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3" r:id="rId2"/>
    <p:sldId id="307" r:id="rId3"/>
    <p:sldId id="308" r:id="rId4"/>
    <p:sldId id="309" r:id="rId5"/>
    <p:sldId id="310" r:id="rId6"/>
    <p:sldId id="311" r:id="rId7"/>
    <p:sldId id="312" r:id="rId8"/>
    <p:sldId id="313" r:id="rId9"/>
    <p:sldId id="320" r:id="rId10"/>
    <p:sldId id="315" r:id="rId11"/>
    <p:sldId id="317" r:id="rId12"/>
    <p:sldId id="318" r:id="rId13"/>
    <p:sldId id="319" r:id="rId14"/>
    <p:sldId id="321"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D0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8" autoAdjust="0"/>
    <p:restoredTop sz="94714" autoAdjust="0"/>
  </p:normalViewPr>
  <p:slideViewPr>
    <p:cSldViewPr>
      <p:cViewPr varScale="1">
        <p:scale>
          <a:sx n="84" d="100"/>
          <a:sy n="84" d="100"/>
        </p:scale>
        <p:origin x="-9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2D1DDB-A32A-4F9A-955C-141147AC2A9A}" type="datetimeFigureOut">
              <a:rPr lang="el-GR" smtClean="0"/>
              <a:pPr/>
              <a:t>10/1/2018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011D78-677E-4F0D-98C6-7ECA33B12C2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What is DISPLACE :</a:t>
            </a:r>
          </a:p>
          <a:p>
            <a:r>
              <a:rPr lang="en-US" b="1" dirty="0" smtClean="0"/>
              <a:t>DISPLACE is a fisheries spatial ecosystem impact assessment tool</a:t>
            </a:r>
            <a:r>
              <a:rPr lang="en-US" dirty="0" smtClean="0"/>
              <a:t> that can be used to look at the consequences of fisheries and the benefits from managing them (including spatial fisheries closures) for a sustainable use and a viable economy of fisheries exploiting marine resources (fish, shellfish). The model simulates the fishing of individual vessels and their capacity to deploy their effort at fishing when constrained by spatial or temporal closures, other managements, and including spatial restriction from other concurrent uses of the sea (fish farms, commercial shipping lanes, wind farm parks).</a:t>
            </a:r>
            <a:r>
              <a:rPr lang="en-US" baseline="0" dirty="0" smtClean="0"/>
              <a:t> </a:t>
            </a:r>
            <a:r>
              <a:rPr lang="en-US" dirty="0" smtClean="0"/>
              <a:t>In this context DISPLACE provides a basis for testing scenarios and projects the amount of income generated by national fishing fleets (or the economics of some finer segmentation such as fishing harbor communities) over months, quarters and years. </a:t>
            </a:r>
          </a:p>
          <a:p>
            <a:endParaRPr lang="en-US" dirty="0" smtClean="0"/>
          </a:p>
          <a:p>
            <a:r>
              <a:rPr lang="en-US" u="sng" dirty="0" smtClean="0"/>
              <a:t>IONIAN Case</a:t>
            </a:r>
            <a:r>
              <a:rPr lang="en-US" u="sng" baseline="0" dirty="0" smtClean="0"/>
              <a:t> study:</a:t>
            </a:r>
            <a:endParaRPr lang="en-US" u="sng" dirty="0" smtClean="0"/>
          </a:p>
          <a:p>
            <a:pPr marL="171450" indent="-171450">
              <a:buFont typeface="Arial" panose="020B0604020202020204" pitchFamily="34" charset="0"/>
              <a:buChar char="•"/>
            </a:pPr>
            <a:r>
              <a:rPr lang="en-US" dirty="0" smtClean="0"/>
              <a:t>Preliminary simulations were first performed to calibrate the model and evaluate whether it was able to mimic the data. The final settings from this calibration process make then the </a:t>
            </a:r>
            <a:r>
              <a:rPr lang="en-US" b="1" dirty="0" smtClean="0"/>
              <a:t>Baseline simulation</a:t>
            </a:r>
            <a:r>
              <a:rPr lang="en-US" dirty="0" smtClean="0"/>
              <a:t>. </a:t>
            </a:r>
          </a:p>
          <a:p>
            <a:pPr marL="171450" indent="-171450">
              <a:buFont typeface="Arial" panose="020B0604020202020204" pitchFamily="34" charset="0"/>
              <a:buChar char="•"/>
            </a:pPr>
            <a:r>
              <a:rPr lang="en-US" dirty="0" smtClean="0"/>
              <a:t>Various </a:t>
            </a:r>
            <a:r>
              <a:rPr lang="en-US" b="1" dirty="0" smtClean="0"/>
              <a:t>spatial plans scenarios </a:t>
            </a:r>
            <a:r>
              <a:rPr lang="en-US" dirty="0" smtClean="0"/>
              <a:t>will be based against the baseline status quo situation to inform the local policy makers with the predicted outcomes of alternative option in managing the fisheries and the marine space.</a:t>
            </a:r>
            <a:endParaRPr lang="en-US" dirty="0"/>
          </a:p>
        </p:txBody>
      </p:sp>
      <p:sp>
        <p:nvSpPr>
          <p:cNvPr id="4" name="Slide Number Placeholder 3"/>
          <p:cNvSpPr>
            <a:spLocks noGrp="1"/>
          </p:cNvSpPr>
          <p:nvPr>
            <p:ph type="sldNum" sz="quarter" idx="10"/>
          </p:nvPr>
        </p:nvSpPr>
        <p:spPr/>
        <p:txBody>
          <a:bodyPr/>
          <a:lstStyle/>
          <a:p>
            <a:fld id="{0970E287-EFAC-4F19-A5F9-A9D48C880FD9}" type="slidenum">
              <a:rPr lang="en-US" smtClean="0"/>
              <a:pPr/>
              <a:t>7</a:t>
            </a:fld>
            <a:endParaRPr lang="en-US"/>
          </a:p>
        </p:txBody>
      </p:sp>
    </p:spTree>
    <p:extLst>
      <p:ext uri="{BB962C8B-B14F-4D97-AF65-F5344CB8AC3E}">
        <p14:creationId xmlns="" xmlns:p14="http://schemas.microsoft.com/office/powerpoint/2010/main" val="68298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Cumulative impact assessment (CIA) can be used for the identification of areas where the environmental/ecological components are more exposed to specific anthropogenic pressures.</a:t>
            </a:r>
          </a:p>
          <a:p>
            <a:endParaRPr lang="en-US" dirty="0" smtClean="0"/>
          </a:p>
          <a:p>
            <a:r>
              <a:rPr lang="en-US" dirty="0" smtClean="0"/>
              <a:t>We used CIA as a tool to quantify the spatial conflicts between:</a:t>
            </a:r>
          </a:p>
          <a:p>
            <a:pPr marL="171450" indent="-171450">
              <a:buFont typeface="Arial" panose="020B0604020202020204" pitchFamily="34" charset="0"/>
              <a:buChar char="•"/>
            </a:pPr>
            <a:r>
              <a:rPr lang="en-US" dirty="0" smtClean="0"/>
              <a:t>existing human uses and</a:t>
            </a:r>
          </a:p>
          <a:p>
            <a:pPr marL="171450" indent="-171450">
              <a:buFont typeface="Arial" panose="020B0604020202020204" pitchFamily="34" charset="0"/>
              <a:buChar char="•"/>
            </a:pPr>
            <a:r>
              <a:rPr lang="en-US" dirty="0" smtClean="0"/>
              <a:t>the key priority seagrass habitat </a:t>
            </a:r>
            <a:r>
              <a:rPr lang="en-US" i="1" dirty="0" err="1" smtClean="0"/>
              <a:t>Posidonia</a:t>
            </a:r>
            <a:r>
              <a:rPr lang="en-US" i="1" dirty="0" smtClean="0"/>
              <a:t> </a:t>
            </a:r>
            <a:r>
              <a:rPr lang="en-US" i="1" dirty="0" err="1" smtClean="0"/>
              <a:t>oceanica</a:t>
            </a:r>
            <a:r>
              <a:rPr lang="en-US" i="1" dirty="0" smtClean="0"/>
              <a:t>  </a:t>
            </a:r>
          </a:p>
          <a:p>
            <a:endParaRPr lang="en-US" dirty="0" smtClean="0"/>
          </a:p>
          <a:p>
            <a:r>
              <a:rPr lang="en-US" dirty="0" smtClean="0"/>
              <a:t>Combined with other decision making tools CIA can support the Marine Spatial Planning process under an Ecosystem-based Approach as it contributes to the effective management of human activities towards minimizing spatial conflicts and achieving sustainability of the marine resources. Such efforts are of crucial importance as they promote the Blue Growth Strategy concepts.</a:t>
            </a:r>
          </a:p>
          <a:p>
            <a:endParaRPr lang="en-US" dirty="0"/>
          </a:p>
        </p:txBody>
      </p:sp>
      <p:sp>
        <p:nvSpPr>
          <p:cNvPr id="4" name="Slide Number Placeholder 3"/>
          <p:cNvSpPr>
            <a:spLocks noGrp="1"/>
          </p:cNvSpPr>
          <p:nvPr>
            <p:ph type="sldNum" sz="quarter" idx="10"/>
          </p:nvPr>
        </p:nvSpPr>
        <p:spPr/>
        <p:txBody>
          <a:bodyPr/>
          <a:lstStyle/>
          <a:p>
            <a:fld id="{0970E287-EFAC-4F19-A5F9-A9D48C880FD9}" type="slidenum">
              <a:rPr lang="en-US" smtClean="0"/>
              <a:pPr/>
              <a:t>8</a:t>
            </a:fld>
            <a:endParaRPr lang="en-US"/>
          </a:p>
        </p:txBody>
      </p:sp>
    </p:spTree>
    <p:extLst>
      <p:ext uri="{BB962C8B-B14F-4D97-AF65-F5344CB8AC3E}">
        <p14:creationId xmlns="" xmlns:p14="http://schemas.microsoft.com/office/powerpoint/2010/main" val="231416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12CB0D8-30FD-453C-8964-42D559C99C1E}"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5ED43B-1B17-4012-8049-7D7DEC45A8E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12CB0D8-30FD-453C-8964-42D559C99C1E}"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5ED43B-1B17-4012-8049-7D7DEC45A8E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12CB0D8-30FD-453C-8964-42D559C99C1E}"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5ED43B-1B17-4012-8049-7D7DEC45A8E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12CB0D8-30FD-453C-8964-42D559C99C1E}"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5ED43B-1B17-4012-8049-7D7DEC45A8E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2CB0D8-30FD-453C-8964-42D559C99C1E}"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5ED43B-1B17-4012-8049-7D7DEC45A8E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F12CB0D8-30FD-453C-8964-42D559C99C1E}" type="datetimeFigureOut">
              <a:rPr lang="el-GR" smtClean="0"/>
              <a:pPr/>
              <a:t>10/1/2018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5ED43B-1B17-4012-8049-7D7DEC45A8E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F12CB0D8-30FD-453C-8964-42D559C99C1E}" type="datetimeFigureOut">
              <a:rPr lang="el-GR" smtClean="0"/>
              <a:pPr/>
              <a:t>10/1/2018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35ED43B-1B17-4012-8049-7D7DEC45A8E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F12CB0D8-30FD-453C-8964-42D559C99C1E}" type="datetimeFigureOut">
              <a:rPr lang="el-GR" smtClean="0"/>
              <a:pPr/>
              <a:t>10/1/2018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35ED43B-1B17-4012-8049-7D7DEC45A8E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CB0D8-30FD-453C-8964-42D559C99C1E}" type="datetimeFigureOut">
              <a:rPr lang="el-GR" smtClean="0"/>
              <a:pPr/>
              <a:t>10/1/2018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35ED43B-1B17-4012-8049-7D7DEC45A8E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CB0D8-30FD-453C-8964-42D559C99C1E}" type="datetimeFigureOut">
              <a:rPr lang="el-GR" smtClean="0"/>
              <a:pPr/>
              <a:t>10/1/2018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5ED43B-1B17-4012-8049-7D7DEC45A8E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CB0D8-30FD-453C-8964-42D559C99C1E}" type="datetimeFigureOut">
              <a:rPr lang="el-GR" smtClean="0"/>
              <a:pPr/>
              <a:t>10/1/2018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5ED43B-1B17-4012-8049-7D7DEC45A8E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CB0D8-30FD-453C-8964-42D559C99C1E}" type="datetimeFigureOut">
              <a:rPr lang="el-GR" smtClean="0"/>
              <a:pPr/>
              <a:t>10/1/2018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ED43B-1B17-4012-8049-7D7DEC45A8E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18" Type="http://schemas.openxmlformats.org/officeDocument/2006/relationships/image" Target="../media/image39.emf"/><Relationship Id="rId3" Type="http://schemas.openxmlformats.org/officeDocument/2006/relationships/notesSlide" Target="../notesSlides/notesSlide2.xml"/><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slideLayout" Target="../slideLayouts/slideLayout2.xml"/><Relationship Id="rId16" Type="http://schemas.openxmlformats.org/officeDocument/2006/relationships/image" Target="../media/image37.jpe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2.jpeg"/><Relationship Id="rId5" Type="http://schemas.openxmlformats.org/officeDocument/2006/relationships/image" Target="../media/image27.png"/><Relationship Id="rId15" Type="http://schemas.openxmlformats.org/officeDocument/2006/relationships/image" Target="../media/image36.jpeg"/><Relationship Id="rId10" Type="http://schemas.openxmlformats.org/officeDocument/2006/relationships/image" Target="../media/image31.png"/><Relationship Id="rId4" Type="http://schemas.openxmlformats.org/officeDocument/2006/relationships/image" Target="../media/image26.jpeg"/><Relationship Id="rId9" Type="http://schemas.openxmlformats.org/officeDocument/2006/relationships/image" Target="../media/image30.png"/><Relationship Id="rId1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596" y="4143380"/>
            <a:ext cx="7147440" cy="624745"/>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u="none" strike="noStrike" kern="1200" cap="none" spc="0" normalizeH="0" baseline="0" noProof="0" dirty="0" smtClean="0">
                <a:ln>
                  <a:noFill/>
                </a:ln>
                <a:solidFill>
                  <a:schemeClr val="tx1"/>
                </a:solidFill>
                <a:effectLst/>
                <a:uLnTx/>
                <a:uFillTx/>
                <a:latin typeface="+mj-lt"/>
                <a:ea typeface="+mj-ea"/>
                <a:cs typeface="+mj-cs"/>
              </a:rPr>
              <a:t>The main objectives of </a:t>
            </a:r>
            <a:r>
              <a:rPr kumimoji="0" lang="en-US" sz="2400" b="0" u="none" strike="noStrike" kern="1200" cap="none" spc="0" normalizeH="0" baseline="0" noProof="0" dirty="0" err="1" smtClean="0">
                <a:ln>
                  <a:noFill/>
                </a:ln>
                <a:solidFill>
                  <a:schemeClr val="tx1"/>
                </a:solidFill>
                <a:effectLst/>
                <a:uLnTx/>
                <a:uFillTx/>
                <a:latin typeface="+mj-lt"/>
                <a:ea typeface="+mj-ea"/>
                <a:cs typeface="+mj-cs"/>
              </a:rPr>
              <a:t>AMAre</a:t>
            </a:r>
            <a:r>
              <a:rPr kumimoji="0" lang="en-US" sz="2400" b="0" u="none" strike="noStrike" kern="1200" cap="none" spc="0" normalizeH="0" baseline="0" noProof="0" dirty="0" smtClean="0">
                <a:ln>
                  <a:noFill/>
                </a:ln>
                <a:solidFill>
                  <a:schemeClr val="tx1"/>
                </a:solidFill>
                <a:effectLst/>
                <a:uLnTx/>
                <a:uFillTx/>
                <a:latin typeface="+mj-lt"/>
                <a:ea typeface="+mj-ea"/>
                <a:cs typeface="+mj-cs"/>
              </a:rPr>
              <a:t> are to develop:</a:t>
            </a:r>
            <a:endParaRPr kumimoji="0" lang="en-US" sz="2400" b="1" u="none" strike="noStrike" kern="1200" cap="none" spc="0" normalizeH="0" baseline="0" noProof="0" dirty="0">
              <a:ln>
                <a:noFill/>
              </a:ln>
              <a:solidFill>
                <a:schemeClr val="tx1"/>
              </a:solidFill>
              <a:effectLst/>
              <a:uLnTx/>
              <a:uFillTx/>
              <a:latin typeface="+mj-lt"/>
              <a:ea typeface="+mj-ea"/>
              <a:cs typeface="+mj-cs"/>
            </a:endParaRPr>
          </a:p>
        </p:txBody>
      </p:sp>
      <p:sp>
        <p:nvSpPr>
          <p:cNvPr id="4" name="Shape 91"/>
          <p:cNvSpPr txBox="1">
            <a:spLocks/>
          </p:cNvSpPr>
          <p:nvPr/>
        </p:nvSpPr>
        <p:spPr>
          <a:xfrm>
            <a:off x="1928794" y="214290"/>
            <a:ext cx="7072330" cy="928694"/>
          </a:xfrm>
          <a:prstGeom prst="rect">
            <a:avLst/>
          </a:prstGeom>
          <a:no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ts val="0"/>
              </a:spcAft>
              <a:buClrTx/>
              <a:buSzPct val="25000"/>
              <a:buFontTx/>
              <a:buNone/>
              <a:tabLst/>
              <a:defRPr/>
            </a:pPr>
            <a:r>
              <a:rPr kumimoji="0" lang="en-US" sz="3800"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ea typeface="Montserrat"/>
                <a:cs typeface="Montserrat"/>
                <a:sym typeface="Montserrat"/>
              </a:rPr>
              <a:t>Actions for Marine Protected Areas </a:t>
            </a:r>
            <a:r>
              <a:rPr kumimoji="0" lang="en-US" sz="3200" i="0" u="none" strike="noStrike" kern="1200" cap="none" spc="0" normalizeH="0" baseline="0" noProof="0" dirty="0" err="1" smtClean="0">
                <a:ln>
                  <a:noFill/>
                </a:ln>
                <a:solidFill>
                  <a:schemeClr val="tx1"/>
                </a:solidFill>
                <a:effectLst/>
                <a:uLnTx/>
                <a:uFillTx/>
                <a:ea typeface="Montserrat"/>
                <a:cs typeface="Montserrat"/>
                <a:sym typeface="Montserrat"/>
              </a:rPr>
              <a:t>AMAre</a:t>
            </a:r>
            <a:endParaRPr kumimoji="0" lang="en-US" sz="3200" i="0" u="none" strike="noStrike" kern="1200" cap="none" spc="0" normalizeH="0" baseline="0" noProof="0" dirty="0">
              <a:ln>
                <a:noFill/>
              </a:ln>
              <a:solidFill>
                <a:schemeClr val="bg1"/>
              </a:solidFill>
              <a:effectLst/>
              <a:uLnTx/>
              <a:uFillTx/>
              <a:ea typeface="Montserrat"/>
              <a:cs typeface="Montserrat"/>
              <a:sym typeface="Montserrat"/>
            </a:endParaRPr>
          </a:p>
        </p:txBody>
      </p:sp>
      <p:sp>
        <p:nvSpPr>
          <p:cNvPr id="5" name="Rectangle 4"/>
          <p:cNvSpPr/>
          <p:nvPr/>
        </p:nvSpPr>
        <p:spPr>
          <a:xfrm>
            <a:off x="428596" y="4643446"/>
            <a:ext cx="7929618" cy="1754326"/>
          </a:xfrm>
          <a:prstGeom prst="rect">
            <a:avLst/>
          </a:prstGeom>
        </p:spPr>
        <p:txBody>
          <a:bodyPr wrap="square">
            <a:spAutoFit/>
          </a:bodyPr>
          <a:lstStyle/>
          <a:p>
            <a:r>
              <a:rPr lang="en-US" dirty="0"/>
              <a:t>1-</a:t>
            </a:r>
            <a:r>
              <a:rPr lang="en-US" b="1" dirty="0"/>
              <a:t> </a:t>
            </a:r>
            <a:r>
              <a:rPr lang="en-US" b="1" dirty="0" smtClean="0"/>
              <a:t>shared </a:t>
            </a:r>
            <a:r>
              <a:rPr lang="en-US" b="1" dirty="0"/>
              <a:t>methodologies and geospatial tools </a:t>
            </a:r>
            <a:r>
              <a:rPr lang="en-US" dirty="0"/>
              <a:t>for multiple stressors assessment, coordinated </a:t>
            </a:r>
            <a:r>
              <a:rPr lang="en-US" dirty="0" smtClean="0"/>
              <a:t>monitoring/management, </a:t>
            </a:r>
            <a:r>
              <a:rPr lang="en-US" dirty="0" err="1"/>
              <a:t>multicriteria</a:t>
            </a:r>
            <a:r>
              <a:rPr lang="en-US" dirty="0"/>
              <a:t> analyses </a:t>
            </a:r>
            <a:r>
              <a:rPr lang="en-US" dirty="0" smtClean="0"/>
              <a:t>with stakeholders</a:t>
            </a:r>
            <a:r>
              <a:rPr lang="en-US" dirty="0"/>
              <a:t>’ </a:t>
            </a:r>
            <a:r>
              <a:rPr lang="en-US" dirty="0" smtClean="0"/>
              <a:t>engagements</a:t>
            </a:r>
            <a:endParaRPr lang="en-US" dirty="0"/>
          </a:p>
          <a:p>
            <a:endParaRPr lang="en-US" dirty="0"/>
          </a:p>
          <a:p>
            <a:r>
              <a:rPr lang="en-US" dirty="0" smtClean="0"/>
              <a:t>2- specific </a:t>
            </a:r>
            <a:r>
              <a:rPr lang="en-US" b="1" dirty="0"/>
              <a:t>pilot actions </a:t>
            </a:r>
            <a:r>
              <a:rPr lang="en-US" b="1" dirty="0" smtClean="0"/>
              <a:t>in </a:t>
            </a:r>
            <a:r>
              <a:rPr lang="en-US" b="1" dirty="0"/>
              <a:t>selected Marine Protected Areas (MPAs) to </a:t>
            </a:r>
            <a:r>
              <a:rPr lang="en-US" b="1" dirty="0" smtClean="0"/>
              <a:t>solve issues on </a:t>
            </a:r>
            <a:r>
              <a:rPr lang="en-US" b="1" dirty="0"/>
              <a:t>hot spots of conflicts </a:t>
            </a:r>
            <a:r>
              <a:rPr lang="en-US" dirty="0"/>
              <a:t>affecting marine biodiversity and the services it provides</a:t>
            </a:r>
          </a:p>
        </p:txBody>
      </p:sp>
      <p:sp>
        <p:nvSpPr>
          <p:cNvPr id="6" name="TextBox 5"/>
          <p:cNvSpPr txBox="1"/>
          <p:nvPr/>
        </p:nvSpPr>
        <p:spPr>
          <a:xfrm>
            <a:off x="285720" y="2643182"/>
            <a:ext cx="7215238" cy="1231106"/>
          </a:xfrm>
          <a:prstGeom prst="rect">
            <a:avLst/>
          </a:prstGeom>
          <a:noFill/>
        </p:spPr>
        <p:txBody>
          <a:bodyPr wrap="square" rtlCol="0">
            <a:spAutoFit/>
          </a:bodyPr>
          <a:lstStyle/>
          <a:p>
            <a:r>
              <a:rPr lang="en-US" sz="2000" dirty="0" smtClean="0"/>
              <a:t>Partners:</a:t>
            </a:r>
            <a:endParaRPr lang="en-US" sz="2000" dirty="0" smtClean="0"/>
          </a:p>
          <a:p>
            <a:r>
              <a:rPr lang="en-US" dirty="0" err="1" smtClean="0">
                <a:solidFill>
                  <a:schemeClr val="accent6">
                    <a:lumMod val="50000"/>
                  </a:schemeClr>
                </a:solidFill>
              </a:rPr>
              <a:t>CoNISMa</a:t>
            </a:r>
            <a:r>
              <a:rPr lang="en-US" dirty="0" smtClean="0">
                <a:solidFill>
                  <a:schemeClr val="accent6">
                    <a:lumMod val="50000"/>
                  </a:schemeClr>
                </a:solidFill>
              </a:rPr>
              <a:t>, CNR, CMCC, HCMR, IFREMER, CSIC, University of Malta, </a:t>
            </a:r>
          </a:p>
          <a:p>
            <a:r>
              <a:rPr lang="en-US" dirty="0" smtClean="0">
                <a:solidFill>
                  <a:srgbClr val="00B050"/>
                </a:solidFill>
              </a:rPr>
              <a:t>Torre </a:t>
            </a:r>
            <a:r>
              <a:rPr lang="en-US" dirty="0" err="1" smtClean="0">
                <a:solidFill>
                  <a:srgbClr val="00B050"/>
                </a:solidFill>
              </a:rPr>
              <a:t>Guaceto</a:t>
            </a:r>
            <a:r>
              <a:rPr lang="en-US" dirty="0" smtClean="0">
                <a:solidFill>
                  <a:srgbClr val="00B050"/>
                </a:solidFill>
              </a:rPr>
              <a:t> MPA, Balearic Islands MPA, Sporades MPA, Malta MPA</a:t>
            </a:r>
          </a:p>
          <a:p>
            <a:r>
              <a:rPr lang="en-US" dirty="0" err="1" smtClean="0">
                <a:solidFill>
                  <a:srgbClr val="92D050"/>
                </a:solidFill>
              </a:rPr>
              <a:t>Bonifacio</a:t>
            </a:r>
            <a:r>
              <a:rPr lang="en-US" dirty="0" smtClean="0">
                <a:solidFill>
                  <a:srgbClr val="92D050"/>
                </a:solidFill>
              </a:rPr>
              <a:t> &amp; Porto </a:t>
            </a:r>
            <a:r>
              <a:rPr lang="en-US" dirty="0" err="1" smtClean="0">
                <a:solidFill>
                  <a:srgbClr val="92D050"/>
                </a:solidFill>
              </a:rPr>
              <a:t>Cesareo</a:t>
            </a:r>
            <a:r>
              <a:rPr lang="en-US" dirty="0" smtClean="0">
                <a:solidFill>
                  <a:srgbClr val="92D050"/>
                </a:solidFill>
              </a:rPr>
              <a:t> MPAs</a:t>
            </a:r>
            <a:endParaRPr lang="en-US" dirty="0">
              <a:solidFill>
                <a:srgbClr val="92D050"/>
              </a:solidFill>
            </a:endParaRPr>
          </a:p>
        </p:txBody>
      </p:sp>
      <p:sp>
        <p:nvSpPr>
          <p:cNvPr id="8" name="7 - Ορθογώνιο"/>
          <p:cNvSpPr/>
          <p:nvPr/>
        </p:nvSpPr>
        <p:spPr>
          <a:xfrm>
            <a:off x="4572000" y="1357298"/>
            <a:ext cx="4572000" cy="646331"/>
          </a:xfrm>
          <a:prstGeom prst="rect">
            <a:avLst/>
          </a:prstGeom>
        </p:spPr>
        <p:txBody>
          <a:bodyPr>
            <a:spAutoFit/>
          </a:bodyPr>
          <a:lstStyle/>
          <a:p>
            <a:r>
              <a:rPr lang="en-US" dirty="0" smtClean="0"/>
              <a:t>Duration:</a:t>
            </a:r>
            <a:r>
              <a:rPr lang="en-US" dirty="0" smtClean="0"/>
              <a:t> </a:t>
            </a:r>
            <a:r>
              <a:rPr lang="en-US" dirty="0" smtClean="0"/>
              <a:t>3 years</a:t>
            </a:r>
            <a:endParaRPr lang="en-US" dirty="0" smtClean="0"/>
          </a:p>
          <a:p>
            <a:r>
              <a:rPr lang="en-US" dirty="0" smtClean="0"/>
              <a:t>(November </a:t>
            </a:r>
            <a:r>
              <a:rPr lang="en-US" dirty="0" smtClean="0"/>
              <a:t>2016 - October </a:t>
            </a:r>
            <a:r>
              <a:rPr lang="en-US" dirty="0" smtClean="0"/>
              <a:t>2019)</a:t>
            </a:r>
            <a:endParaRPr lang="en-US" dirty="0" smtClean="0"/>
          </a:p>
        </p:txBody>
      </p:sp>
      <p:sp>
        <p:nvSpPr>
          <p:cNvPr id="9" name="8 - Ορθογώνιο"/>
          <p:cNvSpPr/>
          <p:nvPr/>
        </p:nvSpPr>
        <p:spPr>
          <a:xfrm>
            <a:off x="142844" y="1285860"/>
            <a:ext cx="3929090" cy="1477328"/>
          </a:xfrm>
          <a:prstGeom prst="rect">
            <a:avLst/>
          </a:prstGeom>
        </p:spPr>
        <p:txBody>
          <a:bodyPr wrap="square">
            <a:spAutoFit/>
          </a:bodyPr>
          <a:lstStyle/>
          <a:p>
            <a:r>
              <a:rPr lang="en-US" dirty="0" err="1" smtClean="0"/>
              <a:t>Interreg</a:t>
            </a:r>
            <a:r>
              <a:rPr lang="en-US" dirty="0" smtClean="0"/>
              <a:t> MED </a:t>
            </a:r>
            <a:r>
              <a:rPr lang="en-US" dirty="0" err="1" smtClean="0"/>
              <a:t>Programme</a:t>
            </a:r>
            <a:r>
              <a:rPr lang="en-US" dirty="0" smtClean="0"/>
              <a:t> 2014 – </a:t>
            </a:r>
            <a:r>
              <a:rPr lang="en-US" dirty="0" smtClean="0"/>
              <a:t>2020</a:t>
            </a:r>
          </a:p>
          <a:p>
            <a:endParaRPr lang="en-US" dirty="0" smtClean="0"/>
          </a:p>
          <a:p>
            <a:r>
              <a:rPr lang="en-US" dirty="0" smtClean="0"/>
              <a:t>Budget: </a:t>
            </a:r>
            <a:r>
              <a:rPr lang="en-US" dirty="0" smtClean="0"/>
              <a:t>2.7 million €</a:t>
            </a:r>
          </a:p>
          <a:p>
            <a:r>
              <a:rPr lang="en-US" dirty="0" smtClean="0"/>
              <a:t> (EU </a:t>
            </a:r>
            <a:r>
              <a:rPr lang="en-US" dirty="0" smtClean="0"/>
              <a:t>contribution: </a:t>
            </a:r>
            <a:r>
              <a:rPr lang="en-US" dirty="0" smtClean="0"/>
              <a:t>2.3 million €)</a:t>
            </a:r>
          </a:p>
          <a:p>
            <a:endParaRPr lang="en-US" dirty="0"/>
          </a:p>
        </p:txBody>
      </p:sp>
      <p:sp>
        <p:nvSpPr>
          <p:cNvPr id="10" name="9 - Ορθογώνιο"/>
          <p:cNvSpPr/>
          <p:nvPr/>
        </p:nvSpPr>
        <p:spPr>
          <a:xfrm>
            <a:off x="4643438" y="1928802"/>
            <a:ext cx="3538533" cy="923330"/>
          </a:xfrm>
          <a:prstGeom prst="rect">
            <a:avLst/>
          </a:prstGeom>
        </p:spPr>
        <p:txBody>
          <a:bodyPr wrap="none">
            <a:spAutoFit/>
          </a:bodyPr>
          <a:lstStyle/>
          <a:p>
            <a:r>
              <a:rPr lang="en-US" dirty="0" smtClean="0"/>
              <a:t>Coordinator: </a:t>
            </a:r>
            <a:r>
              <a:rPr lang="en-US" dirty="0" err="1" smtClean="0"/>
              <a:t>prof</a:t>
            </a:r>
            <a:r>
              <a:rPr lang="en-US" dirty="0" smtClean="0"/>
              <a:t> </a:t>
            </a:r>
            <a:r>
              <a:rPr lang="en-US" dirty="0" err="1" smtClean="0"/>
              <a:t>Simona</a:t>
            </a:r>
            <a:r>
              <a:rPr lang="en-US" dirty="0" smtClean="0"/>
              <a:t> </a:t>
            </a:r>
            <a:r>
              <a:rPr lang="en-US" dirty="0" err="1" smtClean="0"/>
              <a:t>Fraschetti</a:t>
            </a:r>
            <a:endParaRPr lang="en-US" dirty="0" smtClean="0"/>
          </a:p>
          <a:p>
            <a:r>
              <a:rPr lang="en-US" dirty="0" smtClean="0"/>
              <a:t> </a:t>
            </a:r>
            <a:r>
              <a:rPr lang="en-US" dirty="0" smtClean="0"/>
              <a:t>                       </a:t>
            </a:r>
            <a:r>
              <a:rPr lang="en-US" dirty="0" err="1" smtClean="0"/>
              <a:t>CoNISMa</a:t>
            </a:r>
            <a:endParaRPr lang="en-US" dirty="0" smtClean="0"/>
          </a:p>
          <a:p>
            <a:endParaRPr lang="en-US" dirty="0"/>
          </a:p>
        </p:txBody>
      </p:sp>
      <p:pic>
        <p:nvPicPr>
          <p:cNvPr id="24577" name="Picture 1"/>
          <p:cNvPicPr>
            <a:picLocks noChangeAspect="1" noChangeArrowheads="1"/>
          </p:cNvPicPr>
          <p:nvPr/>
        </p:nvPicPr>
        <p:blipFill>
          <a:blip r:embed="rId2"/>
          <a:srcRect/>
          <a:stretch>
            <a:fillRect/>
          </a:stretch>
        </p:blipFill>
        <p:spPr bwMode="auto">
          <a:xfrm>
            <a:off x="0" y="0"/>
            <a:ext cx="1847850" cy="990600"/>
          </a:xfrm>
          <a:prstGeom prst="rect">
            <a:avLst/>
          </a:prstGeom>
          <a:noFill/>
          <a:ln w="9525">
            <a:noFill/>
            <a:miter lim="800000"/>
            <a:headEnd/>
            <a:tailEnd/>
          </a:ln>
          <a:effectLst/>
        </p:spPr>
      </p:pic>
      <p:sp>
        <p:nvSpPr>
          <p:cNvPr id="11" name="Rectangle 10"/>
          <p:cNvSpPr/>
          <p:nvPr/>
        </p:nvSpPr>
        <p:spPr>
          <a:xfrm>
            <a:off x="0" y="6488668"/>
            <a:ext cx="3180166" cy="369332"/>
          </a:xfrm>
          <a:prstGeom prst="rect">
            <a:avLst/>
          </a:prstGeom>
        </p:spPr>
        <p:txBody>
          <a:bodyPr wrap="none">
            <a:spAutoFit/>
          </a:bodyPr>
          <a:lstStyle/>
          <a:p>
            <a:r>
              <a:rPr lang="en-US" i="1" dirty="0" smtClean="0">
                <a:solidFill>
                  <a:schemeClr val="bg1">
                    <a:lumMod val="65000"/>
                  </a:schemeClr>
                </a:solidFill>
              </a:rPr>
              <a:t>https://amare.interreg-med.eu/</a:t>
            </a:r>
            <a:endParaRPr lang="el-GR" i="1"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3"/>
          <p:cNvSpPr>
            <a:spLocks noGrp="1"/>
          </p:cNvSpPr>
          <p:nvPr>
            <p:ph idx="1"/>
          </p:nvPr>
        </p:nvSpPr>
        <p:spPr>
          <a:xfrm>
            <a:off x="357158" y="1928802"/>
            <a:ext cx="4071966" cy="2643205"/>
          </a:xfrm>
        </p:spPr>
        <p:txBody>
          <a:bodyPr>
            <a:normAutofit/>
          </a:bodyPr>
          <a:lstStyle/>
          <a:p>
            <a:pPr>
              <a:buNone/>
            </a:pPr>
            <a:r>
              <a:rPr lang="en-US" altLang="en-US" sz="2000" dirty="0" smtClean="0">
                <a:effectLst>
                  <a:outerShdw blurRad="38100" dist="38100" dir="2700000" algn="tl">
                    <a:srgbClr val="000000">
                      <a:alpha val="43137"/>
                    </a:srgbClr>
                  </a:outerShdw>
                </a:effectLst>
              </a:rPr>
              <a:t>Duration</a:t>
            </a:r>
            <a:r>
              <a:rPr lang="en-US" altLang="en-US" sz="2000" dirty="0" smtClean="0"/>
              <a:t>: 36 months</a:t>
            </a:r>
          </a:p>
          <a:p>
            <a:pPr>
              <a:buNone/>
            </a:pPr>
            <a:r>
              <a:rPr lang="en-US" altLang="en-US" sz="2000" dirty="0" smtClean="0"/>
              <a:t>December 2016-November 2018</a:t>
            </a:r>
          </a:p>
          <a:p>
            <a:pPr>
              <a:buNone/>
            </a:pPr>
            <a:r>
              <a:rPr lang="en-US" altLang="en-US" sz="2000" dirty="0" smtClean="0">
                <a:effectLst>
                  <a:outerShdw blurRad="38100" dist="38100" dir="2700000" algn="tl">
                    <a:srgbClr val="000000">
                      <a:alpha val="43137"/>
                    </a:srgbClr>
                  </a:outerShdw>
                </a:effectLst>
              </a:rPr>
              <a:t>Budget</a:t>
            </a:r>
          </a:p>
          <a:p>
            <a:pPr>
              <a:buNone/>
            </a:pPr>
            <a:r>
              <a:rPr lang="en-US" altLang="en-US" sz="2000" dirty="0" smtClean="0"/>
              <a:t>600 000,00 € EU funding</a:t>
            </a:r>
          </a:p>
          <a:p>
            <a:pPr>
              <a:buNone/>
            </a:pPr>
            <a:r>
              <a:rPr lang="en-US" altLang="en-US" sz="2000" dirty="0" smtClean="0"/>
              <a:t>+ 66886,00 € own </a:t>
            </a:r>
            <a:r>
              <a:rPr lang="en-US" altLang="en-US" sz="2000" dirty="0" smtClean="0"/>
              <a:t>resources</a:t>
            </a:r>
          </a:p>
          <a:p>
            <a:pPr>
              <a:buNone/>
            </a:pPr>
            <a:r>
              <a:rPr lang="en-US" altLang="en-US" sz="2000" b="1" dirty="0" smtClean="0"/>
              <a:t>Coordinator</a:t>
            </a:r>
            <a:r>
              <a:rPr lang="en-US" altLang="en-US" sz="2000" dirty="0" smtClean="0"/>
              <a:t>: Dr </a:t>
            </a:r>
            <a:r>
              <a:rPr lang="en-US" altLang="en-US" sz="2000" dirty="0" err="1" smtClean="0"/>
              <a:t>P</a:t>
            </a:r>
            <a:r>
              <a:rPr lang="en-US" altLang="en-US" sz="2000" dirty="0" err="1" smtClean="0"/>
              <a:t>araskevi</a:t>
            </a:r>
            <a:r>
              <a:rPr lang="en-US" altLang="en-US" sz="2000" dirty="0" smtClean="0"/>
              <a:t> </a:t>
            </a:r>
            <a:r>
              <a:rPr lang="en-US" altLang="en-US" sz="2000" dirty="0" err="1" smtClean="0"/>
              <a:t>Karachle</a:t>
            </a:r>
            <a:endParaRPr lang="en-US" altLang="en-US" sz="2000" dirty="0" smtClean="0"/>
          </a:p>
          <a:p>
            <a:pPr>
              <a:buNone/>
            </a:pPr>
            <a:r>
              <a:rPr lang="en-US" altLang="en-US" sz="2000" dirty="0" smtClean="0"/>
              <a:t> </a:t>
            </a:r>
            <a:r>
              <a:rPr lang="en-US" altLang="en-US" sz="2000" dirty="0" smtClean="0"/>
              <a:t>                        HCMR</a:t>
            </a:r>
          </a:p>
          <a:p>
            <a:pPr>
              <a:buNone/>
            </a:pPr>
            <a:endParaRPr lang="en-US" altLang="en-US" sz="2000" dirty="0" smtClean="0"/>
          </a:p>
          <a:p>
            <a:pPr>
              <a:buNone/>
            </a:pPr>
            <a:endParaRPr lang="en-US" altLang="en-US" sz="2000" dirty="0" smtClean="0"/>
          </a:p>
          <a:p>
            <a:pPr>
              <a:buNone/>
            </a:pPr>
            <a:endParaRPr lang="en-GB" altLang="en-US" sz="2000" dirty="0" smtClean="0"/>
          </a:p>
        </p:txBody>
      </p:sp>
      <p:pic>
        <p:nvPicPr>
          <p:cNvPr id="9218" name="Picture 2"/>
          <p:cNvPicPr>
            <a:picLocks noChangeAspect="1" noChangeArrowheads="1"/>
          </p:cNvPicPr>
          <p:nvPr/>
        </p:nvPicPr>
        <p:blipFill>
          <a:blip r:embed="rId2"/>
          <a:srcRect/>
          <a:stretch>
            <a:fillRect/>
          </a:stretch>
        </p:blipFill>
        <p:spPr bwMode="auto">
          <a:xfrm>
            <a:off x="214282" y="214290"/>
            <a:ext cx="1304925" cy="1419225"/>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19050" y="6429375"/>
            <a:ext cx="9163050" cy="428625"/>
          </a:xfrm>
          <a:prstGeom prst="rect">
            <a:avLst/>
          </a:prstGeom>
          <a:noFill/>
          <a:ln w="9525">
            <a:noFill/>
            <a:miter lim="800000"/>
            <a:headEnd/>
            <a:tailEnd/>
          </a:ln>
          <a:effectLst/>
        </p:spPr>
      </p:pic>
      <p:sp>
        <p:nvSpPr>
          <p:cNvPr id="7" name="Title 1"/>
          <p:cNvSpPr>
            <a:spLocks noGrp="1"/>
          </p:cNvSpPr>
          <p:nvPr>
            <p:ph type="title"/>
          </p:nvPr>
        </p:nvSpPr>
        <p:spPr>
          <a:xfrm>
            <a:off x="1500166" y="285728"/>
            <a:ext cx="7643834" cy="2017734"/>
          </a:xfrm>
        </p:spPr>
        <p:txBody>
          <a:bodyPr>
            <a:noAutofit/>
          </a:bodyPr>
          <a:lstStyle/>
          <a:p>
            <a:pPr algn="ctr">
              <a:defRPr/>
            </a:pPr>
            <a:r>
              <a:rPr lang="en-US" sz="3000" b="1" dirty="0" smtClean="0">
                <a:solidFill>
                  <a:schemeClr val="accent1">
                    <a:lumMod val="50000"/>
                  </a:schemeClr>
                </a:solidFill>
              </a:rPr>
              <a:t>Towards the establishment of Marine Protected Area Networks in the Eastern Mediterranean</a:t>
            </a:r>
            <a:br>
              <a:rPr lang="en-US" sz="3000" b="1" dirty="0" smtClean="0">
                <a:solidFill>
                  <a:schemeClr val="accent1">
                    <a:lumMod val="50000"/>
                  </a:schemeClr>
                </a:solidFill>
              </a:rPr>
            </a:br>
            <a:endParaRPr lang="el-GR" sz="3000" b="1" dirty="0">
              <a:solidFill>
                <a:schemeClr val="accent1">
                  <a:lumMod val="50000"/>
                </a:schemeClr>
              </a:solidFill>
            </a:endParaRPr>
          </a:p>
        </p:txBody>
      </p:sp>
      <p:pic>
        <p:nvPicPr>
          <p:cNvPr id="9220" name="Picture 4"/>
          <p:cNvPicPr>
            <a:picLocks noChangeAspect="1" noChangeArrowheads="1"/>
          </p:cNvPicPr>
          <p:nvPr/>
        </p:nvPicPr>
        <p:blipFill>
          <a:blip r:embed="rId4"/>
          <a:srcRect/>
          <a:stretch>
            <a:fillRect/>
          </a:stretch>
        </p:blipFill>
        <p:spPr bwMode="auto">
          <a:xfrm>
            <a:off x="5357818" y="1928802"/>
            <a:ext cx="2913285" cy="2428892"/>
          </a:xfrm>
          <a:prstGeom prst="rect">
            <a:avLst/>
          </a:prstGeom>
          <a:noFill/>
          <a:ln w="9525">
            <a:noFill/>
            <a:miter lim="800000"/>
            <a:headEnd/>
            <a:tailEnd/>
          </a:ln>
          <a:effectLst/>
        </p:spPr>
      </p:pic>
      <p:sp>
        <p:nvSpPr>
          <p:cNvPr id="10" name="Content Placeholder 2"/>
          <p:cNvSpPr txBox="1">
            <a:spLocks/>
          </p:cNvSpPr>
          <p:nvPr/>
        </p:nvSpPr>
        <p:spPr>
          <a:xfrm>
            <a:off x="500034" y="4643446"/>
            <a:ext cx="8286808" cy="2000264"/>
          </a:xfrm>
          <a:prstGeom prst="rect">
            <a:avLst/>
          </a:prstGeom>
        </p:spPr>
        <p:txBody>
          <a:bodyPr vert="horz" lIns="91440" tIns="45720" rIns="91440" bIns="45720" rtlCol="0">
            <a:normAutofit fontScale="92500" lnSpcReduction="20000"/>
          </a:bodyPr>
          <a:lstStyle/>
          <a:p>
            <a:pPr marL="342900" lvl="0" indent="-342900">
              <a:spcBef>
                <a:spcPct val="20000"/>
              </a:spcBef>
              <a:defRPr/>
            </a:pPr>
            <a:r>
              <a:rPr lang="en-US" sz="2400" dirty="0" smtClean="0"/>
              <a:t>AIM: </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Propose a Marine Protected Area (MPA) network </a:t>
            </a: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in Greece &amp; Cyprus, taking into account the </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protection of ecological characteristics and Essential Fish Habitats (EFH), significant areas for fisheries</a:t>
            </a:r>
            <a:r>
              <a:rPr kumimoji="0" lang="en-US" sz="2000" b="0" i="0" u="none" strike="noStrike" kern="1200" cap="none" spc="0" normalizeH="0" baseline="0" noProof="0" dirty="0" smtClean="0">
                <a:ln>
                  <a:noFill/>
                </a:ln>
                <a:solidFill>
                  <a:schemeClr val="tx1"/>
                </a:solidFill>
                <a:uLnTx/>
                <a:uFillTx/>
                <a:latin typeface="+mn-lt"/>
                <a:ea typeface="+mn-ea"/>
                <a:cs typeface="+mn-cs"/>
              </a:rPr>
              <a:t>, as well as their </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socio-economic impacts </a:t>
            </a:r>
            <a:r>
              <a:rPr kumimoji="0" lang="en-US" sz="2000" b="0" i="0" u="none" strike="noStrike" kern="1200" cap="none" spc="0" normalizeH="0" baseline="0" noProof="0" dirty="0" smtClean="0">
                <a:ln>
                  <a:noFill/>
                </a:ln>
                <a:solidFill>
                  <a:schemeClr val="tx1"/>
                </a:solidFill>
                <a:uLnTx/>
                <a:uFillTx/>
                <a:latin typeface="+mn-lt"/>
                <a:ea typeface="+mn-ea"/>
                <a:cs typeface="+mn-cs"/>
              </a:rPr>
              <a:t>through a participatory bottom-up process</a:t>
            </a:r>
            <a:r>
              <a:rPr kumimoji="0" lang="en-US" sz="2000" b="0" i="0" u="none" strike="noStrike" kern="1200" cap="none" spc="0" normalizeH="0" baseline="0" noProof="0" dirty="0" smtClean="0">
                <a:ln>
                  <a:noFill/>
                </a:ln>
                <a:solidFill>
                  <a:schemeClr val="tx1"/>
                </a:solidFill>
                <a:uLnTx/>
                <a:uFillTx/>
                <a:latin typeface="+mn-lt"/>
                <a:ea typeface="+mn-ea"/>
                <a:cs typeface="+mn-cs"/>
              </a:rPr>
              <a:t>.</a:t>
            </a:r>
          </a:p>
          <a:p>
            <a:pPr marL="342900" lvl="0" indent="-342900">
              <a:spcBef>
                <a:spcPct val="20000"/>
              </a:spcBef>
              <a:defRPr/>
            </a:pPr>
            <a:r>
              <a:rPr lang="en-US" sz="2000" dirty="0" smtClean="0">
                <a:solidFill>
                  <a:srgbClr val="00B050"/>
                </a:solidFill>
                <a:effectLst>
                  <a:outerShdw blurRad="38100" dist="38100" dir="2700000" algn="tl">
                    <a:srgbClr val="000000">
                      <a:alpha val="43137"/>
                    </a:srgbClr>
                  </a:outerShdw>
                </a:effectLst>
              </a:rPr>
              <a:t>PROTOMEDEA along with MANTIS &amp; SAFENET</a:t>
            </a:r>
            <a:r>
              <a:rPr lang="en-GB" sz="2000" dirty="0" smtClean="0">
                <a:solidFill>
                  <a:srgbClr val="00B050"/>
                </a:solidFill>
                <a:effectLst>
                  <a:outerShdw blurRad="38100" dist="38100" dir="2700000" algn="tl">
                    <a:srgbClr val="000000">
                      <a:alpha val="43137"/>
                    </a:srgbClr>
                  </a:outerShdw>
                </a:effectLst>
              </a:rPr>
              <a:t> aim to identify </a:t>
            </a:r>
            <a:r>
              <a:rPr lang="en-GB" sz="2000" dirty="0" smtClean="0">
                <a:solidFill>
                  <a:srgbClr val="00B050"/>
                </a:solidFill>
                <a:effectLst>
                  <a:outerShdw blurRad="38100" dist="38100" dir="2700000" algn="tl">
                    <a:srgbClr val="000000">
                      <a:alpha val="43137"/>
                    </a:srgbClr>
                  </a:outerShdw>
                </a:effectLst>
              </a:rPr>
              <a:t>coherent networks of </a:t>
            </a:r>
            <a:r>
              <a:rPr lang="en-GB" sz="2000" dirty="0" err="1" smtClean="0">
                <a:solidFill>
                  <a:srgbClr val="00B050"/>
                </a:solidFill>
                <a:effectLst>
                  <a:outerShdw blurRad="38100" dist="38100" dir="2700000" algn="tl">
                    <a:srgbClr val="000000">
                      <a:alpha val="43137"/>
                    </a:srgbClr>
                  </a:outerShdw>
                </a:effectLst>
              </a:rPr>
              <a:t>MPAs</a:t>
            </a:r>
            <a:r>
              <a:rPr lang="en-GB" sz="2000" dirty="0" smtClean="0">
                <a:solidFill>
                  <a:srgbClr val="00B050"/>
                </a:solidFill>
                <a:effectLst>
                  <a:outerShdw blurRad="38100" dist="38100" dir="2700000" algn="tl">
                    <a:srgbClr val="000000">
                      <a:alpha val="43137"/>
                    </a:srgbClr>
                  </a:outerShdw>
                </a:effectLst>
              </a:rPr>
              <a:t> in the Mediterranean based on sound scientific knowledge to promote sustainable Blue Economy in the </a:t>
            </a:r>
            <a:r>
              <a:rPr lang="en-GB" sz="2000" dirty="0" smtClean="0">
                <a:solidFill>
                  <a:srgbClr val="00B050"/>
                </a:solidFill>
                <a:effectLst>
                  <a:outerShdw blurRad="38100" dist="38100" dir="2700000" algn="tl">
                    <a:srgbClr val="000000">
                      <a:alpha val="43137"/>
                    </a:srgbClr>
                  </a:outerShdw>
                </a:effectLst>
              </a:rPr>
              <a:t>region.</a:t>
            </a:r>
            <a:endParaRPr kumimoji="0" lang="en-US" sz="20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l-GR" sz="2000" b="0" i="0" u="none" strike="noStrike" kern="1200" cap="none" spc="0" normalizeH="0" baseline="0" noProof="0" dirty="0">
              <a:ln>
                <a:noFill/>
              </a:ln>
              <a:solidFill>
                <a:schemeClr val="tx1"/>
              </a:solidFill>
              <a:uLnTx/>
              <a:uFillTx/>
              <a:latin typeface="+mn-lt"/>
              <a:ea typeface="+mn-ea"/>
              <a:cs typeface="+mn-cs"/>
            </a:endParaRPr>
          </a:p>
        </p:txBody>
      </p:sp>
    </p:spTree>
    <p:extLst>
      <p:ext uri="{BB962C8B-B14F-4D97-AF65-F5344CB8AC3E}">
        <p14:creationId xmlns="" xmlns:p14="http://schemas.microsoft.com/office/powerpoint/2010/main" val="20017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2844" y="1428736"/>
            <a:ext cx="4908518" cy="2880000"/>
          </a:xfrm>
          <a:prstGeom prst="rect">
            <a:avLst/>
          </a:prstGeom>
        </p:spPr>
      </p:pic>
      <p:sp>
        <p:nvSpPr>
          <p:cNvPr id="2" name="Title 1"/>
          <p:cNvSpPr>
            <a:spLocks noGrp="1"/>
          </p:cNvSpPr>
          <p:nvPr>
            <p:ph type="title"/>
          </p:nvPr>
        </p:nvSpPr>
        <p:spPr>
          <a:xfrm>
            <a:off x="457200" y="214290"/>
            <a:ext cx="8686800" cy="1143000"/>
          </a:xfrm>
        </p:spPr>
        <p:txBody>
          <a:bodyPr>
            <a:noAutofit/>
          </a:bodyPr>
          <a:lstStyle/>
          <a:p>
            <a:r>
              <a:rPr lang="en-US" sz="3200" dirty="0" smtClean="0"/>
              <a:t>EFHs require special protection to improve stock status and </a:t>
            </a:r>
            <a:r>
              <a:rPr lang="en-US" sz="3200" dirty="0" err="1" smtClean="0"/>
              <a:t>long‑term</a:t>
            </a:r>
            <a:r>
              <a:rPr lang="en-US" sz="3200" dirty="0" smtClean="0"/>
              <a:t> sustainability </a:t>
            </a:r>
            <a:endParaRPr lang="el-GR" sz="3200" dirty="0"/>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3898706" y="3648320"/>
            <a:ext cx="4993774" cy="2733008"/>
          </a:xfrm>
          <a:prstGeom prst="rect">
            <a:avLst/>
          </a:prstGeom>
        </p:spPr>
      </p:pic>
      <p:sp>
        <p:nvSpPr>
          <p:cNvPr id="4" name="TextBox 3"/>
          <p:cNvSpPr txBox="1"/>
          <p:nvPr/>
        </p:nvSpPr>
        <p:spPr>
          <a:xfrm>
            <a:off x="2411760" y="5661248"/>
            <a:ext cx="1008112" cy="369332"/>
          </a:xfrm>
          <a:prstGeom prst="rect">
            <a:avLst/>
          </a:prstGeom>
          <a:noFill/>
        </p:spPr>
        <p:txBody>
          <a:bodyPr wrap="square" rtlCol="0">
            <a:spAutoFit/>
          </a:bodyPr>
          <a:lstStyle/>
          <a:p>
            <a:pPr algn="r"/>
            <a:r>
              <a:rPr lang="en-US" sz="1800" dirty="0" smtClean="0"/>
              <a:t>anchovy</a:t>
            </a:r>
            <a:endParaRPr lang="el-GR" sz="1800" dirty="0"/>
          </a:p>
        </p:txBody>
      </p:sp>
      <p:sp>
        <p:nvSpPr>
          <p:cNvPr id="6" name="Right Arrow 5"/>
          <p:cNvSpPr/>
          <p:nvPr/>
        </p:nvSpPr>
        <p:spPr>
          <a:xfrm>
            <a:off x="3419872" y="5805264"/>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5357818" y="2357430"/>
            <a:ext cx="1008112" cy="369332"/>
          </a:xfrm>
          <a:prstGeom prst="rect">
            <a:avLst/>
          </a:prstGeom>
          <a:noFill/>
        </p:spPr>
        <p:txBody>
          <a:bodyPr wrap="square" rtlCol="0">
            <a:spAutoFit/>
          </a:bodyPr>
          <a:lstStyle/>
          <a:p>
            <a:r>
              <a:rPr lang="en-US" sz="1800" dirty="0" smtClean="0"/>
              <a:t>sardine</a:t>
            </a:r>
            <a:endParaRPr lang="el-GR" sz="1800" dirty="0"/>
          </a:p>
        </p:txBody>
      </p:sp>
      <p:sp>
        <p:nvSpPr>
          <p:cNvPr id="9" name="Right Arrow 8"/>
          <p:cNvSpPr/>
          <p:nvPr/>
        </p:nvSpPr>
        <p:spPr>
          <a:xfrm flipH="1">
            <a:off x="5000628" y="2500306"/>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p:cNvSpPr txBox="1"/>
          <p:nvPr/>
        </p:nvSpPr>
        <p:spPr>
          <a:xfrm>
            <a:off x="0" y="6581001"/>
            <a:ext cx="2915816" cy="276999"/>
          </a:xfrm>
          <a:prstGeom prst="rect">
            <a:avLst/>
          </a:prstGeom>
          <a:noFill/>
        </p:spPr>
        <p:txBody>
          <a:bodyPr wrap="square" rtlCol="0">
            <a:spAutoFit/>
          </a:bodyPr>
          <a:lstStyle/>
          <a:p>
            <a:r>
              <a:rPr lang="en-US" sz="1200" dirty="0" smtClean="0"/>
              <a:t>Source: </a:t>
            </a:r>
            <a:r>
              <a:rPr lang="en-US" sz="1200" dirty="0" err="1" smtClean="0"/>
              <a:t>Giannoulaki</a:t>
            </a:r>
            <a:r>
              <a:rPr lang="en-US" sz="1200" dirty="0" smtClean="0"/>
              <a:t> (2017)</a:t>
            </a:r>
            <a:endParaRPr lang="el-GR" sz="1200" dirty="0"/>
          </a:p>
        </p:txBody>
      </p:sp>
    </p:spTree>
    <p:extLst>
      <p:ext uri="{BB962C8B-B14F-4D97-AF65-F5344CB8AC3E}">
        <p14:creationId xmlns="" xmlns:p14="http://schemas.microsoft.com/office/powerpoint/2010/main" val="2842542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43000"/>
          </a:xfrm>
        </p:spPr>
        <p:txBody>
          <a:bodyPr>
            <a:normAutofit/>
          </a:bodyPr>
          <a:lstStyle/>
          <a:p>
            <a:r>
              <a:rPr lang="en-US" sz="3200" dirty="0" smtClean="0"/>
              <a:t>Using MARXAN </a:t>
            </a:r>
            <a:r>
              <a:rPr lang="en-US" sz="3200" dirty="0"/>
              <a:t>with </a:t>
            </a:r>
            <a:r>
              <a:rPr lang="en-US" sz="3200" dirty="0" smtClean="0"/>
              <a:t>zones  to design a network of MPAs for fisheries and conservation</a:t>
            </a:r>
            <a:endParaRPr lang="el-GR" sz="3200" dirty="0"/>
          </a:p>
        </p:txBody>
      </p:sp>
      <p:pic>
        <p:nvPicPr>
          <p:cNvPr id="3" name="Picture 2"/>
          <p:cNvPicPr>
            <a:picLocks noChangeAspect="1"/>
          </p:cNvPicPr>
          <p:nvPr/>
        </p:nvPicPr>
        <p:blipFill rotWithShape="1">
          <a:blip r:embed="rId2"/>
          <a:srcRect l="25878" t="29539" r="39243" b="7990"/>
          <a:stretch/>
        </p:blipFill>
        <p:spPr>
          <a:xfrm>
            <a:off x="4429124" y="1214422"/>
            <a:ext cx="4359839" cy="4392488"/>
          </a:xfrm>
          <a:prstGeom prst="rect">
            <a:avLst/>
          </a:prstGeom>
        </p:spPr>
      </p:pic>
      <p:sp>
        <p:nvSpPr>
          <p:cNvPr id="4" name="TextBox 3"/>
          <p:cNvSpPr txBox="1"/>
          <p:nvPr/>
        </p:nvSpPr>
        <p:spPr>
          <a:xfrm>
            <a:off x="6228184" y="6581001"/>
            <a:ext cx="2915816" cy="276999"/>
          </a:xfrm>
          <a:prstGeom prst="rect">
            <a:avLst/>
          </a:prstGeom>
          <a:noFill/>
        </p:spPr>
        <p:txBody>
          <a:bodyPr wrap="square" rtlCol="0">
            <a:spAutoFit/>
          </a:bodyPr>
          <a:lstStyle/>
          <a:p>
            <a:r>
              <a:rPr lang="en-US" sz="1200" dirty="0" smtClean="0"/>
              <a:t>             Source</a:t>
            </a:r>
            <a:r>
              <a:rPr lang="en-US" sz="1200" dirty="0" smtClean="0"/>
              <a:t>: </a:t>
            </a:r>
            <a:r>
              <a:rPr lang="en-US" sz="1200" dirty="0" err="1" smtClean="0"/>
              <a:t>Markantonatou</a:t>
            </a:r>
            <a:r>
              <a:rPr lang="en-US" sz="1200" dirty="0" smtClean="0"/>
              <a:t> </a:t>
            </a:r>
            <a:r>
              <a:rPr lang="en-US" sz="1200" i="1" dirty="0" smtClean="0"/>
              <a:t>et al</a:t>
            </a:r>
            <a:r>
              <a:rPr lang="en-US" sz="1200" dirty="0" smtClean="0"/>
              <a:t>. (2017)</a:t>
            </a:r>
            <a:endParaRPr lang="el-GR" sz="1200" dirty="0"/>
          </a:p>
        </p:txBody>
      </p:sp>
      <p:sp>
        <p:nvSpPr>
          <p:cNvPr id="5" name="TextBox 4"/>
          <p:cNvSpPr txBox="1"/>
          <p:nvPr/>
        </p:nvSpPr>
        <p:spPr>
          <a:xfrm>
            <a:off x="285720" y="1643050"/>
            <a:ext cx="4032448" cy="1200329"/>
          </a:xfrm>
          <a:prstGeom prst="rect">
            <a:avLst/>
          </a:prstGeom>
          <a:noFill/>
        </p:spPr>
        <p:txBody>
          <a:bodyPr wrap="square" rtlCol="0">
            <a:spAutoFit/>
          </a:bodyPr>
          <a:lstStyle/>
          <a:p>
            <a:r>
              <a:rPr lang="en-US" sz="1800" dirty="0" smtClean="0"/>
              <a:t>Initially proposed plan to be refined  using the results from </a:t>
            </a:r>
          </a:p>
          <a:p>
            <a:pPr>
              <a:buFont typeface="Arial" pitchFamily="34" charset="0"/>
              <a:buChar char="•"/>
            </a:pPr>
            <a:r>
              <a:rPr lang="en-US" sz="1800" dirty="0" smtClean="0"/>
              <a:t> MSY/ECOPATH </a:t>
            </a:r>
            <a:r>
              <a:rPr lang="en-US" sz="1800" dirty="0" err="1" smtClean="0"/>
              <a:t>modelling</a:t>
            </a:r>
            <a:endParaRPr lang="en-US" sz="1800" dirty="0" smtClean="0"/>
          </a:p>
          <a:p>
            <a:pPr>
              <a:buFont typeface="Arial" pitchFamily="34" charset="0"/>
              <a:buChar char="•"/>
            </a:pPr>
            <a:r>
              <a:rPr lang="en-US" sz="1800" dirty="0" smtClean="0"/>
              <a:t> stakeholder perceptions</a:t>
            </a:r>
            <a:endParaRPr lang="el-GR" sz="1800" dirty="0"/>
          </a:p>
        </p:txBody>
      </p:sp>
      <p:pic>
        <p:nvPicPr>
          <p:cNvPr id="32775" name="Picture 7"/>
          <p:cNvPicPr>
            <a:picLocks noChangeAspect="1" noChangeArrowheads="1"/>
          </p:cNvPicPr>
          <p:nvPr/>
        </p:nvPicPr>
        <p:blipFill>
          <a:blip r:embed="rId3"/>
          <a:srcRect/>
          <a:stretch>
            <a:fillRect/>
          </a:stretch>
        </p:blipFill>
        <p:spPr bwMode="auto">
          <a:xfrm>
            <a:off x="1" y="3124201"/>
            <a:ext cx="3286116" cy="2457444"/>
          </a:xfrm>
          <a:prstGeom prst="rect">
            <a:avLst/>
          </a:prstGeom>
          <a:noFill/>
          <a:ln w="9525">
            <a:noFill/>
            <a:miter lim="800000"/>
            <a:headEnd/>
            <a:tailEnd/>
          </a:ln>
          <a:effectLst/>
        </p:spPr>
      </p:pic>
      <p:pic>
        <p:nvPicPr>
          <p:cNvPr id="32770" name="Picture 2" descr="http://www.protomedea.eu/media/k2/galleries/66/AthensSW21.jpg"/>
          <p:cNvPicPr>
            <a:picLocks noChangeAspect="1" noChangeArrowheads="1"/>
          </p:cNvPicPr>
          <p:nvPr/>
        </p:nvPicPr>
        <p:blipFill>
          <a:blip r:embed="rId4" cstate="print"/>
          <a:srcRect/>
          <a:stretch>
            <a:fillRect/>
          </a:stretch>
        </p:blipFill>
        <p:spPr bwMode="auto">
          <a:xfrm>
            <a:off x="1785918" y="4802960"/>
            <a:ext cx="2741583" cy="2055040"/>
          </a:xfrm>
          <a:prstGeom prst="rect">
            <a:avLst/>
          </a:prstGeom>
          <a:noFill/>
        </p:spPr>
      </p:pic>
    </p:spTree>
    <p:extLst>
      <p:ext uri="{BB962C8B-B14F-4D97-AF65-F5344CB8AC3E}">
        <p14:creationId xmlns="" xmlns:p14="http://schemas.microsoft.com/office/powerpoint/2010/main" val="305236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anim calcmode="lin" valueType="num">
                                      <p:cBhvr additive="base">
                                        <p:cTn id="7" dur="500" fill="hold"/>
                                        <p:tgtEl>
                                          <p:spTgt spid="32775"/>
                                        </p:tgtEl>
                                        <p:attrNameLst>
                                          <p:attrName>ppt_x</p:attrName>
                                        </p:attrNameLst>
                                      </p:cBhvr>
                                      <p:tavLst>
                                        <p:tav tm="0">
                                          <p:val>
                                            <p:strVal val="#ppt_x"/>
                                          </p:val>
                                        </p:tav>
                                        <p:tav tm="100000">
                                          <p:val>
                                            <p:strVal val="#ppt_x"/>
                                          </p:val>
                                        </p:tav>
                                      </p:tavLst>
                                    </p:anim>
                                    <p:anim calcmode="lin" valueType="num">
                                      <p:cBhvr additive="base">
                                        <p:cTn id="8" dur="500" fill="hold"/>
                                        <p:tgtEl>
                                          <p:spTgt spid="3277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0"/>
                                        </p:tgtEl>
                                        <p:attrNameLst>
                                          <p:attrName>style.visibility</p:attrName>
                                        </p:attrNameLst>
                                      </p:cBhvr>
                                      <p:to>
                                        <p:strVal val="visible"/>
                                      </p:to>
                                    </p:set>
                                    <p:anim calcmode="lin" valueType="num">
                                      <p:cBhvr additive="base">
                                        <p:cTn id="11" dur="500" fill="hold"/>
                                        <p:tgtEl>
                                          <p:spTgt spid="32770"/>
                                        </p:tgtEl>
                                        <p:attrNameLst>
                                          <p:attrName>ppt_x</p:attrName>
                                        </p:attrNameLst>
                                      </p:cBhvr>
                                      <p:tavLst>
                                        <p:tav tm="0">
                                          <p:val>
                                            <p:strVal val="#ppt_x"/>
                                          </p:val>
                                        </p:tav>
                                        <p:tav tm="100000">
                                          <p:val>
                                            <p:strVal val="#ppt_x"/>
                                          </p:val>
                                        </p:tav>
                                      </p:tavLst>
                                    </p:anim>
                                    <p:anim calcmode="lin" valueType="num">
                                      <p:cBhvr additive="base">
                                        <p:cTn id="12"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322559" y="153004"/>
            <a:ext cx="5892515" cy="3561748"/>
          </a:xfrm>
          <a:prstGeom prst="rect">
            <a:avLst/>
          </a:prstGeom>
          <a:noFill/>
          <a:ln w="9525">
            <a:noFill/>
            <a:miter lim="800000"/>
            <a:headEnd/>
            <a:tailEnd/>
          </a:ln>
          <a:effectLst/>
        </p:spPr>
      </p:pic>
      <p:sp>
        <p:nvSpPr>
          <p:cNvPr id="6" name="5 - Έλλειψη"/>
          <p:cNvSpPr/>
          <p:nvPr/>
        </p:nvSpPr>
        <p:spPr>
          <a:xfrm>
            <a:off x="1000100" y="1714488"/>
            <a:ext cx="3214710"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 Έλλειψη"/>
          <p:cNvSpPr/>
          <p:nvPr/>
        </p:nvSpPr>
        <p:spPr>
          <a:xfrm>
            <a:off x="928662" y="2357430"/>
            <a:ext cx="3214710"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 Έλλειψη"/>
          <p:cNvSpPr/>
          <p:nvPr/>
        </p:nvSpPr>
        <p:spPr>
          <a:xfrm>
            <a:off x="928662" y="2786058"/>
            <a:ext cx="3357586"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srcRect/>
          <a:stretch>
            <a:fillRect/>
          </a:stretch>
        </p:blipFill>
        <p:spPr bwMode="auto">
          <a:xfrm>
            <a:off x="8093046" y="0"/>
            <a:ext cx="1050954" cy="1143008"/>
          </a:xfrm>
          <a:prstGeom prst="rect">
            <a:avLst/>
          </a:prstGeom>
          <a:noFill/>
          <a:ln w="9525">
            <a:noFill/>
            <a:miter lim="800000"/>
            <a:headEnd/>
            <a:tailEnd/>
          </a:ln>
          <a:effectLst/>
        </p:spPr>
      </p:pic>
      <p:pic>
        <p:nvPicPr>
          <p:cNvPr id="10242" name="Picture 2"/>
          <p:cNvPicPr>
            <a:picLocks noChangeAspect="1" noChangeArrowheads="1"/>
          </p:cNvPicPr>
          <p:nvPr/>
        </p:nvPicPr>
        <p:blipFill>
          <a:blip r:embed="rId4" cstate="print"/>
          <a:srcRect/>
          <a:stretch>
            <a:fillRect/>
          </a:stretch>
        </p:blipFill>
        <p:spPr bwMode="auto">
          <a:xfrm>
            <a:off x="6215074" y="1071546"/>
            <a:ext cx="2105017" cy="725868"/>
          </a:xfrm>
          <a:prstGeom prst="rect">
            <a:avLst/>
          </a:prstGeom>
          <a:noFill/>
          <a:ln w="9525">
            <a:noFill/>
            <a:miter lim="800000"/>
            <a:headEnd/>
            <a:tailEnd/>
          </a:ln>
          <a:effectLst/>
        </p:spPr>
      </p:pic>
      <p:sp>
        <p:nvSpPr>
          <p:cNvPr id="10246" name="AutoShape 6" descr="Αποτέλεσμα εικόνας για &amp; symbol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8" name="Picture 8" descr="http://sweetclipart.com/multisite/sweetclipart/files/ampersand.png"/>
          <p:cNvPicPr>
            <a:picLocks noChangeAspect="1" noChangeArrowheads="1"/>
          </p:cNvPicPr>
          <p:nvPr/>
        </p:nvPicPr>
        <p:blipFill>
          <a:blip r:embed="rId5" cstate="print"/>
          <a:srcRect/>
          <a:stretch>
            <a:fillRect/>
          </a:stretch>
        </p:blipFill>
        <p:spPr bwMode="auto">
          <a:xfrm>
            <a:off x="7715272" y="714356"/>
            <a:ext cx="424834" cy="532890"/>
          </a:xfrm>
          <a:prstGeom prst="rect">
            <a:avLst/>
          </a:prstGeom>
          <a:noFill/>
        </p:spPr>
      </p:pic>
      <p:pic>
        <p:nvPicPr>
          <p:cNvPr id="1026" name="Picture 2"/>
          <p:cNvPicPr>
            <a:picLocks noChangeAspect="1" noChangeArrowheads="1"/>
          </p:cNvPicPr>
          <p:nvPr/>
        </p:nvPicPr>
        <p:blipFill>
          <a:blip r:embed="rId6"/>
          <a:srcRect/>
          <a:stretch>
            <a:fillRect/>
          </a:stretch>
        </p:blipFill>
        <p:spPr bwMode="auto">
          <a:xfrm>
            <a:off x="357158" y="1714488"/>
            <a:ext cx="8572528" cy="3710664"/>
          </a:xfrm>
          <a:prstGeom prst="rect">
            <a:avLst/>
          </a:prstGeom>
          <a:noFill/>
          <a:ln w="9525">
            <a:noFill/>
            <a:miter lim="800000"/>
            <a:headEnd/>
            <a:tailEnd/>
          </a:ln>
          <a:effectLst/>
        </p:spPr>
      </p:pic>
      <p:sp>
        <p:nvSpPr>
          <p:cNvPr id="4" name="3 - Έλλειψη"/>
          <p:cNvSpPr/>
          <p:nvPr/>
        </p:nvSpPr>
        <p:spPr>
          <a:xfrm>
            <a:off x="1285852" y="2143116"/>
            <a:ext cx="5000660" cy="714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Έλλειψη"/>
          <p:cNvSpPr/>
          <p:nvPr/>
        </p:nvSpPr>
        <p:spPr>
          <a:xfrm>
            <a:off x="1285852" y="3071810"/>
            <a:ext cx="5000660"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additive="base">
                                        <p:cTn id="28" dur="500" fill="hold"/>
                                        <p:tgtEl>
                                          <p:spTgt spid="1026"/>
                                        </p:tgtEl>
                                        <p:attrNameLst>
                                          <p:attrName>ppt_x</p:attrName>
                                        </p:attrNameLst>
                                      </p:cBhvr>
                                      <p:tavLst>
                                        <p:tav tm="0">
                                          <p:val>
                                            <p:strVal val="#ppt_x"/>
                                          </p:val>
                                        </p:tav>
                                        <p:tav tm="100000">
                                          <p:val>
                                            <p:strVal val="#ppt_x"/>
                                          </p:val>
                                        </p:tav>
                                      </p:tavLst>
                                    </p:anim>
                                    <p:anim calcmode="lin" valueType="num">
                                      <p:cBhvr additive="base">
                                        <p:cTn id="2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linds(horizont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4"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_DSC5607.jpg"/>
          <p:cNvPicPr>
            <a:picLocks noChangeAspect="1"/>
          </p:cNvPicPr>
          <p:nvPr/>
        </p:nvPicPr>
        <p:blipFill>
          <a:blip r:embed="rId2"/>
          <a:srcRect/>
          <a:stretch>
            <a:fillRect/>
          </a:stretch>
        </p:blipFill>
        <p:spPr bwMode="auto">
          <a:xfrm>
            <a:off x="571472" y="428604"/>
            <a:ext cx="4762222" cy="3571900"/>
          </a:xfrm>
          <a:prstGeom prst="rect">
            <a:avLst/>
          </a:prstGeom>
          <a:noFill/>
          <a:ln w="9525">
            <a:noFill/>
            <a:miter lim="800000"/>
            <a:headEnd/>
            <a:tailEnd/>
          </a:ln>
        </p:spPr>
      </p:pic>
      <p:pic>
        <p:nvPicPr>
          <p:cNvPr id="3" name="Picture 4"/>
          <p:cNvPicPr>
            <a:picLocks noChangeAspect="1" noChangeArrowheads="1"/>
          </p:cNvPicPr>
          <p:nvPr/>
        </p:nvPicPr>
        <p:blipFill>
          <a:blip r:embed="rId3"/>
          <a:srcRect/>
          <a:stretch>
            <a:fillRect/>
          </a:stretch>
        </p:blipFill>
        <p:spPr bwMode="auto">
          <a:xfrm>
            <a:off x="3660587" y="2928934"/>
            <a:ext cx="5265657" cy="3071834"/>
          </a:xfrm>
          <a:prstGeom prst="rect">
            <a:avLst/>
          </a:prstGeom>
          <a:noFill/>
          <a:ln w="19050" cmpd="thickThin">
            <a:solidFill>
              <a:schemeClr val="tx1"/>
            </a:solidFill>
            <a:miter lim="800000"/>
            <a:headEnd/>
            <a:tailEnd/>
          </a:ln>
        </p:spPr>
      </p:pic>
      <p:sp>
        <p:nvSpPr>
          <p:cNvPr id="5" name="2 - TextBox"/>
          <p:cNvSpPr txBox="1"/>
          <p:nvPr/>
        </p:nvSpPr>
        <p:spPr>
          <a:xfrm>
            <a:off x="857224" y="3071810"/>
            <a:ext cx="6500815" cy="523875"/>
          </a:xfrm>
          <a:prstGeom prst="rect">
            <a:avLst/>
          </a:prstGeom>
          <a:noFill/>
        </p:spPr>
        <p:txBody>
          <a:bodyPr wrap="square">
            <a:spAutoFit/>
          </a:bodyPr>
          <a:lstStyle/>
          <a:p>
            <a:pPr>
              <a:defRPr/>
            </a:pPr>
            <a:r>
              <a:rPr lang="en-US" sz="2800" b="1" spc="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Thank you</a:t>
            </a:r>
            <a:endParaRPr lang="el-GR" sz="2800" b="1" spc="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3786182" y="3429000"/>
            <a:ext cx="3795952" cy="523220"/>
          </a:xfrm>
          <a:prstGeom prst="rect">
            <a:avLst/>
          </a:prstGeom>
        </p:spPr>
        <p:txBody>
          <a:bodyPr wrap="square">
            <a:spAutoFit/>
          </a:bodyPr>
          <a:lstStyle/>
          <a:p>
            <a:pPr>
              <a:defRPr/>
            </a:pPr>
            <a:r>
              <a:rPr lang="en-US" sz="2800" b="1" spc="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for listening!</a:t>
            </a:r>
            <a:endParaRPr lang="el-GR" sz="2800" b="1" spc="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0" y="6027003"/>
            <a:ext cx="4540987" cy="830997"/>
          </a:xfrm>
          <a:prstGeom prst="rect">
            <a:avLst/>
          </a:prstGeom>
        </p:spPr>
        <p:txBody>
          <a:bodyPr wrap="none">
            <a:spAutoFit/>
          </a:bodyPr>
          <a:lstStyle/>
          <a:p>
            <a:pPr>
              <a:defRPr/>
            </a:pPr>
            <a:r>
              <a:rPr lang="en-US" sz="2800" spc="600" dirty="0" smtClean="0">
                <a:effectLst>
                  <a:outerShdw blurRad="38100" dist="38100" dir="2700000" algn="tl">
                    <a:srgbClr val="000000">
                      <a:alpha val="43137"/>
                    </a:srgbClr>
                  </a:outerShdw>
                </a:effectLst>
                <a:latin typeface="Candara" pitchFamily="34" charset="0"/>
                <a:cs typeface="Arial" pitchFamily="34" charset="0"/>
              </a:rPr>
              <a:t>Celia </a:t>
            </a:r>
            <a:r>
              <a:rPr lang="en-US" sz="2800" spc="600" dirty="0" err="1" smtClean="0">
                <a:effectLst>
                  <a:outerShdw blurRad="38100" dist="38100" dir="2700000" algn="tl">
                    <a:srgbClr val="000000">
                      <a:alpha val="43137"/>
                    </a:srgbClr>
                  </a:outerShdw>
                </a:effectLst>
                <a:latin typeface="Candara" pitchFamily="34" charset="0"/>
                <a:cs typeface="Arial" pitchFamily="34" charset="0"/>
              </a:rPr>
              <a:t>Vassilopoulou</a:t>
            </a:r>
            <a:endParaRPr lang="en-US" sz="2800" spc="600" dirty="0" smtClean="0">
              <a:effectLst>
                <a:outerShdw blurRad="38100" dist="38100" dir="2700000" algn="tl">
                  <a:srgbClr val="000000">
                    <a:alpha val="43137"/>
                  </a:srgbClr>
                </a:outerShdw>
              </a:effectLst>
              <a:latin typeface="Candara" pitchFamily="34" charset="0"/>
              <a:cs typeface="Arial" pitchFamily="34" charset="0"/>
            </a:endParaRPr>
          </a:p>
          <a:p>
            <a:pPr>
              <a:defRPr/>
            </a:pPr>
            <a:r>
              <a:rPr lang="en-US" sz="2000" b="1" spc="600" dirty="0" smtClean="0">
                <a:latin typeface="Candara" pitchFamily="34" charset="0"/>
                <a:cs typeface="Arial" pitchFamily="34" charset="0"/>
              </a:rPr>
              <a:t>celia@hcmr.gr</a:t>
            </a:r>
            <a:endParaRPr lang="el-GR" sz="2800" b="1" spc="600" dirty="0">
              <a:latin typeface="Arial" pitchFamily="34" charset="0"/>
              <a:cs typeface="Arial" pitchFamily="34" charset="0"/>
            </a:endParaRPr>
          </a:p>
        </p:txBody>
      </p:sp>
      <p:sp>
        <p:nvSpPr>
          <p:cNvPr id="8" name="3 - TextBox"/>
          <p:cNvSpPr txBox="1">
            <a:spLocks noChangeArrowheads="1"/>
          </p:cNvSpPr>
          <p:nvPr/>
        </p:nvSpPr>
        <p:spPr bwMode="auto">
          <a:xfrm>
            <a:off x="642910" y="3643314"/>
            <a:ext cx="1500188" cy="277812"/>
          </a:xfrm>
          <a:prstGeom prst="rect">
            <a:avLst/>
          </a:prstGeom>
          <a:noFill/>
          <a:ln w="9525">
            <a:noFill/>
            <a:miter lim="800000"/>
            <a:headEnd/>
            <a:tailEnd/>
          </a:ln>
        </p:spPr>
        <p:txBody>
          <a:bodyPr>
            <a:spAutoFit/>
          </a:bodyPr>
          <a:lstStyle/>
          <a:p>
            <a:r>
              <a:rPr lang="en-US" sz="1200" i="1" dirty="0">
                <a:solidFill>
                  <a:srgbClr val="FFC000"/>
                </a:solidFill>
              </a:rPr>
              <a:t>Photo: Y. </a:t>
            </a:r>
            <a:r>
              <a:rPr lang="en-US" sz="1200" i="1" dirty="0" err="1">
                <a:solidFill>
                  <a:srgbClr val="FFC000"/>
                </a:solidFill>
              </a:rPr>
              <a:t>Issaris</a:t>
            </a:r>
            <a:endParaRPr lang="el-GR" sz="1200" i="1" dirty="0">
              <a:solidFill>
                <a:srgbClr val="FFC000"/>
              </a:solidFill>
            </a:endParaRPr>
          </a:p>
        </p:txBody>
      </p:sp>
      <p:pic>
        <p:nvPicPr>
          <p:cNvPr id="9" name="Picture 5"/>
          <p:cNvPicPr>
            <a:picLocks noChangeAspect="1" noChangeArrowheads="1"/>
          </p:cNvPicPr>
          <p:nvPr/>
        </p:nvPicPr>
        <p:blipFill>
          <a:blip r:embed="rId4"/>
          <a:srcRect/>
          <a:stretch>
            <a:fillRect/>
          </a:stretch>
        </p:blipFill>
        <p:spPr bwMode="auto">
          <a:xfrm>
            <a:off x="8143900" y="0"/>
            <a:ext cx="1000100" cy="95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14282" y="571480"/>
            <a:ext cx="3895725" cy="5086350"/>
          </a:xfrm>
          <a:prstGeom prst="rect">
            <a:avLst/>
          </a:prstGeom>
          <a:noFill/>
          <a:ln w="9525">
            <a:noFill/>
            <a:miter lim="800000"/>
            <a:headEnd/>
            <a:tailEnd/>
          </a:ln>
          <a:effectLst/>
        </p:spPr>
      </p:pic>
      <p:sp>
        <p:nvSpPr>
          <p:cNvPr id="4" name="TextBox 3"/>
          <p:cNvSpPr txBox="1"/>
          <p:nvPr/>
        </p:nvSpPr>
        <p:spPr>
          <a:xfrm>
            <a:off x="5143504" y="1714488"/>
            <a:ext cx="2345899" cy="461665"/>
          </a:xfrm>
          <a:prstGeom prst="rect">
            <a:avLst/>
          </a:prstGeom>
          <a:noFill/>
        </p:spPr>
        <p:txBody>
          <a:bodyPr wrap="none" rtlCol="0">
            <a:spAutoFit/>
          </a:bodyPr>
          <a:lstStyle/>
          <a:p>
            <a:r>
              <a:rPr lang="en-US" sz="2400" dirty="0" smtClean="0"/>
              <a:t>s</a:t>
            </a:r>
            <a:r>
              <a:rPr lang="en-US" sz="2400" dirty="0" smtClean="0"/>
              <a:t>patial </a:t>
            </a:r>
            <a:r>
              <a:rPr lang="en-US" sz="2400" dirty="0" smtClean="0"/>
              <a:t>geoportal </a:t>
            </a:r>
            <a:endParaRPr lang="en-US" sz="2400" dirty="0"/>
          </a:p>
        </p:txBody>
      </p:sp>
      <p:sp>
        <p:nvSpPr>
          <p:cNvPr id="7" name="Rectangle 8"/>
          <p:cNvSpPr/>
          <p:nvPr/>
        </p:nvSpPr>
        <p:spPr>
          <a:xfrm>
            <a:off x="5143504" y="0"/>
            <a:ext cx="2714644" cy="1200329"/>
          </a:xfrm>
          <a:prstGeom prst="rect">
            <a:avLst/>
          </a:prstGeom>
        </p:spPr>
        <p:txBody>
          <a:bodyPr wrap="square">
            <a:spAutoFit/>
          </a:bodyPr>
          <a:lstStyle/>
          <a:p>
            <a:pPr algn="ctr"/>
            <a:r>
              <a:rPr lang="en-US" b="1" dirty="0" smtClean="0">
                <a:solidFill>
                  <a:srgbClr val="0070C0"/>
                </a:solidFill>
              </a:rPr>
              <a:t>Sporades</a:t>
            </a:r>
            <a:r>
              <a:rPr lang="en-US" dirty="0" smtClean="0"/>
              <a:t>: </a:t>
            </a:r>
            <a:r>
              <a:rPr lang="en-US" dirty="0"/>
              <a:t>22 </a:t>
            </a:r>
            <a:r>
              <a:rPr lang="en-US" dirty="0" smtClean="0"/>
              <a:t>layers</a:t>
            </a:r>
            <a:endParaRPr lang="en-US" dirty="0"/>
          </a:p>
          <a:p>
            <a:pPr algn="ctr"/>
            <a:r>
              <a:rPr lang="en-US" b="1" dirty="0" smtClean="0">
                <a:solidFill>
                  <a:srgbClr val="0070C0"/>
                </a:solidFill>
              </a:rPr>
              <a:t>Malta</a:t>
            </a:r>
            <a:r>
              <a:rPr lang="en-US" dirty="0"/>
              <a:t>: </a:t>
            </a:r>
            <a:r>
              <a:rPr lang="en-US" dirty="0" smtClean="0"/>
              <a:t>10 </a:t>
            </a:r>
            <a:r>
              <a:rPr lang="en-US" dirty="0"/>
              <a:t>layers</a:t>
            </a:r>
          </a:p>
          <a:p>
            <a:pPr algn="ctr"/>
            <a:r>
              <a:rPr lang="en-US" b="1" dirty="0" smtClean="0">
                <a:solidFill>
                  <a:srgbClr val="0070C0"/>
                </a:solidFill>
              </a:rPr>
              <a:t>Torre </a:t>
            </a:r>
            <a:r>
              <a:rPr lang="en-US" b="1" dirty="0" err="1">
                <a:solidFill>
                  <a:srgbClr val="0070C0"/>
                </a:solidFill>
              </a:rPr>
              <a:t>Guaceto</a:t>
            </a:r>
            <a:r>
              <a:rPr lang="en-US" dirty="0"/>
              <a:t>: 19 layers</a:t>
            </a:r>
          </a:p>
          <a:p>
            <a:pPr algn="ctr"/>
            <a:r>
              <a:rPr lang="en-US" b="1" dirty="0" smtClean="0">
                <a:solidFill>
                  <a:srgbClr val="0070C0"/>
                </a:solidFill>
              </a:rPr>
              <a:t>Baleares</a:t>
            </a:r>
            <a:r>
              <a:rPr lang="en-US" dirty="0" smtClean="0"/>
              <a:t>: 20 layers</a:t>
            </a:r>
            <a:endParaRPr lang="en-US" dirty="0"/>
          </a:p>
        </p:txBody>
      </p:sp>
      <p:sp>
        <p:nvSpPr>
          <p:cNvPr id="9" name="8 - Βέλος προς τα κάτω"/>
          <p:cNvSpPr/>
          <p:nvPr/>
        </p:nvSpPr>
        <p:spPr>
          <a:xfrm>
            <a:off x="6000760" y="1214422"/>
            <a:ext cx="71438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4143372" y="4857760"/>
            <a:ext cx="4857784" cy="1754326"/>
          </a:xfrm>
          <a:prstGeom prst="rect">
            <a:avLst/>
          </a:prstGeom>
          <a:noFill/>
        </p:spPr>
        <p:txBody>
          <a:bodyPr wrap="square" rtlCol="0">
            <a:spAutoFit/>
          </a:bodyPr>
          <a:lstStyle/>
          <a:p>
            <a:pPr algn="ctr">
              <a:buClr>
                <a:srgbClr val="92D050"/>
              </a:buClr>
              <a:buFont typeface="Wingdings" pitchFamily="2" charset="2"/>
              <a:buChar char="v"/>
            </a:pPr>
            <a:r>
              <a:rPr lang="en-US" sz="1800" b="1" dirty="0" smtClean="0">
                <a:ea typeface="Times New Roman" charset="0"/>
              </a:rPr>
              <a:t> Monitoring </a:t>
            </a:r>
            <a:r>
              <a:rPr lang="en-US" sz="1800" b="1" dirty="0">
                <a:ea typeface="Times New Roman" charset="0"/>
              </a:rPr>
              <a:t>plans </a:t>
            </a:r>
            <a:r>
              <a:rPr lang="en-US" sz="1800" b="1" dirty="0" smtClean="0">
                <a:ea typeface="Times New Roman" charset="0"/>
              </a:rPr>
              <a:t>with a common </a:t>
            </a:r>
            <a:r>
              <a:rPr lang="en-US" sz="1800" b="1" dirty="0">
                <a:ea typeface="Times New Roman" charset="0"/>
              </a:rPr>
              <a:t>set of variables (MSFD </a:t>
            </a:r>
            <a:r>
              <a:rPr lang="mr-IN" sz="1800" b="1" dirty="0">
                <a:ea typeface="Times New Roman" charset="0"/>
              </a:rPr>
              <a:t>–</a:t>
            </a:r>
            <a:r>
              <a:rPr lang="en-US" sz="1800" b="1" dirty="0">
                <a:ea typeface="Times New Roman" charset="0"/>
              </a:rPr>
              <a:t> GES</a:t>
            </a:r>
            <a:r>
              <a:rPr lang="en-US" sz="1800" b="1" dirty="0" smtClean="0">
                <a:ea typeface="Times New Roman" charset="0"/>
              </a:rPr>
              <a:t>) </a:t>
            </a:r>
            <a:endParaRPr lang="en-US" b="1" dirty="0" smtClean="0">
              <a:ea typeface="Times New Roman" charset="0"/>
            </a:endParaRPr>
          </a:p>
          <a:p>
            <a:pPr algn="ctr">
              <a:buClr>
                <a:srgbClr val="92D050"/>
              </a:buClr>
              <a:buFont typeface="Wingdings" pitchFamily="2" charset="2"/>
              <a:buChar char="v"/>
            </a:pPr>
            <a:r>
              <a:rPr lang="en-GB" b="1" dirty="0" smtClean="0">
                <a:ea typeface="Times New Roman" charset="0"/>
              </a:rPr>
              <a:t> Monitoring </a:t>
            </a:r>
            <a:r>
              <a:rPr lang="en-GB" b="1" dirty="0" smtClean="0">
                <a:ea typeface="Times New Roman" charset="0"/>
              </a:rPr>
              <a:t>and assessment guidelines </a:t>
            </a:r>
          </a:p>
          <a:p>
            <a:pPr algn="ctr">
              <a:buClr>
                <a:srgbClr val="92D050"/>
              </a:buClr>
            </a:pPr>
            <a:r>
              <a:rPr lang="en-GB" b="1" dirty="0" smtClean="0">
                <a:ea typeface="Times New Roman" charset="0"/>
              </a:rPr>
              <a:t>for marine litter</a:t>
            </a:r>
            <a:endParaRPr lang="en-US" dirty="0" smtClean="0"/>
          </a:p>
          <a:p>
            <a:pPr algn="ctr">
              <a:buClr>
                <a:srgbClr val="92D050"/>
              </a:buClr>
              <a:buFont typeface="Wingdings" pitchFamily="2" charset="2"/>
              <a:buChar char="v"/>
            </a:pPr>
            <a:r>
              <a:rPr lang="en-GB" b="1" dirty="0" smtClean="0">
                <a:cs typeface="Helvetica"/>
              </a:rPr>
              <a:t> Early </a:t>
            </a:r>
            <a:r>
              <a:rPr lang="en-GB" b="1" dirty="0" smtClean="0">
                <a:cs typeface="Helvetica"/>
              </a:rPr>
              <a:t>warning indicators to alert of an approaching regime shift in marine ecosystem</a:t>
            </a:r>
            <a:endParaRPr lang="en-US" sz="1800" b="1" dirty="0">
              <a:ea typeface="Times New Roman" charset="0"/>
            </a:endParaRPr>
          </a:p>
        </p:txBody>
      </p:sp>
      <p:pic>
        <p:nvPicPr>
          <p:cNvPr id="6147" name="Picture 3"/>
          <p:cNvPicPr>
            <a:picLocks noChangeAspect="1" noChangeArrowheads="1"/>
          </p:cNvPicPr>
          <p:nvPr/>
        </p:nvPicPr>
        <p:blipFill>
          <a:blip r:embed="rId3"/>
          <a:srcRect/>
          <a:stretch>
            <a:fillRect/>
          </a:stretch>
        </p:blipFill>
        <p:spPr bwMode="auto">
          <a:xfrm>
            <a:off x="7786710" y="0"/>
            <a:ext cx="1357290" cy="448162"/>
          </a:xfrm>
          <a:prstGeom prst="rect">
            <a:avLst/>
          </a:prstGeom>
          <a:noFill/>
          <a:ln w="9525">
            <a:noFill/>
            <a:miter lim="800000"/>
            <a:headEnd/>
            <a:tailEnd/>
          </a:ln>
          <a:effectLst/>
        </p:spPr>
      </p:pic>
      <p:sp>
        <p:nvSpPr>
          <p:cNvPr id="15" name="TextBox 6"/>
          <p:cNvSpPr txBox="1"/>
          <p:nvPr/>
        </p:nvSpPr>
        <p:spPr>
          <a:xfrm>
            <a:off x="0" y="5715016"/>
            <a:ext cx="4857784" cy="830997"/>
          </a:xfrm>
          <a:prstGeom prst="rect">
            <a:avLst/>
          </a:prstGeom>
          <a:noFill/>
        </p:spPr>
        <p:txBody>
          <a:bodyPr wrap="square" rtlCol="0">
            <a:spAutoFit/>
          </a:bodyPr>
          <a:lstStyle/>
          <a:p>
            <a:pPr algn="ctr"/>
            <a:r>
              <a:rPr lang="en-US" sz="1600" b="1" dirty="0" smtClean="0">
                <a:solidFill>
                  <a:srgbClr val="00B050"/>
                </a:solidFill>
                <a:latin typeface="+mn-lt"/>
                <a:ea typeface="Times New Roman" charset="0"/>
              </a:rPr>
              <a:t>Collation of spatial information on key ecosystem components &amp; human activities</a:t>
            </a:r>
          </a:p>
          <a:p>
            <a:pPr algn="ctr"/>
            <a:r>
              <a:rPr lang="en-US" sz="1600" b="1" dirty="0" smtClean="0">
                <a:solidFill>
                  <a:srgbClr val="00B050"/>
                </a:solidFill>
                <a:latin typeface="+mn-lt"/>
                <a:ea typeface="Times New Roman" charset="0"/>
              </a:rPr>
              <a:t> in the MPAs</a:t>
            </a:r>
            <a:endParaRPr lang="en-US" sz="1600" b="1" dirty="0">
              <a:solidFill>
                <a:srgbClr val="00B050"/>
              </a:solidFill>
              <a:latin typeface="+mn-lt"/>
              <a:ea typeface="Times New Roman" charset="0"/>
            </a:endParaRPr>
          </a:p>
        </p:txBody>
      </p:sp>
      <p:pic>
        <p:nvPicPr>
          <p:cNvPr id="14" name="Immagine 5" descr="threat.tiff"/>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643570" y="2143116"/>
            <a:ext cx="1488945" cy="2187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3406" y="1857364"/>
            <a:ext cx="4500594" cy="1384995"/>
          </a:xfrm>
          <a:prstGeom prst="rect">
            <a:avLst/>
          </a:prstGeom>
        </p:spPr>
        <p:txBody>
          <a:bodyPr wrap="square">
            <a:spAutoFit/>
          </a:bodyPr>
          <a:lstStyle/>
          <a:p>
            <a:pPr algn="ctr"/>
            <a:r>
              <a:rPr lang="en-US" sz="2100" dirty="0" smtClean="0">
                <a:effectLst>
                  <a:outerShdw blurRad="38100" dist="38100" dir="2700000" algn="tl">
                    <a:srgbClr val="000000">
                      <a:alpha val="43137"/>
                    </a:srgbClr>
                  </a:outerShdw>
                </a:effectLst>
              </a:rPr>
              <a:t>Identification </a:t>
            </a:r>
            <a:r>
              <a:rPr lang="en-US" sz="2100" dirty="0">
                <a:effectLst>
                  <a:outerShdw blurRad="38100" dist="38100" dir="2700000" algn="tl">
                    <a:srgbClr val="000000">
                      <a:alpha val="43137"/>
                    </a:srgbClr>
                  </a:outerShdw>
                </a:effectLst>
              </a:rPr>
              <a:t>of </a:t>
            </a:r>
            <a:r>
              <a:rPr lang="en-US" sz="2100" dirty="0" smtClean="0">
                <a:solidFill>
                  <a:srgbClr val="00B0F0"/>
                </a:solidFill>
                <a:effectLst>
                  <a:outerShdw blurRad="38100" dist="38100" dir="2700000" algn="tl">
                    <a:srgbClr val="000000">
                      <a:alpha val="43137"/>
                    </a:srgbClr>
                  </a:outerShdw>
                </a:effectLst>
              </a:rPr>
              <a:t>combinations </a:t>
            </a:r>
            <a:r>
              <a:rPr lang="en-US" sz="2100" dirty="0">
                <a:solidFill>
                  <a:srgbClr val="00B0F0"/>
                </a:solidFill>
                <a:effectLst>
                  <a:outerShdw blurRad="38100" dist="38100" dir="2700000" algn="tl">
                    <a:srgbClr val="000000">
                      <a:alpha val="43137"/>
                    </a:srgbClr>
                  </a:outerShdw>
                </a:effectLst>
              </a:rPr>
              <a:t>of human uses</a:t>
            </a:r>
            <a:r>
              <a:rPr lang="en-US" sz="2100" dirty="0">
                <a:effectLst>
                  <a:outerShdw blurRad="38100" dist="38100" dir="2700000" algn="tl">
                    <a:srgbClr val="000000">
                      <a:alpha val="43137"/>
                    </a:srgbClr>
                  </a:outerShdw>
                </a:effectLst>
              </a:rPr>
              <a:t>, </a:t>
            </a:r>
            <a:r>
              <a:rPr lang="en-US" sz="2100" b="1" dirty="0" smtClean="0">
                <a:effectLst>
                  <a:outerShdw blurRad="38100" dist="38100" dir="2700000" algn="tl">
                    <a:srgbClr val="000000">
                      <a:alpha val="43137"/>
                    </a:srgbClr>
                  </a:outerShdw>
                </a:effectLst>
              </a:rPr>
              <a:t>limiting </a:t>
            </a:r>
            <a:r>
              <a:rPr lang="en-US" sz="2100" b="1" dirty="0">
                <a:effectLst>
                  <a:outerShdw blurRad="38100" dist="38100" dir="2700000" algn="tl">
                    <a:srgbClr val="000000">
                      <a:alpha val="43137"/>
                    </a:srgbClr>
                  </a:outerShdw>
                </a:effectLst>
              </a:rPr>
              <a:t>present and future conflicts, empowering cost-effective </a:t>
            </a:r>
            <a:r>
              <a:rPr lang="en-US" sz="2100" b="1" dirty="0" smtClean="0">
                <a:effectLst>
                  <a:outerShdw blurRad="38100" dist="38100" dir="2700000" algn="tl">
                    <a:srgbClr val="000000">
                      <a:alpha val="43137"/>
                    </a:srgbClr>
                  </a:outerShdw>
                </a:effectLst>
              </a:rPr>
              <a:t>synergies</a:t>
            </a:r>
            <a:r>
              <a:rPr lang="en-US" sz="2100" b="1" dirty="0" smtClean="0">
                <a:effectLst>
                  <a:outerShdw blurRad="38100" dist="38100" dir="2700000" algn="tl">
                    <a:srgbClr val="000000">
                      <a:alpha val="43137"/>
                    </a:srgbClr>
                  </a:outerShdw>
                </a:effectLst>
              </a:rPr>
              <a:t>.</a:t>
            </a:r>
            <a:endParaRPr lang="en-US" sz="2100" b="1" dirty="0"/>
          </a:p>
        </p:txBody>
      </p:sp>
      <p:pic>
        <p:nvPicPr>
          <p:cNvPr id="5" name="Picture 6"/>
          <p:cNvPicPr>
            <a:picLocks noChangeAspect="1" noChangeArrowheads="1"/>
          </p:cNvPicPr>
          <p:nvPr/>
        </p:nvPicPr>
        <p:blipFill>
          <a:blip r:embed="rId2"/>
          <a:srcRect/>
          <a:stretch>
            <a:fillRect/>
          </a:stretch>
        </p:blipFill>
        <p:spPr bwMode="auto">
          <a:xfrm>
            <a:off x="214282" y="862872"/>
            <a:ext cx="4572032" cy="3852012"/>
          </a:xfrm>
          <a:prstGeom prst="rect">
            <a:avLst/>
          </a:prstGeom>
          <a:noFill/>
          <a:ln w="9525">
            <a:noFill/>
            <a:miter lim="800000"/>
            <a:headEnd/>
            <a:tailEnd/>
          </a:ln>
          <a:effectLst/>
        </p:spPr>
      </p:pic>
      <p:sp>
        <p:nvSpPr>
          <p:cNvPr id="6" name="Rectangle 2"/>
          <p:cNvSpPr txBox="1">
            <a:spLocks noChangeArrowheads="1"/>
          </p:cNvSpPr>
          <p:nvPr/>
        </p:nvSpPr>
        <p:spPr>
          <a:xfrm>
            <a:off x="500034" y="214290"/>
            <a:ext cx="5786478"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smtClean="0">
                <a:ln>
                  <a:noFill/>
                </a:ln>
                <a:solidFill>
                  <a:schemeClr val="tx1"/>
                </a:solidFill>
                <a:effectLst/>
                <a:uLnTx/>
                <a:uFillTx/>
                <a:latin typeface="+mj-lt"/>
                <a:ea typeface="+mj-ea"/>
                <a:cs typeface="+mj-cs"/>
              </a:rPr>
              <a:t>Development of a framework to assess alternative </a:t>
            </a:r>
            <a:r>
              <a:rPr kumimoji="0" lang="en-US" sz="2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management planning options</a:t>
            </a:r>
            <a:endParaRPr kumimoji="0" lang="el-GR" sz="240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7" name="6 - Ορθογώνιο"/>
          <p:cNvSpPr/>
          <p:nvPr/>
        </p:nvSpPr>
        <p:spPr>
          <a:xfrm>
            <a:off x="285688" y="4505048"/>
            <a:ext cx="8858312" cy="2352952"/>
          </a:xfrm>
          <a:prstGeom prst="rect">
            <a:avLst/>
          </a:prstGeom>
        </p:spPr>
        <p:txBody>
          <a:bodyPr wrap="square">
            <a:spAutoFit/>
          </a:bodyPr>
          <a:lstStyle/>
          <a:p>
            <a:pPr indent="15875">
              <a:lnSpc>
                <a:spcPct val="150000"/>
              </a:lnSpc>
            </a:pPr>
            <a:r>
              <a:rPr lang="en-US" sz="2000" dirty="0" smtClean="0">
                <a:solidFill>
                  <a:srgbClr val="C00000"/>
                </a:solidFill>
                <a:effectLst>
                  <a:outerShdw blurRad="38100" dist="38100" dir="2700000" algn="tl">
                    <a:srgbClr val="000000">
                      <a:alpha val="43137"/>
                    </a:srgbClr>
                  </a:outerShdw>
                </a:effectLst>
              </a:rPr>
              <a:t>Selection of the spatial sea use scenario </a:t>
            </a:r>
            <a:r>
              <a:rPr lang="en-US" sz="2000" dirty="0" smtClean="0">
                <a:solidFill>
                  <a:srgbClr val="C00000"/>
                </a:solidFill>
              </a:rPr>
              <a:t>that will produce results in the most </a:t>
            </a:r>
            <a:r>
              <a:rPr lang="en-US" sz="2000" dirty="0" smtClean="0">
                <a:solidFill>
                  <a:srgbClr val="C00000"/>
                </a:solidFill>
                <a:effectLst>
                  <a:outerShdw blurRad="38100" dist="38100" dir="2700000" algn="tl">
                    <a:srgbClr val="000000">
                      <a:alpha val="43137"/>
                    </a:srgbClr>
                  </a:outerShdw>
                </a:effectLst>
              </a:rPr>
              <a:t>effective</a:t>
            </a:r>
            <a:r>
              <a:rPr lang="en-US" sz="2000" dirty="0" smtClean="0">
                <a:solidFill>
                  <a:srgbClr val="C00000"/>
                </a:solidFill>
              </a:rPr>
              <a:t> </a:t>
            </a:r>
            <a:r>
              <a:rPr lang="en-US" sz="2000" dirty="0" smtClean="0"/>
              <a:t>(leading toward results), </a:t>
            </a:r>
            <a:r>
              <a:rPr lang="en-US" sz="2000" dirty="0" smtClean="0">
                <a:solidFill>
                  <a:srgbClr val="C00000"/>
                </a:solidFill>
                <a:effectLst>
                  <a:outerShdw blurRad="38100" dist="38100" dir="2700000" algn="tl">
                    <a:srgbClr val="000000">
                      <a:alpha val="43137"/>
                    </a:srgbClr>
                  </a:outerShdw>
                </a:effectLst>
              </a:rPr>
              <a:t>efficient</a:t>
            </a:r>
            <a:r>
              <a:rPr lang="en-US" sz="2000" dirty="0" smtClean="0"/>
              <a:t> (producing expected results at the least cost), and </a:t>
            </a:r>
            <a:r>
              <a:rPr lang="en-US" sz="2000" dirty="0" smtClean="0">
                <a:solidFill>
                  <a:srgbClr val="C00000"/>
                </a:solidFill>
                <a:effectLst>
                  <a:outerShdw blurRad="38100" dist="38100" dir="2700000" algn="tl">
                    <a:srgbClr val="000000">
                      <a:alpha val="43137"/>
                    </a:srgbClr>
                  </a:outerShdw>
                </a:effectLst>
              </a:rPr>
              <a:t>equitable</a:t>
            </a:r>
            <a:r>
              <a:rPr lang="en-US" sz="2000" dirty="0" smtClean="0">
                <a:solidFill>
                  <a:srgbClr val="C00000"/>
                </a:solidFill>
              </a:rPr>
              <a:t> way </a:t>
            </a:r>
            <a:r>
              <a:rPr lang="en-US" sz="2000" dirty="0" smtClean="0"/>
              <a:t>(costs and benefits for achieving results are distributed equitably) using trade off </a:t>
            </a:r>
            <a:r>
              <a:rPr lang="en-US" sz="2000" dirty="0" smtClean="0"/>
              <a:t>analysis         </a:t>
            </a:r>
            <a:r>
              <a:rPr lang="en-US" sz="2000" dirty="0" smtClean="0">
                <a:effectLst>
                  <a:outerShdw blurRad="38100" dist="38100" dir="2700000" algn="tl">
                    <a:srgbClr val="000000">
                      <a:alpha val="43137"/>
                    </a:srgbClr>
                  </a:outerShdw>
                </a:effectLst>
              </a:rPr>
              <a:t>balancing between the </a:t>
            </a:r>
            <a:r>
              <a:rPr lang="en-US" sz="2000" dirty="0" smtClean="0">
                <a:effectLst>
                  <a:outerShdw blurRad="38100" dist="38100" dir="2700000" algn="tl">
                    <a:srgbClr val="000000">
                      <a:alpha val="43137"/>
                    </a:srgbClr>
                  </a:outerShdw>
                </a:effectLst>
              </a:rPr>
              <a:t>compatibilities and conflicts </a:t>
            </a:r>
            <a:r>
              <a:rPr lang="en-US" sz="2000" dirty="0" smtClean="0">
                <a:effectLst>
                  <a:outerShdw blurRad="38100" dist="38100" dir="2700000" algn="tl">
                    <a:srgbClr val="000000">
                      <a:alpha val="43137"/>
                    </a:srgbClr>
                  </a:outerShdw>
                </a:effectLst>
              </a:rPr>
              <a:t>by suitable </a:t>
            </a:r>
            <a:r>
              <a:rPr lang="en-US" sz="2000" dirty="0" smtClean="0">
                <a:effectLst>
                  <a:outerShdw blurRad="38100" dist="38100" dir="2700000" algn="tl">
                    <a:srgbClr val="000000">
                      <a:alpha val="43137"/>
                    </a:srgbClr>
                  </a:outerShdw>
                </a:effectLst>
              </a:rPr>
              <a:t>trade-offs between uses</a:t>
            </a:r>
            <a:r>
              <a:rPr lang="en-US" sz="2000" dirty="0" smtClean="0"/>
              <a:t>.</a:t>
            </a:r>
            <a:endParaRPr lang="el-GR" sz="2000" dirty="0"/>
          </a:p>
        </p:txBody>
      </p:sp>
      <p:sp>
        <p:nvSpPr>
          <p:cNvPr id="8" name="TextBox 3"/>
          <p:cNvSpPr txBox="1"/>
          <p:nvPr/>
        </p:nvSpPr>
        <p:spPr>
          <a:xfrm>
            <a:off x="4357686" y="3500438"/>
            <a:ext cx="4929190" cy="523220"/>
          </a:xfrm>
          <a:prstGeom prst="rect">
            <a:avLst/>
          </a:prstGeom>
          <a:noFill/>
        </p:spPr>
        <p:txBody>
          <a:bodyPr wrap="square" rtlCol="0">
            <a:spAutoFit/>
          </a:bodyPr>
          <a:lstStyle/>
          <a:p>
            <a:r>
              <a:rPr lang="en-US" sz="2800" i="1" dirty="0" smtClean="0">
                <a:solidFill>
                  <a:schemeClr val="bg1">
                    <a:lumMod val="50000"/>
                  </a:schemeClr>
                </a:solidFill>
                <a:effectLst>
                  <a:outerShdw blurRad="38100" dist="38100" dir="2700000" algn="tl">
                    <a:srgbClr val="000000">
                      <a:alpha val="43137"/>
                    </a:srgbClr>
                  </a:outerShdw>
                </a:effectLst>
              </a:rPr>
              <a:t>Engagement of key stakeholders </a:t>
            </a:r>
            <a:endParaRPr lang="en-US" sz="2800" i="1" dirty="0">
              <a:solidFill>
                <a:schemeClr val="bg1">
                  <a:lumMod val="50000"/>
                </a:schemeClr>
              </a:solidFill>
              <a:effectLst>
                <a:outerShdw blurRad="38100" dist="38100" dir="2700000" algn="tl">
                  <a:srgbClr val="000000">
                    <a:alpha val="43137"/>
                  </a:srgbClr>
                </a:outerShdw>
              </a:effectLst>
            </a:endParaRPr>
          </a:p>
        </p:txBody>
      </p:sp>
      <p:pic>
        <p:nvPicPr>
          <p:cNvPr id="19457" name="Picture 1"/>
          <p:cNvPicPr>
            <a:picLocks noChangeAspect="1" noChangeArrowheads="1"/>
          </p:cNvPicPr>
          <p:nvPr/>
        </p:nvPicPr>
        <p:blipFill>
          <a:blip r:embed="rId3"/>
          <a:srcRect/>
          <a:stretch>
            <a:fillRect/>
          </a:stretch>
        </p:blipFill>
        <p:spPr bwMode="auto">
          <a:xfrm>
            <a:off x="7845942" y="0"/>
            <a:ext cx="1298058" cy="428604"/>
          </a:xfrm>
          <a:prstGeom prst="rect">
            <a:avLst/>
          </a:prstGeom>
          <a:noFill/>
          <a:ln w="9525">
            <a:noFill/>
            <a:miter lim="800000"/>
            <a:headEnd/>
            <a:tailEnd/>
          </a:ln>
          <a:effectLst/>
        </p:spPr>
      </p:pic>
      <p:sp>
        <p:nvSpPr>
          <p:cNvPr id="9" name="Right Arrow 8"/>
          <p:cNvSpPr/>
          <p:nvPr/>
        </p:nvSpPr>
        <p:spPr>
          <a:xfrm>
            <a:off x="3929058" y="6072206"/>
            <a:ext cx="285752" cy="21431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12 - Έλλειψη"/>
          <p:cNvSpPr/>
          <p:nvPr/>
        </p:nvSpPr>
        <p:spPr>
          <a:xfrm>
            <a:off x="4000496" y="3357562"/>
            <a:ext cx="5286412" cy="92869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par>
                                <p:cTn id="12" presetID="2" presetClass="entr" presetSubtype="4" fill="hold" grpId="1"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8" grpId="1"/>
      <p:bldP spid="9"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6382014" cy="3857628"/>
          </a:xfrm>
          <a:prstGeom prst="rect">
            <a:avLst/>
          </a:prstGeom>
          <a:noFill/>
          <a:ln w="9525">
            <a:noFill/>
            <a:miter lim="800000"/>
            <a:headEnd/>
            <a:tailEnd/>
          </a:ln>
          <a:effectLst/>
        </p:spPr>
      </p:pic>
      <p:sp>
        <p:nvSpPr>
          <p:cNvPr id="4" name="3 - Έλλειψη"/>
          <p:cNvSpPr/>
          <p:nvPr/>
        </p:nvSpPr>
        <p:spPr>
          <a:xfrm>
            <a:off x="714348" y="1714488"/>
            <a:ext cx="3429024"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 Έλλειψη"/>
          <p:cNvSpPr/>
          <p:nvPr/>
        </p:nvSpPr>
        <p:spPr>
          <a:xfrm>
            <a:off x="714348" y="2428868"/>
            <a:ext cx="357190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3"/>
          <a:srcRect/>
          <a:stretch>
            <a:fillRect/>
          </a:stretch>
        </p:blipFill>
        <p:spPr bwMode="auto">
          <a:xfrm>
            <a:off x="831187" y="1571612"/>
            <a:ext cx="8312813" cy="2428892"/>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8134350" y="0"/>
            <a:ext cx="1009650" cy="333375"/>
          </a:xfrm>
          <a:prstGeom prst="rect">
            <a:avLst/>
          </a:prstGeom>
          <a:noFill/>
          <a:ln w="9525">
            <a:noFill/>
            <a:miter lim="800000"/>
            <a:headEnd/>
            <a:tailEnd/>
          </a:ln>
          <a:effectLst/>
        </p:spPr>
      </p:pic>
      <p:pic>
        <p:nvPicPr>
          <p:cNvPr id="15" name="Picture 1"/>
          <p:cNvPicPr>
            <a:picLocks noChangeAspect="1" noChangeArrowheads="1"/>
          </p:cNvPicPr>
          <p:nvPr/>
        </p:nvPicPr>
        <p:blipFill>
          <a:blip r:embed="rId5"/>
          <a:srcRect/>
          <a:stretch>
            <a:fillRect/>
          </a:stretch>
        </p:blipFill>
        <p:spPr bwMode="auto">
          <a:xfrm>
            <a:off x="6357950" y="357166"/>
            <a:ext cx="2000250" cy="1104900"/>
          </a:xfrm>
          <a:prstGeom prst="rect">
            <a:avLst/>
          </a:prstGeom>
          <a:noFill/>
          <a:ln w="9525">
            <a:noFill/>
            <a:miter lim="800000"/>
            <a:headEnd/>
            <a:tailEnd/>
          </a:ln>
          <a:effectLst/>
        </p:spPr>
      </p:pic>
      <p:sp>
        <p:nvSpPr>
          <p:cNvPr id="9" name="8 - Έλλειψη"/>
          <p:cNvSpPr/>
          <p:nvPr/>
        </p:nvSpPr>
        <p:spPr>
          <a:xfrm>
            <a:off x="1643042" y="2786058"/>
            <a:ext cx="4643470"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6"/>
          <a:srcRect/>
          <a:stretch>
            <a:fillRect/>
          </a:stretch>
        </p:blipFill>
        <p:spPr bwMode="auto">
          <a:xfrm>
            <a:off x="357158" y="2938459"/>
            <a:ext cx="8308553" cy="3919541"/>
          </a:xfrm>
          <a:prstGeom prst="rect">
            <a:avLst/>
          </a:prstGeom>
          <a:noFill/>
          <a:ln w="9525">
            <a:noFill/>
            <a:miter lim="800000"/>
            <a:headEnd/>
            <a:tailEnd/>
          </a:ln>
          <a:effectLst/>
        </p:spPr>
      </p:pic>
      <p:sp>
        <p:nvSpPr>
          <p:cNvPr id="8" name="7 - Έλλειψη"/>
          <p:cNvSpPr/>
          <p:nvPr/>
        </p:nvSpPr>
        <p:spPr>
          <a:xfrm>
            <a:off x="1500166" y="4929198"/>
            <a:ext cx="4286280"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 Έλλειψη"/>
          <p:cNvSpPr/>
          <p:nvPr/>
        </p:nvSpPr>
        <p:spPr>
          <a:xfrm>
            <a:off x="1428728" y="5357826"/>
            <a:ext cx="4357718"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diamond(in)">
                                      <p:cBhvr>
                                        <p:cTn id="22" dur="2000"/>
                                        <p:tgtEl>
                                          <p:spTgt spid="717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8"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 y="64742"/>
            <a:ext cx="1360428" cy="483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Immagin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426136" y="74267"/>
            <a:ext cx="611533" cy="611533"/>
          </a:xfrm>
          <a:prstGeom prst="rect">
            <a:avLst/>
          </a:prstGeom>
        </p:spPr>
      </p:pic>
      <p:sp>
        <p:nvSpPr>
          <p:cNvPr id="5" name="Rettangolo 4"/>
          <p:cNvSpPr/>
          <p:nvPr/>
        </p:nvSpPr>
        <p:spPr>
          <a:xfrm>
            <a:off x="0" y="764704"/>
            <a:ext cx="9144000" cy="1292662"/>
          </a:xfrm>
          <a:prstGeom prst="rect">
            <a:avLst/>
          </a:prstGeom>
        </p:spPr>
        <p:txBody>
          <a:bodyPr wrap="square">
            <a:spAutoFit/>
          </a:bodyPr>
          <a:lstStyle/>
          <a:p>
            <a:pPr algn="ctr"/>
            <a:r>
              <a:rPr lang="en-US" sz="2600" dirty="0" smtClean="0">
                <a:solidFill>
                  <a:schemeClr val="tx2"/>
                </a:solidFill>
                <a:latin typeface="Candara" panose="020E0502030303020204" pitchFamily="34" charset="0"/>
              </a:rPr>
              <a:t>New methodologies for an ecosystem approach to spatial and temporal management of fisheries and aquaculture </a:t>
            </a:r>
            <a:endParaRPr lang="en-US" sz="2600" dirty="0" smtClean="0">
              <a:solidFill>
                <a:schemeClr val="tx2"/>
              </a:solidFill>
              <a:latin typeface="Candara" panose="020E0502030303020204" pitchFamily="34" charset="0"/>
            </a:endParaRPr>
          </a:p>
          <a:p>
            <a:pPr algn="ctr"/>
            <a:r>
              <a:rPr lang="en-US" sz="2600" dirty="0" smtClean="0">
                <a:solidFill>
                  <a:schemeClr val="tx2"/>
                </a:solidFill>
                <a:latin typeface="Candara" panose="020E0502030303020204" pitchFamily="34" charset="0"/>
              </a:rPr>
              <a:t>in </a:t>
            </a:r>
            <a:r>
              <a:rPr lang="en-US" sz="2600" dirty="0" smtClean="0">
                <a:solidFill>
                  <a:schemeClr val="tx2"/>
                </a:solidFill>
                <a:latin typeface="Candara" panose="020E0502030303020204" pitchFamily="34" charset="0"/>
              </a:rPr>
              <a:t>coastal </a:t>
            </a:r>
            <a:r>
              <a:rPr lang="en-US" sz="2600" dirty="0" smtClean="0">
                <a:solidFill>
                  <a:schemeClr val="tx2"/>
                </a:solidFill>
                <a:latin typeface="Candara" panose="020E0502030303020204" pitchFamily="34" charset="0"/>
              </a:rPr>
              <a:t>areas - </a:t>
            </a:r>
            <a:r>
              <a:rPr lang="en-US" sz="2600" dirty="0" smtClean="0">
                <a:solidFill>
                  <a:schemeClr val="tx2"/>
                </a:solidFill>
                <a:latin typeface="Candara" panose="020E0502030303020204" pitchFamily="34" charset="0"/>
              </a:rPr>
              <a:t>ECOAST</a:t>
            </a:r>
            <a:endParaRPr lang="it-IT" sz="2600" dirty="0">
              <a:solidFill>
                <a:schemeClr val="tx2"/>
              </a:solidFill>
              <a:latin typeface="Candara" panose="020E0502030303020204" pitchFamily="34" charset="0"/>
            </a:endParaRPr>
          </a:p>
        </p:txBody>
      </p:sp>
      <p:grpSp>
        <p:nvGrpSpPr>
          <p:cNvPr id="2" name="Gruppo 5"/>
          <p:cNvGrpSpPr/>
          <p:nvPr/>
        </p:nvGrpSpPr>
        <p:grpSpPr>
          <a:xfrm>
            <a:off x="571472" y="2071678"/>
            <a:ext cx="7966948" cy="746863"/>
            <a:chOff x="491252" y="1524000"/>
            <a:chExt cx="7966948" cy="746863"/>
          </a:xfrm>
        </p:grpSpPr>
        <p:pic>
          <p:nvPicPr>
            <p:cNvPr id="7" name="Immagin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25132" y="1621496"/>
              <a:ext cx="2133600" cy="245735"/>
            </a:xfrm>
            <a:prstGeom prst="rect">
              <a:avLst/>
            </a:prstGeom>
          </p:spPr>
        </p:pic>
        <p:pic>
          <p:nvPicPr>
            <p:cNvPr id="8" name="Immagin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491252" y="1894073"/>
              <a:ext cx="908923" cy="376790"/>
            </a:xfrm>
            <a:prstGeom prst="rect">
              <a:avLst/>
            </a:prstGeom>
          </p:spPr>
        </p:pic>
        <p:pic>
          <p:nvPicPr>
            <p:cNvPr id="9" name="Picture 3" descr="C:\Users\f.grati\Documents\CONGRESSI\COFASP Parigi 2015\immagini\logo hcmr.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010400" y="1647825"/>
              <a:ext cx="533400"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Immagine 9"/>
            <p:cNvPicPr>
              <a:picLocks noChangeAspect="1"/>
            </p:cNvPicPr>
            <p:nvPr/>
          </p:nvPicPr>
          <p:blipFill>
            <a:blip r:embed="rId7">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228975" y="1634404"/>
              <a:ext cx="762000" cy="233605"/>
            </a:xfrm>
            <a:prstGeom prst="rect">
              <a:avLst/>
            </a:prstGeom>
          </p:spPr>
        </p:pic>
        <p:pic>
          <p:nvPicPr>
            <p:cNvPr id="11" name="Immagine 10"/>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3219450" y="1905000"/>
              <a:ext cx="1957387" cy="284479"/>
            </a:xfrm>
            <a:prstGeom prst="rect">
              <a:avLst/>
            </a:prstGeom>
          </p:spPr>
        </p:pic>
        <p:pic>
          <p:nvPicPr>
            <p:cNvPr id="12" name="Immagine 11"/>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5286374" y="1524000"/>
              <a:ext cx="1650171" cy="668318"/>
            </a:xfrm>
            <a:prstGeom prst="rect">
              <a:avLst/>
            </a:prstGeom>
          </p:spPr>
        </p:pic>
        <p:pic>
          <p:nvPicPr>
            <p:cNvPr id="13" name="Immagine 12"/>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2687307" y="1647826"/>
              <a:ext cx="339722" cy="454394"/>
            </a:xfrm>
            <a:prstGeom prst="rect">
              <a:avLst/>
            </a:prstGeom>
          </p:spPr>
        </p:pic>
        <p:pic>
          <p:nvPicPr>
            <p:cNvPr id="14" name="Immagine 13"/>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7696201" y="1622802"/>
              <a:ext cx="761999" cy="548898"/>
            </a:xfrm>
            <a:prstGeom prst="rect">
              <a:avLst/>
            </a:prstGeom>
          </p:spPr>
        </p:pic>
      </p:grpSp>
      <p:sp>
        <p:nvSpPr>
          <p:cNvPr id="17" name="Rettangolo 16"/>
          <p:cNvSpPr/>
          <p:nvPr/>
        </p:nvSpPr>
        <p:spPr>
          <a:xfrm>
            <a:off x="331586" y="3000372"/>
            <a:ext cx="8812414" cy="3108543"/>
          </a:xfrm>
          <a:prstGeom prst="rect">
            <a:avLst/>
          </a:prstGeom>
        </p:spPr>
        <p:txBody>
          <a:bodyPr wrap="square">
            <a:spAutoFit/>
          </a:bodyPr>
          <a:lstStyle/>
          <a:p>
            <a:r>
              <a:rPr lang="en-US" sz="2000" dirty="0" smtClean="0">
                <a:solidFill>
                  <a:schemeClr val="tx2"/>
                </a:solidFill>
                <a:latin typeface="Candara" panose="020E0502030303020204" pitchFamily="34" charset="0"/>
              </a:rPr>
              <a:t>ERA-net COFASP - II </a:t>
            </a:r>
            <a:r>
              <a:rPr lang="en-US" sz="2000" dirty="0" smtClean="0">
                <a:solidFill>
                  <a:schemeClr val="tx2"/>
                </a:solidFill>
                <a:latin typeface="Candara" panose="020E0502030303020204" pitchFamily="34" charset="0"/>
              </a:rPr>
              <a:t>Call                                      </a:t>
            </a:r>
            <a:r>
              <a:rPr lang="en-US" sz="2000" dirty="0" smtClean="0">
                <a:solidFill>
                  <a:schemeClr val="accent1">
                    <a:lumMod val="75000"/>
                  </a:schemeClr>
                </a:solidFill>
                <a:latin typeface="Candara" pitchFamily="34" charset="0"/>
              </a:rPr>
              <a:t>Coordinator</a:t>
            </a:r>
            <a:r>
              <a:rPr lang="en-US" sz="2000" dirty="0" smtClean="0">
                <a:solidFill>
                  <a:schemeClr val="accent1">
                    <a:lumMod val="75000"/>
                  </a:schemeClr>
                </a:solidFill>
                <a:latin typeface="Candara" pitchFamily="34" charset="0"/>
              </a:rPr>
              <a:t>: </a:t>
            </a:r>
            <a:r>
              <a:rPr lang="en-US" sz="2000" dirty="0" smtClean="0">
                <a:solidFill>
                  <a:schemeClr val="accent1">
                    <a:lumMod val="75000"/>
                  </a:schemeClr>
                </a:solidFill>
                <a:latin typeface="Candara" pitchFamily="34" charset="0"/>
              </a:rPr>
              <a:t>    Dr Fabio </a:t>
            </a:r>
            <a:r>
              <a:rPr lang="en-US" sz="2000" dirty="0" err="1" smtClean="0">
                <a:solidFill>
                  <a:schemeClr val="accent1">
                    <a:lumMod val="75000"/>
                  </a:schemeClr>
                </a:solidFill>
                <a:latin typeface="Candara" pitchFamily="34" charset="0"/>
              </a:rPr>
              <a:t>Grati</a:t>
            </a:r>
            <a:endParaRPr lang="en-US" sz="2000" dirty="0" smtClean="0">
              <a:solidFill>
                <a:schemeClr val="accent1">
                  <a:lumMod val="75000"/>
                </a:schemeClr>
              </a:solidFill>
              <a:latin typeface="Candara" pitchFamily="34" charset="0"/>
            </a:endParaRPr>
          </a:p>
          <a:p>
            <a:r>
              <a:rPr lang="en-US" sz="2000" dirty="0" smtClean="0">
                <a:solidFill>
                  <a:schemeClr val="accent1">
                    <a:lumMod val="75000"/>
                  </a:schemeClr>
                </a:solidFill>
                <a:latin typeface="Candara" pitchFamily="34" charset="0"/>
              </a:rPr>
              <a:t>                     </a:t>
            </a:r>
            <a:r>
              <a:rPr lang="en-US" sz="2000" dirty="0" smtClean="0">
                <a:solidFill>
                  <a:schemeClr val="accent1">
                    <a:lumMod val="75000"/>
                  </a:schemeClr>
                </a:solidFill>
                <a:latin typeface="Candara" pitchFamily="34" charset="0"/>
              </a:rPr>
              <a:t>                                                                                            C</a:t>
            </a:r>
            <a:r>
              <a:rPr lang="en-US" sz="2000" dirty="0" smtClean="0">
                <a:solidFill>
                  <a:schemeClr val="accent1">
                    <a:lumMod val="75000"/>
                  </a:schemeClr>
                </a:solidFill>
                <a:latin typeface="Candara" pitchFamily="34" charset="0"/>
              </a:rPr>
              <a:t>NR-ISMAR</a:t>
            </a:r>
          </a:p>
          <a:p>
            <a:r>
              <a:rPr lang="en-US" sz="2000" dirty="0" smtClean="0">
                <a:solidFill>
                  <a:schemeClr val="accent1">
                    <a:lumMod val="75000"/>
                  </a:schemeClr>
                </a:solidFill>
                <a:latin typeface="Candara" pitchFamily="34" charset="0"/>
              </a:rPr>
              <a:t>Duration:  36 months (1</a:t>
            </a:r>
            <a:r>
              <a:rPr lang="en-US" sz="2000" baseline="30000" dirty="0" smtClean="0">
                <a:solidFill>
                  <a:schemeClr val="accent1">
                    <a:lumMod val="75000"/>
                  </a:schemeClr>
                </a:solidFill>
                <a:latin typeface="Candara" pitchFamily="34" charset="0"/>
              </a:rPr>
              <a:t>st</a:t>
            </a:r>
            <a:r>
              <a:rPr lang="en-US" sz="2000" dirty="0" smtClean="0">
                <a:solidFill>
                  <a:schemeClr val="accent1">
                    <a:lumMod val="75000"/>
                  </a:schemeClr>
                </a:solidFill>
                <a:latin typeface="Candara" pitchFamily="34" charset="0"/>
              </a:rPr>
              <a:t> March 2016 – 28 February 2019).</a:t>
            </a:r>
          </a:p>
          <a:p>
            <a:r>
              <a:rPr lang="en-US" sz="2000" dirty="0" smtClean="0">
                <a:solidFill>
                  <a:schemeClr val="accent1">
                    <a:lumMod val="75000"/>
                  </a:schemeClr>
                </a:solidFill>
                <a:latin typeface="Candara" pitchFamily="34" charset="0"/>
              </a:rPr>
              <a:t>Budget : 2.274.000 Euros</a:t>
            </a:r>
          </a:p>
          <a:p>
            <a:pPr>
              <a:spcBef>
                <a:spcPts val="1200"/>
              </a:spcBef>
            </a:pPr>
            <a:endParaRPr lang="en-US" sz="1600" dirty="0" smtClean="0">
              <a:solidFill>
                <a:schemeClr val="tx2"/>
              </a:solidFill>
              <a:latin typeface="Candara" panose="020E0502030303020204" pitchFamily="34" charset="0"/>
            </a:endParaRPr>
          </a:p>
          <a:p>
            <a:pPr>
              <a:spcBef>
                <a:spcPts val="1200"/>
              </a:spcBef>
            </a:pPr>
            <a:r>
              <a:rPr lang="en-US" sz="2000" dirty="0" smtClean="0">
                <a:solidFill>
                  <a:schemeClr val="tx2"/>
                </a:solidFill>
                <a:latin typeface="Candara" panose="020E0502030303020204" pitchFamily="34" charset="0"/>
              </a:rPr>
              <a:t>AIM</a:t>
            </a:r>
            <a:r>
              <a:rPr lang="en-US" sz="2000" dirty="0" smtClean="0">
                <a:solidFill>
                  <a:schemeClr val="tx2"/>
                </a:solidFill>
                <a:latin typeface="Candara" panose="020E0502030303020204" pitchFamily="34" charset="0"/>
              </a:rPr>
              <a:t>: </a:t>
            </a:r>
            <a:r>
              <a:rPr lang="en-US" sz="2000" b="1" dirty="0" smtClean="0">
                <a:solidFill>
                  <a:schemeClr val="tx2"/>
                </a:solidFill>
                <a:effectLst>
                  <a:outerShdw blurRad="38100" dist="38100" dir="2700000" algn="tl">
                    <a:srgbClr val="000000">
                      <a:alpha val="43137"/>
                    </a:srgbClr>
                  </a:outerShdw>
                </a:effectLst>
                <a:latin typeface="Candara" panose="020E0502030303020204" pitchFamily="34" charset="0"/>
              </a:rPr>
              <a:t>integrate</a:t>
            </a:r>
            <a:r>
              <a:rPr lang="en-US" sz="2000" b="1" dirty="0" smtClean="0">
                <a:solidFill>
                  <a:schemeClr val="tx2"/>
                </a:solidFill>
                <a:effectLst>
                  <a:outerShdw blurRad="38100" dist="38100" dir="2700000" algn="tl">
                    <a:srgbClr val="000000">
                      <a:alpha val="43137"/>
                    </a:srgbClr>
                  </a:outerShdw>
                </a:effectLst>
                <a:latin typeface="Candara" panose="020E0502030303020204" pitchFamily="34" charset="0"/>
              </a:rPr>
              <a:t> ecological</a:t>
            </a:r>
            <a:r>
              <a:rPr lang="en-US" sz="2000" b="1" dirty="0" smtClean="0">
                <a:solidFill>
                  <a:schemeClr val="tx2"/>
                </a:solidFill>
                <a:effectLst>
                  <a:outerShdw blurRad="38100" dist="38100" dir="2700000" algn="tl">
                    <a:srgbClr val="000000">
                      <a:alpha val="43137"/>
                    </a:srgbClr>
                  </a:outerShdw>
                </a:effectLst>
                <a:latin typeface="Candara" panose="020E0502030303020204" pitchFamily="34" charset="0"/>
              </a:rPr>
              <a:t>, social and </a:t>
            </a:r>
            <a:r>
              <a:rPr lang="en-US" sz="2000" b="1" dirty="0" smtClean="0">
                <a:solidFill>
                  <a:schemeClr val="tx2"/>
                </a:solidFill>
                <a:effectLst>
                  <a:outerShdw blurRad="38100" dist="38100" dir="2700000" algn="tl">
                    <a:srgbClr val="000000">
                      <a:alpha val="43137"/>
                    </a:srgbClr>
                  </a:outerShdw>
                </a:effectLst>
                <a:latin typeface="Candara" panose="020E0502030303020204" pitchFamily="34" charset="0"/>
              </a:rPr>
              <a:t>economic approaches within </a:t>
            </a:r>
            <a:r>
              <a:rPr lang="en-US" sz="2000" b="1" dirty="0" smtClean="0">
                <a:solidFill>
                  <a:schemeClr val="tx2"/>
                </a:solidFill>
                <a:effectLst>
                  <a:outerShdw blurRad="38100" dist="38100" dir="2700000" algn="tl">
                    <a:srgbClr val="000000">
                      <a:alpha val="43137"/>
                    </a:srgbClr>
                  </a:outerShdw>
                </a:effectLst>
                <a:latin typeface="Candara" panose="020E0502030303020204" pitchFamily="34" charset="0"/>
              </a:rPr>
              <a:t>a unified framework </a:t>
            </a:r>
            <a:r>
              <a:rPr lang="en-US" sz="2000" dirty="0" smtClean="0">
                <a:solidFill>
                  <a:schemeClr val="tx2"/>
                </a:solidFill>
                <a:latin typeface="Candara" panose="020E0502030303020204" pitchFamily="34" charset="0"/>
              </a:rPr>
              <a:t>to provide overall information for </a:t>
            </a:r>
            <a:r>
              <a:rPr lang="en-US" sz="2000" b="1" dirty="0" smtClean="0">
                <a:solidFill>
                  <a:schemeClr val="tx2"/>
                </a:solidFill>
                <a:effectLst>
                  <a:outerShdw blurRad="38100" dist="38100" dir="2700000" algn="tl">
                    <a:srgbClr val="000000">
                      <a:alpha val="43137"/>
                    </a:srgbClr>
                  </a:outerShdw>
                </a:effectLst>
                <a:latin typeface="Candara" panose="020E0502030303020204" pitchFamily="34" charset="0"/>
              </a:rPr>
              <a:t>future development of fisheries and aquaculture in coastal areas</a:t>
            </a:r>
            <a:r>
              <a:rPr lang="en-US" sz="2000" dirty="0" smtClean="0">
                <a:solidFill>
                  <a:schemeClr val="tx2"/>
                </a:solidFill>
                <a:latin typeface="Candara" panose="020E0502030303020204" pitchFamily="34" charset="0"/>
              </a:rPr>
              <a:t>, also including spatial conflicts with other users and the stakeholders’ point of view. </a:t>
            </a:r>
          </a:p>
        </p:txBody>
      </p:sp>
      <p:sp>
        <p:nvSpPr>
          <p:cNvPr id="16" name="Rectangle 15"/>
          <p:cNvSpPr/>
          <p:nvPr/>
        </p:nvSpPr>
        <p:spPr>
          <a:xfrm>
            <a:off x="0" y="6488668"/>
            <a:ext cx="3388363" cy="369332"/>
          </a:xfrm>
          <a:prstGeom prst="rect">
            <a:avLst/>
          </a:prstGeom>
        </p:spPr>
        <p:txBody>
          <a:bodyPr wrap="none">
            <a:spAutoFit/>
          </a:bodyPr>
          <a:lstStyle/>
          <a:p>
            <a:r>
              <a:rPr lang="en-US" i="1" dirty="0" smtClean="0">
                <a:solidFill>
                  <a:schemeClr val="bg1">
                    <a:lumMod val="65000"/>
                  </a:schemeClr>
                </a:solidFill>
              </a:rPr>
              <a:t>http://www.cofasp.eu/node/6080</a:t>
            </a:r>
            <a:endParaRPr lang="el-GR" i="1" dirty="0">
              <a:solidFill>
                <a:schemeClr val="bg1">
                  <a:lumMod val="65000"/>
                </a:schemeClr>
              </a:solidFill>
            </a:endParaRPr>
          </a:p>
        </p:txBody>
      </p:sp>
    </p:spTree>
    <p:extLst>
      <p:ext uri="{BB962C8B-B14F-4D97-AF65-F5344CB8AC3E}">
        <p14:creationId xmlns="" xmlns:p14="http://schemas.microsoft.com/office/powerpoint/2010/main" val="2712458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 y="64742"/>
            <a:ext cx="1360428" cy="483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Immagin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426136" y="74267"/>
            <a:ext cx="611533" cy="611533"/>
          </a:xfrm>
          <a:prstGeom prst="rect">
            <a:avLst/>
          </a:prstGeom>
        </p:spPr>
      </p:pic>
      <p:pic>
        <p:nvPicPr>
          <p:cNvPr id="1029"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42844" y="1500174"/>
            <a:ext cx="8797820" cy="4143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21513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2398" y="3429000"/>
            <a:ext cx="8839200" cy="3356298"/>
          </a:xfrm>
          <a:prstGeom prst="rect">
            <a:avLst/>
          </a:prstGeom>
          <a:solidFill>
            <a:schemeClr val="bg2">
              <a:lumMod val="9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 y="488780"/>
            <a:ext cx="8839200" cy="2864019"/>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anterna-final-HIRes.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86710" y="1"/>
            <a:ext cx="1204890" cy="429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282" r="1" b="18331"/>
          <a:stretch/>
        </p:blipFill>
        <p:spPr bwMode="auto">
          <a:xfrm>
            <a:off x="304801" y="899539"/>
            <a:ext cx="3276600" cy="23916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36068" y="0"/>
            <a:ext cx="7722080" cy="381000"/>
          </a:xfrm>
        </p:spPr>
        <p:txBody>
          <a:bodyPr>
            <a:noAutofit/>
          </a:bodyPr>
          <a:lstStyle/>
          <a:p>
            <a:pPr algn="l"/>
            <a:r>
              <a:rPr lang="en-US" sz="2000" b="1" dirty="0" smtClean="0">
                <a:solidFill>
                  <a:schemeClr val="tx2">
                    <a:lumMod val="75000"/>
                  </a:schemeClr>
                </a:solidFill>
                <a:latin typeface="+mj-lt"/>
              </a:rPr>
              <a:t>DISPLACE:</a:t>
            </a:r>
            <a:r>
              <a:rPr lang="en-US" sz="2000" dirty="0" smtClean="0">
                <a:solidFill>
                  <a:schemeClr val="tx2">
                    <a:lumMod val="75000"/>
                  </a:schemeClr>
                </a:solidFill>
                <a:latin typeface="+mj-lt"/>
              </a:rPr>
              <a:t> </a:t>
            </a:r>
            <a:r>
              <a:rPr lang="en-US" sz="2000" dirty="0">
                <a:solidFill>
                  <a:schemeClr val="tx2">
                    <a:lumMod val="75000"/>
                  </a:schemeClr>
                </a:solidFill>
                <a:latin typeface="+mj-lt"/>
              </a:rPr>
              <a:t>a dynamic, spatial individual vessel-based modelling </a:t>
            </a:r>
            <a:r>
              <a:rPr lang="en-US" sz="2000" dirty="0" smtClean="0">
                <a:solidFill>
                  <a:schemeClr val="tx2">
                    <a:lumMod val="75000"/>
                  </a:schemeClr>
                </a:solidFill>
                <a:latin typeface="+mj-lt"/>
              </a:rPr>
              <a:t>approach</a:t>
            </a:r>
          </a:p>
        </p:txBody>
      </p:sp>
      <p:sp>
        <p:nvSpPr>
          <p:cNvPr id="7" name="Rectangle 6"/>
          <p:cNvSpPr/>
          <p:nvPr/>
        </p:nvSpPr>
        <p:spPr>
          <a:xfrm>
            <a:off x="228600" y="533400"/>
            <a:ext cx="3045129" cy="369332"/>
          </a:xfrm>
          <a:prstGeom prst="rect">
            <a:avLst/>
          </a:prstGeom>
        </p:spPr>
        <p:txBody>
          <a:bodyPr wrap="none">
            <a:spAutoFit/>
          </a:bodyPr>
          <a:lstStyle/>
          <a:p>
            <a:r>
              <a:rPr lang="en-US" b="1" dirty="0"/>
              <a:t>Case Study</a:t>
            </a:r>
            <a:r>
              <a:rPr lang="en-US" dirty="0"/>
              <a:t>: </a:t>
            </a:r>
            <a:r>
              <a:rPr lang="en-US" dirty="0" smtClean="0"/>
              <a:t>Eastern </a:t>
            </a:r>
            <a:r>
              <a:rPr lang="en-US" dirty="0"/>
              <a:t>Ionian Sea</a:t>
            </a:r>
          </a:p>
        </p:txBody>
      </p:sp>
      <p:sp>
        <p:nvSpPr>
          <p:cNvPr id="8" name="Flowchart: Magnetic Disk 7"/>
          <p:cNvSpPr/>
          <p:nvPr/>
        </p:nvSpPr>
        <p:spPr>
          <a:xfrm>
            <a:off x="4457579" y="609600"/>
            <a:ext cx="3739457" cy="243031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a:off x="5698024" y="799787"/>
            <a:ext cx="1258568" cy="400110"/>
          </a:xfrm>
          <a:prstGeom prst="rect">
            <a:avLst/>
          </a:prstGeom>
        </p:spPr>
        <p:txBody>
          <a:bodyPr wrap="square">
            <a:spAutoFit/>
          </a:bodyPr>
          <a:lstStyle/>
          <a:p>
            <a:r>
              <a:rPr lang="en-US" sz="2000" b="1" dirty="0" smtClean="0">
                <a:solidFill>
                  <a:prstClr val="black"/>
                </a:solidFill>
              </a:rPr>
              <a:t>Data used</a:t>
            </a:r>
            <a:endParaRPr lang="en-US" sz="2000" b="1" dirty="0"/>
          </a:p>
        </p:txBody>
      </p:sp>
      <p:sp>
        <p:nvSpPr>
          <p:cNvPr id="10" name="TextBox 9"/>
          <p:cNvSpPr txBox="1"/>
          <p:nvPr/>
        </p:nvSpPr>
        <p:spPr>
          <a:xfrm>
            <a:off x="4628962" y="1353493"/>
            <a:ext cx="3676838" cy="1492716"/>
          </a:xfrm>
          <a:prstGeom prst="rect">
            <a:avLst/>
          </a:prstGeom>
          <a:noFill/>
        </p:spPr>
        <p:txBody>
          <a:bodyPr wrap="square" rtlCol="0">
            <a:spAutoFit/>
          </a:bodyPr>
          <a:lstStyle/>
          <a:p>
            <a:pPr marL="285750" indent="-285750" algn="just">
              <a:buFont typeface="Arial" panose="020B0604020202020204" pitchFamily="34" charset="0"/>
              <a:buChar char="•"/>
            </a:pPr>
            <a:r>
              <a:rPr lang="en-US" sz="1300" b="1" dirty="0">
                <a:solidFill>
                  <a:schemeClr val="tx2"/>
                </a:solidFill>
              </a:rPr>
              <a:t>Fishing effort </a:t>
            </a:r>
          </a:p>
          <a:p>
            <a:pPr marL="285750" indent="-285750" algn="just">
              <a:buFont typeface="Arial" panose="020B0604020202020204" pitchFamily="34" charset="0"/>
              <a:buChar char="•"/>
            </a:pPr>
            <a:r>
              <a:rPr lang="en-US" sz="1300" b="1" dirty="0">
                <a:solidFill>
                  <a:schemeClr val="tx2"/>
                </a:solidFill>
              </a:rPr>
              <a:t>Spatial distribution of species abundance</a:t>
            </a:r>
          </a:p>
          <a:p>
            <a:pPr marL="285750" indent="-285750" algn="just">
              <a:buFont typeface="Arial" panose="020B0604020202020204" pitchFamily="34" charset="0"/>
              <a:buChar char="•"/>
            </a:pPr>
            <a:r>
              <a:rPr lang="en-US" sz="1300" b="1" dirty="0">
                <a:solidFill>
                  <a:schemeClr val="tx2"/>
                </a:solidFill>
              </a:rPr>
              <a:t>Vessels specifications per harbor and métier</a:t>
            </a:r>
          </a:p>
          <a:p>
            <a:pPr marL="285750" indent="-285750" algn="just">
              <a:buFont typeface="Arial" panose="020B0604020202020204" pitchFamily="34" charset="0"/>
              <a:buChar char="•"/>
            </a:pPr>
            <a:r>
              <a:rPr lang="en-US" sz="1300" b="1" dirty="0" smtClean="0">
                <a:solidFill>
                  <a:schemeClr val="tx2"/>
                </a:solidFill>
              </a:rPr>
              <a:t>Stock biological parameters </a:t>
            </a:r>
          </a:p>
          <a:p>
            <a:pPr marL="285750" indent="-285750" algn="just">
              <a:buFont typeface="Arial" panose="020B0604020202020204" pitchFamily="34" charset="0"/>
              <a:buChar char="•"/>
            </a:pPr>
            <a:r>
              <a:rPr lang="en-US" sz="1300" b="1" dirty="0" smtClean="0">
                <a:solidFill>
                  <a:schemeClr val="tx2"/>
                </a:solidFill>
              </a:rPr>
              <a:t>Stock prices data</a:t>
            </a:r>
          </a:p>
          <a:p>
            <a:pPr marL="285750" indent="-285750" algn="just">
              <a:buFont typeface="Arial" panose="020B0604020202020204" pitchFamily="34" charset="0"/>
              <a:buChar char="•"/>
            </a:pPr>
            <a:r>
              <a:rPr lang="en-US" sz="1300" b="1" dirty="0" smtClean="0">
                <a:solidFill>
                  <a:schemeClr val="tx2"/>
                </a:solidFill>
              </a:rPr>
              <a:t>Selectivity </a:t>
            </a:r>
            <a:r>
              <a:rPr lang="en-US" sz="1300" b="1" dirty="0">
                <a:solidFill>
                  <a:schemeClr val="tx2"/>
                </a:solidFill>
              </a:rPr>
              <a:t>ogives</a:t>
            </a:r>
          </a:p>
          <a:p>
            <a:pPr marL="285750" indent="-285750" algn="just">
              <a:buFont typeface="Arial" panose="020B0604020202020204" pitchFamily="34" charset="0"/>
              <a:buChar char="•"/>
            </a:pPr>
            <a:r>
              <a:rPr lang="en-US" sz="1300" b="1" dirty="0">
                <a:solidFill>
                  <a:schemeClr val="tx2"/>
                </a:solidFill>
              </a:rPr>
              <a:t>Benthic habitats</a:t>
            </a:r>
          </a:p>
        </p:txBody>
      </p:sp>
      <p:sp>
        <p:nvSpPr>
          <p:cNvPr id="12" name="TextBox 11"/>
          <p:cNvSpPr txBox="1"/>
          <p:nvPr/>
        </p:nvSpPr>
        <p:spPr>
          <a:xfrm>
            <a:off x="152398" y="3483321"/>
            <a:ext cx="5486401" cy="3200876"/>
          </a:xfrm>
          <a:prstGeom prst="rect">
            <a:avLst/>
          </a:prstGeom>
          <a:noFill/>
        </p:spPr>
        <p:txBody>
          <a:bodyPr wrap="square" rtlCol="0">
            <a:spAutoFit/>
          </a:bodyPr>
          <a:lstStyle/>
          <a:p>
            <a:r>
              <a:rPr lang="en-US" sz="2400" b="1" dirty="0" smtClean="0"/>
              <a:t>Scenarios:</a:t>
            </a:r>
          </a:p>
          <a:p>
            <a:endParaRPr lang="en-US" sz="800" b="1" dirty="0"/>
          </a:p>
          <a:p>
            <a:endParaRPr lang="en-US" sz="800" dirty="0" smtClean="0"/>
          </a:p>
          <a:p>
            <a:r>
              <a:rPr lang="en-US" b="1" dirty="0" smtClean="0"/>
              <a:t>Spatial </a:t>
            </a:r>
            <a:r>
              <a:rPr lang="en-US" b="1" dirty="0" smtClean="0"/>
              <a:t>planning </a:t>
            </a:r>
            <a:r>
              <a:rPr lang="en-US" b="1" dirty="0" smtClean="0"/>
              <a:t>scenarios </a:t>
            </a:r>
            <a:r>
              <a:rPr lang="en-US" dirty="0" smtClean="0"/>
              <a:t>(evaluating against the baseline status quo situation</a:t>
            </a:r>
            <a:r>
              <a:rPr lang="en-US" dirty="0" smtClean="0"/>
              <a:t>).</a:t>
            </a:r>
          </a:p>
          <a:p>
            <a:endParaRPr lang="en-US" dirty="0" smtClean="0"/>
          </a:p>
          <a:p>
            <a:pPr marL="285750" indent="-285750">
              <a:buFont typeface="Arial" panose="020B0604020202020204" pitchFamily="34" charset="0"/>
              <a:buChar char="•"/>
            </a:pPr>
            <a:r>
              <a:rPr lang="en-US" b="1" dirty="0" smtClean="0"/>
              <a:t>Scenario 1: </a:t>
            </a:r>
            <a:r>
              <a:rPr lang="en-US" dirty="0" smtClean="0"/>
              <a:t>excluding </a:t>
            </a:r>
            <a:r>
              <a:rPr lang="en-US" dirty="0" smtClean="0"/>
              <a:t>small scale fishing </a:t>
            </a:r>
            <a:r>
              <a:rPr lang="en-US" dirty="0" smtClean="0"/>
              <a:t>activities from suitable areas for aquaculture development (national management plan)</a:t>
            </a:r>
          </a:p>
          <a:p>
            <a:pPr marL="285750" indent="-285750">
              <a:buFont typeface="Arial" panose="020B0604020202020204" pitchFamily="34" charset="0"/>
              <a:buChar char="•"/>
            </a:pPr>
            <a:r>
              <a:rPr lang="en-US" b="1" dirty="0" smtClean="0"/>
              <a:t>Scenario 2: </a:t>
            </a:r>
            <a:r>
              <a:rPr lang="en-US" dirty="0" smtClean="0"/>
              <a:t>excluding trawling activities (April-September) from an area known as hake nursery ground.</a:t>
            </a:r>
            <a:endParaRPr lang="en-US" dirty="0"/>
          </a:p>
        </p:txBody>
      </p:sp>
      <p:pic>
        <p:nvPicPr>
          <p:cNvPr id="13" name="Picture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98024" y="3505201"/>
            <a:ext cx="3100791" cy="1600199"/>
          </a:xfrm>
          <a:prstGeom prst="rect">
            <a:avLst/>
          </a:prstGeom>
          <a:ln>
            <a:solidFill>
              <a:schemeClr val="tx1"/>
            </a:solidFill>
          </a:ln>
        </p:spPr>
      </p:pic>
      <p:sp>
        <p:nvSpPr>
          <p:cNvPr id="14" name="Rectangle 13"/>
          <p:cNvSpPr/>
          <p:nvPr/>
        </p:nvSpPr>
        <p:spPr>
          <a:xfrm>
            <a:off x="5698024" y="3505200"/>
            <a:ext cx="1237839" cy="369332"/>
          </a:xfrm>
          <a:prstGeom prst="rect">
            <a:avLst/>
          </a:prstGeom>
          <a:solidFill>
            <a:schemeClr val="bg1"/>
          </a:solidFill>
          <a:ln>
            <a:solidFill>
              <a:schemeClr val="tx1">
                <a:lumMod val="95000"/>
                <a:lumOff val="5000"/>
              </a:schemeClr>
            </a:solidFill>
          </a:ln>
        </p:spPr>
        <p:txBody>
          <a:bodyPr wrap="none">
            <a:spAutoFit/>
          </a:bodyPr>
          <a:lstStyle/>
          <a:p>
            <a:r>
              <a:rPr lang="en-US" b="1" dirty="0" smtClean="0"/>
              <a:t>Scenario 1:</a:t>
            </a:r>
            <a:endParaRPr lang="en-US" dirty="0"/>
          </a:p>
        </p:txBody>
      </p:sp>
      <p:pic>
        <p:nvPicPr>
          <p:cNvPr id="15" name="Picture 1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698023" y="5155624"/>
            <a:ext cx="3100791" cy="1600199"/>
          </a:xfrm>
          <a:prstGeom prst="rect">
            <a:avLst/>
          </a:prstGeom>
          <a:ln>
            <a:solidFill>
              <a:schemeClr val="tx1"/>
            </a:solidFill>
          </a:ln>
        </p:spPr>
      </p:pic>
      <p:sp>
        <p:nvSpPr>
          <p:cNvPr id="16" name="Rectangle 15"/>
          <p:cNvSpPr/>
          <p:nvPr/>
        </p:nvSpPr>
        <p:spPr>
          <a:xfrm>
            <a:off x="5708388" y="5155624"/>
            <a:ext cx="1237839" cy="369332"/>
          </a:xfrm>
          <a:prstGeom prst="rect">
            <a:avLst/>
          </a:prstGeom>
          <a:solidFill>
            <a:schemeClr val="bg1"/>
          </a:solidFill>
          <a:ln>
            <a:solidFill>
              <a:schemeClr val="tx1">
                <a:lumMod val="95000"/>
                <a:lumOff val="5000"/>
              </a:schemeClr>
            </a:solidFill>
          </a:ln>
        </p:spPr>
        <p:txBody>
          <a:bodyPr wrap="none">
            <a:spAutoFit/>
          </a:bodyPr>
          <a:lstStyle/>
          <a:p>
            <a:r>
              <a:rPr lang="en-US" b="1" dirty="0" smtClean="0"/>
              <a:t>Scenario 2:</a:t>
            </a:r>
            <a:endParaRPr lang="en-US" dirty="0"/>
          </a:p>
        </p:txBody>
      </p:sp>
    </p:spTree>
    <p:extLst>
      <p:ext uri="{BB962C8B-B14F-4D97-AF65-F5344CB8AC3E}">
        <p14:creationId xmlns="" xmlns:p14="http://schemas.microsoft.com/office/powerpoint/2010/main" val="120443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1"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123" y="785813"/>
            <a:ext cx="4539478" cy="6049601"/>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ZoneTexte 8"/>
          <p:cNvSpPr txBox="1">
            <a:spLocks noChangeArrowheads="1"/>
          </p:cNvSpPr>
          <p:nvPr/>
        </p:nvSpPr>
        <p:spPr bwMode="auto">
          <a:xfrm>
            <a:off x="32522" y="76200"/>
            <a:ext cx="7444603" cy="70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l-GR" sz="2400" dirty="0" smtClean="0">
                <a:solidFill>
                  <a:srgbClr val="04617B"/>
                </a:solidFill>
                <a:latin typeface="Calibri" pitchFamily="34" charset="0"/>
              </a:rPr>
              <a:t>Assess and map the </a:t>
            </a:r>
            <a:r>
              <a:rPr lang="en-US" altLang="el-GR" sz="2400" b="1" dirty="0" smtClean="0">
                <a:solidFill>
                  <a:srgbClr val="04617B"/>
                </a:solidFill>
                <a:latin typeface="Calibri" pitchFamily="34" charset="0"/>
              </a:rPr>
              <a:t>cumulative impact of fisheries and aquaculture on coastal ecosystems </a:t>
            </a:r>
            <a:endParaRPr lang="en-US" altLang="el-GR" sz="2400" b="1" dirty="0">
              <a:solidFill>
                <a:srgbClr val="04617B"/>
              </a:solidFill>
              <a:latin typeface="Calibri" pitchFamily="34" charset="0"/>
            </a:endParaRPr>
          </a:p>
        </p:txBody>
      </p:sp>
      <p:grpSp>
        <p:nvGrpSpPr>
          <p:cNvPr id="8" name="Group 20"/>
          <p:cNvGrpSpPr>
            <a:grpSpLocks/>
          </p:cNvGrpSpPr>
          <p:nvPr/>
        </p:nvGrpSpPr>
        <p:grpSpPr bwMode="auto">
          <a:xfrm>
            <a:off x="95553" y="3307046"/>
            <a:ext cx="4482262" cy="3276179"/>
            <a:chOff x="745471" y="1952017"/>
            <a:chExt cx="9847326" cy="4491774"/>
          </a:xfrm>
        </p:grpSpPr>
        <p:pic>
          <p:nvPicPr>
            <p:cNvPr id="5" name="Picture 4"/>
            <p:cNvPicPr>
              <a:picLocks noChangeAspect="1"/>
            </p:cNvPicPr>
            <p:nvPr/>
          </p:nvPicPr>
          <p:blipFill>
            <a:blip r:embed="rId4" cstate="print">
              <a:extLst/>
            </a:blip>
            <a:stretch>
              <a:fillRect/>
            </a:stretch>
          </p:blipFill>
          <p:spPr bwMode="auto">
            <a:xfrm>
              <a:off x="781924" y="1952017"/>
              <a:ext cx="2818118" cy="108804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cstate="print"/>
            <a:stretch>
              <a:fillRect/>
            </a:stretch>
          </p:blipFill>
          <p:spPr bwMode="auto">
            <a:xfrm>
              <a:off x="745471" y="3189062"/>
              <a:ext cx="2891024" cy="114666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aphicFrame>
          <p:nvGraphicFramePr>
            <p:cNvPr id="22538" name="Object 125"/>
            <p:cNvGraphicFramePr>
              <a:graphicFrameLocks noChangeAspect="1"/>
            </p:cNvGraphicFramePr>
            <p:nvPr/>
          </p:nvGraphicFramePr>
          <p:xfrm>
            <a:off x="1002669" y="5845205"/>
            <a:ext cx="2664060" cy="598586"/>
          </p:xfrm>
          <a:graphic>
            <a:graphicData uri="http://schemas.openxmlformats.org/presentationml/2006/ole">
              <p:oleObj spid="_x0000_s8194" name="Equation" r:id="rId6" imgW="1562100" imgH="444500" progId="Equation.3">
                <p:embed/>
              </p:oleObj>
            </a:graphicData>
          </a:graphic>
        </p:graphicFrame>
        <p:pic>
          <p:nvPicPr>
            <p:cNvPr id="22539" name="Picture 33" descr="C:\Eleni_AMARE\Picture2.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72675" y="4551753"/>
              <a:ext cx="994462" cy="600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40" name="Picture 36" descr="Picture1"/>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971323" y="2186837"/>
              <a:ext cx="1517183" cy="664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 name="Group 9"/>
            <p:cNvGrpSpPr>
              <a:grpSpLocks/>
            </p:cNvGrpSpPr>
            <p:nvPr/>
          </p:nvGrpSpPr>
          <p:grpSpPr bwMode="auto">
            <a:xfrm>
              <a:off x="4092987" y="3473707"/>
              <a:ext cx="2989419" cy="607138"/>
              <a:chOff x="4675824" y="1732751"/>
              <a:chExt cx="3153567" cy="867493"/>
            </a:xfrm>
          </p:grpSpPr>
          <p:pic>
            <p:nvPicPr>
              <p:cNvPr id="22551" name="Picture 3" descr="grid_&amp;_line.png"/>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675824" y="1740055"/>
                <a:ext cx="843914" cy="843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52" name="Picture 5" descr="grid_filled_cells.png"/>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862638" y="1732751"/>
                <a:ext cx="851217" cy="851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ight Arrow 18"/>
              <p:cNvSpPr>
                <a:spLocks noChangeAspect="1"/>
              </p:cNvSpPr>
              <p:nvPr/>
            </p:nvSpPr>
            <p:spPr bwMode="auto">
              <a:xfrm>
                <a:off x="5559315" y="2108463"/>
                <a:ext cx="279695" cy="8620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ndara"/>
                  <a:cs typeface="Candara"/>
                </a:endParaRPr>
              </a:p>
            </p:txBody>
          </p:sp>
          <p:sp>
            <p:nvSpPr>
              <p:cNvPr id="14" name="Right Arrow 18"/>
              <p:cNvSpPr>
                <a:spLocks noChangeAspect="1"/>
              </p:cNvSpPr>
              <p:nvPr/>
            </p:nvSpPr>
            <p:spPr bwMode="auto">
              <a:xfrm>
                <a:off x="6736712" y="2131149"/>
                <a:ext cx="279694" cy="8620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ndara"/>
                  <a:cs typeface="Candara"/>
                </a:endParaRPr>
              </a:p>
            </p:txBody>
          </p:sp>
          <p:pic>
            <p:nvPicPr>
              <p:cNvPr id="22555" name="Picture 14"/>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056755" y="1758839"/>
                <a:ext cx="772636" cy="841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2542" name="Picture 15"/>
            <p:cNvPicPr>
              <a:picLocks noChangeAspect="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899630" y="4438868"/>
              <a:ext cx="1376195" cy="729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ight Arrow 18"/>
            <p:cNvSpPr>
              <a:spLocks noChangeAspect="1"/>
            </p:cNvSpPr>
            <p:nvPr/>
          </p:nvSpPr>
          <p:spPr bwMode="auto">
            <a:xfrm>
              <a:off x="3685781" y="2445811"/>
              <a:ext cx="266724" cy="6033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ndara"/>
                <a:cs typeface="Candara"/>
              </a:endParaRPr>
            </a:p>
          </p:txBody>
        </p:sp>
        <p:sp>
          <p:nvSpPr>
            <p:cNvPr id="18" name="Right Arrow 18"/>
            <p:cNvSpPr>
              <a:spLocks noChangeAspect="1"/>
            </p:cNvSpPr>
            <p:nvPr/>
          </p:nvSpPr>
          <p:spPr bwMode="auto">
            <a:xfrm>
              <a:off x="3734998" y="3762064"/>
              <a:ext cx="265135" cy="5874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ndara"/>
                <a:cs typeface="Candara"/>
              </a:endParaRPr>
            </a:p>
          </p:txBody>
        </p:sp>
        <p:sp>
          <p:nvSpPr>
            <p:cNvPr id="19" name="Down Arrow 18"/>
            <p:cNvSpPr/>
            <p:nvPr/>
          </p:nvSpPr>
          <p:spPr>
            <a:xfrm>
              <a:off x="2028284" y="5329183"/>
              <a:ext cx="457240" cy="296911"/>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2548" name="Rectangle 1"/>
            <p:cNvSpPr>
              <a:spLocks noChangeArrowheads="1"/>
            </p:cNvSpPr>
            <p:nvPr/>
          </p:nvSpPr>
          <p:spPr bwMode="auto">
            <a:xfrm>
              <a:off x="5621113" y="2173572"/>
              <a:ext cx="4813068" cy="886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1200" b="1" dirty="0">
                  <a:solidFill>
                    <a:srgbClr val="000000"/>
                  </a:solidFill>
                  <a:latin typeface="Calibri" pitchFamily="34" charset="0"/>
                </a:rPr>
                <a:t>D</a:t>
              </a:r>
              <a:r>
                <a:rPr lang="en-US" altLang="el-GR" sz="1200" b="1" baseline="-25000" dirty="0">
                  <a:solidFill>
                    <a:srgbClr val="000000"/>
                  </a:solidFill>
                  <a:latin typeface="Calibri" pitchFamily="34" charset="0"/>
                </a:rPr>
                <a:t>i</a:t>
              </a:r>
              <a:r>
                <a:rPr lang="en-US" altLang="el-GR" sz="1200" b="1" dirty="0">
                  <a:solidFill>
                    <a:srgbClr val="000000"/>
                  </a:solidFill>
                  <a:latin typeface="Calibri" pitchFamily="34" charset="0"/>
                </a:rPr>
                <a:t> : human </a:t>
              </a:r>
              <a:r>
                <a:rPr lang="en-US" altLang="el-GR" sz="1200" b="1" dirty="0" smtClean="0">
                  <a:solidFill>
                    <a:srgbClr val="000000"/>
                  </a:solidFill>
                  <a:latin typeface="Calibri" pitchFamily="34" charset="0"/>
                </a:rPr>
                <a:t>activities </a:t>
              </a:r>
              <a:r>
                <a:rPr lang="en-US" altLang="el-GR" sz="1200" dirty="0" smtClean="0">
                  <a:solidFill>
                    <a:srgbClr val="000000"/>
                  </a:solidFill>
                  <a:latin typeface="Calibri" pitchFamily="34" charset="0"/>
                </a:rPr>
                <a:t>(e.g. fishing and aquaculture activities)</a:t>
              </a:r>
              <a:endParaRPr lang="en-US" altLang="el-GR" sz="1200" dirty="0">
                <a:solidFill>
                  <a:srgbClr val="000000"/>
                </a:solidFill>
                <a:latin typeface="Calibri" pitchFamily="34" charset="0"/>
              </a:endParaRPr>
            </a:p>
          </p:txBody>
        </p:sp>
        <p:sp>
          <p:nvSpPr>
            <p:cNvPr id="22549" name="Rectangle 2"/>
            <p:cNvSpPr>
              <a:spLocks noChangeArrowheads="1"/>
            </p:cNvSpPr>
            <p:nvPr/>
          </p:nvSpPr>
          <p:spPr bwMode="auto">
            <a:xfrm>
              <a:off x="7200018" y="3257341"/>
              <a:ext cx="3392779" cy="1181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1400" b="1" dirty="0" err="1" smtClean="0">
                  <a:solidFill>
                    <a:srgbClr val="000000"/>
                  </a:solidFill>
                  <a:latin typeface="Calibri" pitchFamily="34" charset="0"/>
                </a:rPr>
                <a:t>E</a:t>
              </a:r>
              <a:r>
                <a:rPr lang="en-US" altLang="el-GR" sz="1400" b="1" baseline="-25000" dirty="0" err="1" smtClean="0">
                  <a:solidFill>
                    <a:srgbClr val="000000"/>
                  </a:solidFill>
                  <a:latin typeface="Calibri" pitchFamily="34" charset="0"/>
                </a:rPr>
                <a:t>j</a:t>
              </a:r>
              <a:r>
                <a:rPr lang="en-US" altLang="el-GR" sz="1400" b="1" dirty="0" smtClean="0">
                  <a:solidFill>
                    <a:srgbClr val="000000"/>
                  </a:solidFill>
                  <a:latin typeface="Calibri" pitchFamily="34" charset="0"/>
                </a:rPr>
                <a:t>: </a:t>
              </a:r>
              <a:r>
                <a:rPr lang="en-US" altLang="el-GR" sz="1200" b="1" dirty="0">
                  <a:solidFill>
                    <a:srgbClr val="000000"/>
                  </a:solidFill>
                  <a:latin typeface="Calibri" pitchFamily="34" charset="0"/>
                </a:rPr>
                <a:t>ecosystem </a:t>
              </a:r>
              <a:r>
                <a:rPr lang="en-US" altLang="el-GR" sz="1200" b="1" dirty="0" smtClean="0">
                  <a:solidFill>
                    <a:srgbClr val="000000"/>
                  </a:solidFill>
                  <a:latin typeface="Calibri" pitchFamily="34" charset="0"/>
                </a:rPr>
                <a:t>components</a:t>
              </a:r>
            </a:p>
            <a:p>
              <a:r>
                <a:rPr lang="en-US" altLang="el-GR" sz="1200" dirty="0" smtClean="0">
                  <a:solidFill>
                    <a:srgbClr val="000000"/>
                  </a:solidFill>
                  <a:latin typeface="Calibri" pitchFamily="34" charset="0"/>
                </a:rPr>
                <a:t>(e.g. seagrass meadows )</a:t>
              </a:r>
              <a:endParaRPr lang="el-GR" altLang="el-GR" sz="1200" dirty="0">
                <a:solidFill>
                  <a:srgbClr val="000000"/>
                </a:solidFill>
                <a:latin typeface="Calibri" pitchFamily="34" charset="0"/>
              </a:endParaRPr>
            </a:p>
          </p:txBody>
        </p:sp>
        <p:sp>
          <p:nvSpPr>
            <p:cNvPr id="22550" name="Rectangle 3"/>
            <p:cNvSpPr>
              <a:spLocks noChangeArrowheads="1"/>
            </p:cNvSpPr>
            <p:nvPr/>
          </p:nvSpPr>
          <p:spPr bwMode="auto">
            <a:xfrm>
              <a:off x="3709593" y="4655747"/>
              <a:ext cx="6368205" cy="379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1200" b="1" dirty="0" err="1">
                  <a:solidFill>
                    <a:srgbClr val="000000"/>
                  </a:solidFill>
                  <a:latin typeface="Calibri" pitchFamily="34" charset="0"/>
                </a:rPr>
                <a:t>μi,j</a:t>
              </a:r>
              <a:r>
                <a:rPr lang="en-US" altLang="el-GR" sz="1200" b="1" dirty="0">
                  <a:solidFill>
                    <a:srgbClr val="000000"/>
                  </a:solidFill>
                  <a:latin typeface="Calibri" pitchFamily="34" charset="0"/>
                </a:rPr>
                <a:t> : </a:t>
              </a:r>
              <a:r>
                <a:rPr lang="en-US" altLang="el-GR" sz="1200" b="1" dirty="0" smtClean="0">
                  <a:solidFill>
                    <a:srgbClr val="000000"/>
                  </a:solidFill>
                  <a:latin typeface="Calibri" pitchFamily="34" charset="0"/>
                </a:rPr>
                <a:t>weight factors </a:t>
              </a:r>
              <a:r>
                <a:rPr lang="en-US" altLang="el-GR" sz="1200" dirty="0" smtClean="0">
                  <a:solidFill>
                    <a:srgbClr val="000000"/>
                  </a:solidFill>
                  <a:latin typeface="Calibri" pitchFamily="34" charset="0"/>
                </a:rPr>
                <a:t>(obtained </a:t>
              </a:r>
              <a:r>
                <a:rPr lang="en-US" altLang="el-GR" sz="1200" dirty="0">
                  <a:solidFill>
                    <a:srgbClr val="000000"/>
                  </a:solidFill>
                  <a:latin typeface="Calibri" pitchFamily="34" charset="0"/>
                </a:rPr>
                <a:t>by </a:t>
              </a:r>
              <a:r>
                <a:rPr lang="en-US" altLang="el-GR" sz="1200" dirty="0" smtClean="0">
                  <a:solidFill>
                    <a:srgbClr val="000000"/>
                  </a:solidFill>
                  <a:latin typeface="Calibri" pitchFamily="34" charset="0"/>
                </a:rPr>
                <a:t>experts)</a:t>
              </a:r>
              <a:endParaRPr lang="en-US" altLang="el-GR" sz="1200" dirty="0">
                <a:solidFill>
                  <a:srgbClr val="000000"/>
                </a:solidFill>
                <a:latin typeface="Calibri" pitchFamily="34" charset="0"/>
              </a:endParaRPr>
            </a:p>
          </p:txBody>
        </p:sp>
      </p:grpSp>
      <p:sp>
        <p:nvSpPr>
          <p:cNvPr id="22533" name="Rectangle 23"/>
          <p:cNvSpPr>
            <a:spLocks noChangeArrowheads="1"/>
          </p:cNvSpPr>
          <p:nvPr/>
        </p:nvSpPr>
        <p:spPr bwMode="auto">
          <a:xfrm>
            <a:off x="1600253" y="6044255"/>
            <a:ext cx="290536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200" b="1" dirty="0">
                <a:solidFill>
                  <a:srgbClr val="000000"/>
                </a:solidFill>
                <a:latin typeface="Calibri" pitchFamily="34" charset="0"/>
              </a:rPr>
              <a:t>Ι</a:t>
            </a:r>
            <a:r>
              <a:rPr lang="en-US" altLang="el-GR" sz="1200" b="1" dirty="0">
                <a:solidFill>
                  <a:srgbClr val="000000"/>
                </a:solidFill>
                <a:latin typeface="Calibri" pitchFamily="34" charset="0"/>
              </a:rPr>
              <a:t>:</a:t>
            </a:r>
            <a:r>
              <a:rPr lang="el-GR" altLang="el-GR" sz="1200" b="1" dirty="0">
                <a:solidFill>
                  <a:srgbClr val="000000"/>
                </a:solidFill>
                <a:latin typeface="Calibri" pitchFamily="34" charset="0"/>
              </a:rPr>
              <a:t> </a:t>
            </a:r>
            <a:r>
              <a:rPr lang="da-DK" altLang="el-GR" sz="1200" b="1" dirty="0">
                <a:solidFill>
                  <a:srgbClr val="000000"/>
                </a:solidFill>
                <a:latin typeface="Calibri" pitchFamily="34" charset="0"/>
              </a:rPr>
              <a:t>impact score </a:t>
            </a:r>
            <a:r>
              <a:rPr lang="da-DK" altLang="el-GR" sz="1200" dirty="0">
                <a:solidFill>
                  <a:srgbClr val="000000"/>
                </a:solidFill>
                <a:latin typeface="Calibri" pitchFamily="34" charset="0"/>
              </a:rPr>
              <a:t>(Ic) </a:t>
            </a:r>
            <a:r>
              <a:rPr lang="da-DK" altLang="el-GR" sz="1200" dirty="0" smtClean="0">
                <a:solidFill>
                  <a:srgbClr val="000000"/>
                </a:solidFill>
                <a:latin typeface="Calibri" pitchFamily="34" charset="0"/>
              </a:rPr>
              <a:t>the </a:t>
            </a:r>
            <a:r>
              <a:rPr lang="en-US" altLang="el-GR" sz="1200" dirty="0">
                <a:solidFill>
                  <a:srgbClr val="000000"/>
                </a:solidFill>
                <a:latin typeface="Calibri" pitchFamily="34" charset="0"/>
              </a:rPr>
              <a:t>per-pixel average of each ecosystem component vulnerability-weighted stressor intensities </a:t>
            </a:r>
          </a:p>
        </p:txBody>
      </p:sp>
      <p:pic>
        <p:nvPicPr>
          <p:cNvPr id="22534" name="Picture 3" descr="lanterna-final-HIRes.png"/>
          <p:cNvPicPr>
            <a:picLocks noChangeAspect="1"/>
          </p:cNvPicPr>
          <p:nvPr/>
        </p:nvPicPr>
        <p:blipFill>
          <a:blip r:embed="rId13">
            <a:extLst>
              <a:ext uri="{28A0092B-C50C-407E-A947-70E740481C1C}">
                <a14:useLocalDpi xmlns="" xmlns:a14="http://schemas.microsoft.com/office/drawing/2010/main" val="0"/>
              </a:ext>
            </a:extLst>
          </a:blip>
          <a:srcRect/>
          <a:stretch>
            <a:fillRect/>
          </a:stretch>
        </p:blipFill>
        <p:spPr bwMode="auto">
          <a:xfrm>
            <a:off x="7554913" y="0"/>
            <a:ext cx="15398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Rectangle 27"/>
          <p:cNvSpPr/>
          <p:nvPr/>
        </p:nvSpPr>
        <p:spPr>
          <a:xfrm>
            <a:off x="4648200" y="770525"/>
            <a:ext cx="4374290" cy="5950679"/>
          </a:xfrm>
          <a:prstGeom prst="rect">
            <a:avLst/>
          </a:prstGeom>
          <a:solidFill>
            <a:schemeClr val="bg2">
              <a:lumMod val="9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p:cNvPicPr>
            <a:picLocks noChangeAspect="1"/>
          </p:cNvPicPr>
          <p:nvPr/>
        </p:nvPicPr>
        <p:blipFill>
          <a:blip r:embed="rId14" cstate="print"/>
          <a:stretch>
            <a:fillRect/>
          </a:stretch>
        </p:blipFill>
        <p:spPr>
          <a:xfrm>
            <a:off x="4992934" y="1312204"/>
            <a:ext cx="1881667" cy="1329903"/>
          </a:xfrm>
          <a:prstGeom prst="rect">
            <a:avLst/>
          </a:prstGeom>
          <a:ln>
            <a:solidFill>
              <a:schemeClr val="bg1">
                <a:lumMod val="65000"/>
              </a:schemeClr>
            </a:solidFill>
          </a:ln>
        </p:spPr>
      </p:pic>
      <p:sp>
        <p:nvSpPr>
          <p:cNvPr id="2" name="TextBox 1"/>
          <p:cNvSpPr txBox="1"/>
          <p:nvPr/>
        </p:nvSpPr>
        <p:spPr>
          <a:xfrm>
            <a:off x="6656789" y="712149"/>
            <a:ext cx="980167" cy="369332"/>
          </a:xfrm>
          <a:prstGeom prst="rect">
            <a:avLst/>
          </a:prstGeom>
          <a:noFill/>
        </p:spPr>
        <p:txBody>
          <a:bodyPr wrap="square" rtlCol="0">
            <a:spAutoFit/>
          </a:bodyPr>
          <a:lstStyle/>
          <a:p>
            <a:r>
              <a:rPr lang="en-US" b="1" dirty="0" smtClean="0"/>
              <a:t>Results</a:t>
            </a:r>
            <a:endParaRPr lang="en-US" b="1" dirty="0"/>
          </a:p>
        </p:txBody>
      </p:sp>
      <p:sp>
        <p:nvSpPr>
          <p:cNvPr id="31" name="TextBox 30"/>
          <p:cNvSpPr txBox="1"/>
          <p:nvPr/>
        </p:nvSpPr>
        <p:spPr>
          <a:xfrm>
            <a:off x="-5606" y="2944032"/>
            <a:ext cx="1532877" cy="369332"/>
          </a:xfrm>
          <a:prstGeom prst="rect">
            <a:avLst/>
          </a:prstGeom>
          <a:noFill/>
        </p:spPr>
        <p:txBody>
          <a:bodyPr wrap="square" rtlCol="0">
            <a:spAutoFit/>
          </a:bodyPr>
          <a:lstStyle/>
          <a:p>
            <a:r>
              <a:rPr lang="en-US" b="1" dirty="0" smtClean="0"/>
              <a:t>Methodology</a:t>
            </a:r>
            <a:endParaRPr lang="en-US" b="1" dirty="0"/>
          </a:p>
        </p:txBody>
      </p:sp>
      <p:pic>
        <p:nvPicPr>
          <p:cNvPr id="32" name="Picture 31"/>
          <p:cNvPicPr>
            <a:picLocks noChangeAspect="1"/>
          </p:cNvPicPr>
          <p:nvPr/>
        </p:nvPicPr>
        <p:blipFill>
          <a:blip r:embed="rId15" cstate="print"/>
          <a:stretch>
            <a:fillRect/>
          </a:stretch>
        </p:blipFill>
        <p:spPr>
          <a:xfrm>
            <a:off x="6904681" y="1312205"/>
            <a:ext cx="1951842" cy="1315854"/>
          </a:xfrm>
          <a:prstGeom prst="rect">
            <a:avLst/>
          </a:prstGeom>
          <a:ln>
            <a:solidFill>
              <a:schemeClr val="bg1">
                <a:lumMod val="65000"/>
              </a:schemeClr>
            </a:solidFill>
          </a:ln>
        </p:spPr>
      </p:pic>
      <p:pic>
        <p:nvPicPr>
          <p:cNvPr id="33" name="Picture 32"/>
          <p:cNvPicPr>
            <a:picLocks noChangeAspect="1"/>
          </p:cNvPicPr>
          <p:nvPr/>
        </p:nvPicPr>
        <p:blipFill>
          <a:blip r:embed="rId16" cstate="print"/>
          <a:stretch>
            <a:fillRect/>
          </a:stretch>
        </p:blipFill>
        <p:spPr>
          <a:xfrm>
            <a:off x="4992935" y="2636991"/>
            <a:ext cx="1888635" cy="1334995"/>
          </a:xfrm>
          <a:prstGeom prst="rect">
            <a:avLst/>
          </a:prstGeom>
          <a:ln>
            <a:solidFill>
              <a:schemeClr val="bg1">
                <a:lumMod val="65000"/>
              </a:schemeClr>
            </a:solidFill>
          </a:ln>
        </p:spPr>
      </p:pic>
      <p:pic>
        <p:nvPicPr>
          <p:cNvPr id="34" name="Picture 33"/>
          <p:cNvPicPr>
            <a:picLocks noChangeAspect="1"/>
          </p:cNvPicPr>
          <p:nvPr/>
        </p:nvPicPr>
        <p:blipFill>
          <a:blip r:embed="rId17" cstate="print"/>
          <a:stretch>
            <a:fillRect/>
          </a:stretch>
        </p:blipFill>
        <p:spPr>
          <a:xfrm>
            <a:off x="6895239" y="2642107"/>
            <a:ext cx="1961284" cy="1329879"/>
          </a:xfrm>
          <a:prstGeom prst="rect">
            <a:avLst/>
          </a:prstGeom>
          <a:ln>
            <a:solidFill>
              <a:schemeClr val="bg1">
                <a:lumMod val="65000"/>
              </a:schemeClr>
            </a:solidFill>
          </a:ln>
        </p:spPr>
      </p:pic>
      <p:pic>
        <p:nvPicPr>
          <p:cNvPr id="35" name="Picture 7"/>
          <p:cNvPicPr>
            <a:picLocks noChangeAspect="1"/>
          </p:cNvPicPr>
          <p:nvPr/>
        </p:nvPicPr>
        <p:blipFill>
          <a:blip r:embed="rId18">
            <a:extLst>
              <a:ext uri="{28A0092B-C50C-407E-A947-70E740481C1C}">
                <a14:useLocalDpi xmlns="" xmlns:a14="http://schemas.microsoft.com/office/drawing/2010/main" val="0"/>
              </a:ext>
            </a:extLst>
          </a:blip>
          <a:srcRect/>
          <a:stretch>
            <a:fillRect/>
          </a:stretch>
        </p:blipFill>
        <p:spPr bwMode="auto">
          <a:xfrm>
            <a:off x="4933884" y="3962662"/>
            <a:ext cx="2212988" cy="1345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TextBox 35"/>
          <p:cNvSpPr txBox="1"/>
          <p:nvPr/>
        </p:nvSpPr>
        <p:spPr>
          <a:xfrm>
            <a:off x="5105400" y="990600"/>
            <a:ext cx="1414037" cy="369332"/>
          </a:xfrm>
          <a:prstGeom prst="rect">
            <a:avLst/>
          </a:prstGeom>
          <a:noFill/>
        </p:spPr>
        <p:txBody>
          <a:bodyPr wrap="square" rtlCol="0">
            <a:spAutoFit/>
          </a:bodyPr>
          <a:lstStyle/>
          <a:p>
            <a:r>
              <a:rPr lang="en-US" b="1" dirty="0" smtClean="0"/>
              <a:t>Aegean Sea</a:t>
            </a:r>
            <a:endParaRPr lang="en-US" b="1" dirty="0"/>
          </a:p>
        </p:txBody>
      </p:sp>
      <p:sp>
        <p:nvSpPr>
          <p:cNvPr id="3" name="TextBox 2"/>
          <p:cNvSpPr txBox="1"/>
          <p:nvPr/>
        </p:nvSpPr>
        <p:spPr>
          <a:xfrm>
            <a:off x="4793736" y="5305591"/>
            <a:ext cx="4221890" cy="1200329"/>
          </a:xfrm>
          <a:prstGeom prst="rect">
            <a:avLst/>
          </a:prstGeom>
          <a:noFill/>
        </p:spPr>
        <p:txBody>
          <a:bodyPr wrap="square" rtlCol="0">
            <a:spAutoFit/>
          </a:bodyPr>
          <a:lstStyle/>
          <a:p>
            <a:r>
              <a:rPr lang="en-US" dirty="0" smtClean="0"/>
              <a:t>According to the impact scores calculated, the total pressure on the ecosystem </a:t>
            </a:r>
            <a:r>
              <a:rPr lang="en-US" u="sng" dirty="0" smtClean="0"/>
              <a:t>is in most cases low and medium but there are also areas scoring medium to </a:t>
            </a:r>
            <a:r>
              <a:rPr lang="en-US" u="sng" dirty="0" smtClean="0"/>
              <a:t>high</a:t>
            </a:r>
            <a:endParaRPr lang="en-US" dirty="0"/>
          </a:p>
        </p:txBody>
      </p:sp>
      <p:sp>
        <p:nvSpPr>
          <p:cNvPr id="7" name="TextBox 6"/>
          <p:cNvSpPr txBox="1"/>
          <p:nvPr/>
        </p:nvSpPr>
        <p:spPr>
          <a:xfrm>
            <a:off x="60570" y="1081481"/>
            <a:ext cx="4445048" cy="1477328"/>
          </a:xfrm>
          <a:prstGeom prst="rect">
            <a:avLst/>
          </a:prstGeom>
          <a:noFill/>
        </p:spPr>
        <p:txBody>
          <a:bodyPr wrap="square" rtlCol="0">
            <a:spAutoFit/>
          </a:bodyPr>
          <a:lstStyle/>
          <a:p>
            <a:pPr marL="285750" indent="-285750"/>
            <a:r>
              <a:rPr lang="en-US" dirty="0" smtClean="0"/>
              <a:t>     Cumulative </a:t>
            </a:r>
            <a:r>
              <a:rPr lang="en-US" dirty="0" smtClean="0"/>
              <a:t>impact assessment can be used for the </a:t>
            </a:r>
            <a:r>
              <a:rPr lang="en-US" b="1" dirty="0" smtClean="0"/>
              <a:t>identification of areas where the environmental/ecological components are more exposed to specific anthropogenic pressures</a:t>
            </a:r>
            <a:r>
              <a:rPr lang="en-US" dirty="0" smtClean="0"/>
              <a:t>.</a:t>
            </a:r>
          </a:p>
        </p:txBody>
      </p:sp>
    </p:spTree>
    <p:extLst>
      <p:ext uri="{BB962C8B-B14F-4D97-AF65-F5344CB8AC3E}">
        <p14:creationId xmlns="" xmlns:p14="http://schemas.microsoft.com/office/powerpoint/2010/main" val="1914669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0" y="0"/>
            <a:ext cx="6500241" cy="3929090"/>
          </a:xfrm>
          <a:prstGeom prst="rect">
            <a:avLst/>
          </a:prstGeom>
          <a:noFill/>
          <a:ln w="9525">
            <a:noFill/>
            <a:miter lim="800000"/>
            <a:headEnd/>
            <a:tailEnd/>
          </a:ln>
          <a:effectLst/>
        </p:spPr>
      </p:pic>
      <p:sp>
        <p:nvSpPr>
          <p:cNvPr id="8" name="7 - Έλλειψη"/>
          <p:cNvSpPr/>
          <p:nvPr/>
        </p:nvSpPr>
        <p:spPr>
          <a:xfrm>
            <a:off x="642910" y="2928934"/>
            <a:ext cx="4000528"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 Έλλειψη"/>
          <p:cNvSpPr/>
          <p:nvPr/>
        </p:nvSpPr>
        <p:spPr>
          <a:xfrm>
            <a:off x="714348" y="2214554"/>
            <a:ext cx="3786214"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lanterna-final-HIRes.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43834" y="0"/>
            <a:ext cx="1371599" cy="4887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5" name="Picture 1"/>
          <p:cNvPicPr>
            <a:picLocks noChangeAspect="1" noChangeArrowheads="1"/>
          </p:cNvPicPr>
          <p:nvPr/>
        </p:nvPicPr>
        <p:blipFill>
          <a:blip r:embed="rId4"/>
          <a:srcRect/>
          <a:stretch>
            <a:fillRect/>
          </a:stretch>
        </p:blipFill>
        <p:spPr bwMode="auto">
          <a:xfrm>
            <a:off x="6429388" y="571480"/>
            <a:ext cx="2000250" cy="11049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142844" y="1571612"/>
            <a:ext cx="8018238" cy="3470737"/>
          </a:xfrm>
          <a:prstGeom prst="rect">
            <a:avLst/>
          </a:prstGeom>
          <a:noFill/>
          <a:ln w="9525">
            <a:noFill/>
            <a:miter lim="800000"/>
            <a:headEnd/>
            <a:tailEnd/>
          </a:ln>
          <a:effectLst/>
        </p:spPr>
      </p:pic>
      <p:sp>
        <p:nvSpPr>
          <p:cNvPr id="12" name="8 - Έλλειψη"/>
          <p:cNvSpPr/>
          <p:nvPr/>
        </p:nvSpPr>
        <p:spPr>
          <a:xfrm>
            <a:off x="857224" y="2000240"/>
            <a:ext cx="4857784"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8 - Έλλειψη"/>
          <p:cNvSpPr/>
          <p:nvPr/>
        </p:nvSpPr>
        <p:spPr>
          <a:xfrm>
            <a:off x="1000100" y="3357562"/>
            <a:ext cx="471490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6"/>
          <a:srcRect/>
          <a:stretch>
            <a:fillRect/>
          </a:stretch>
        </p:blipFill>
        <p:spPr bwMode="auto">
          <a:xfrm>
            <a:off x="1744043" y="3000372"/>
            <a:ext cx="7399957" cy="3857629"/>
          </a:xfrm>
          <a:prstGeom prst="rect">
            <a:avLst/>
          </a:prstGeom>
          <a:noFill/>
          <a:ln w="9525">
            <a:noFill/>
            <a:miter lim="800000"/>
            <a:headEnd/>
            <a:tailEnd/>
          </a:ln>
          <a:effectLst/>
        </p:spPr>
      </p:pic>
      <p:sp>
        <p:nvSpPr>
          <p:cNvPr id="15" name="8 - Έλλειψη"/>
          <p:cNvSpPr/>
          <p:nvPr/>
        </p:nvSpPr>
        <p:spPr>
          <a:xfrm>
            <a:off x="2714612" y="4214818"/>
            <a:ext cx="3857652"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8 - Έλλειψη"/>
          <p:cNvSpPr/>
          <p:nvPr/>
        </p:nvSpPr>
        <p:spPr>
          <a:xfrm>
            <a:off x="2786050" y="4929198"/>
            <a:ext cx="3857652"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ox(in)">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11221</TotalTime>
  <Words>1094</Words>
  <Application>Microsoft Office PowerPoint</Application>
  <PresentationFormat>On-screen Show (4:3)</PresentationFormat>
  <Paragraphs>112</Paragraphs>
  <Slides>14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Equation</vt:lpstr>
      <vt:lpstr>Slide 1</vt:lpstr>
      <vt:lpstr>Slide 2</vt:lpstr>
      <vt:lpstr>Slide 3</vt:lpstr>
      <vt:lpstr>Slide 4</vt:lpstr>
      <vt:lpstr>Slide 5</vt:lpstr>
      <vt:lpstr>Slide 6</vt:lpstr>
      <vt:lpstr>Slide 7</vt:lpstr>
      <vt:lpstr>Slide 8</vt:lpstr>
      <vt:lpstr>Slide 9</vt:lpstr>
      <vt:lpstr>Towards the establishment of Marine Protected Area Networks in the Eastern Mediterranean </vt:lpstr>
      <vt:lpstr>EFHs require special protection to improve stock status and long‑term sustainability </vt:lpstr>
      <vt:lpstr>Using MARXAN with zones  to design a network of MPAs for fisheries and conservation</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επίτευξη βιώσιμης αλιείας ως ένας από τους βασικούς άξονες της πρωτοβουλίας BLUEMED</dc:title>
  <dc:creator>Celia</dc:creator>
  <cp:lastModifiedBy>Celia</cp:lastModifiedBy>
  <cp:revision>60</cp:revision>
  <dcterms:created xsi:type="dcterms:W3CDTF">2017-11-30T19:50:35Z</dcterms:created>
  <dcterms:modified xsi:type="dcterms:W3CDTF">2018-01-11T08:10:38Z</dcterms:modified>
</cp:coreProperties>
</file>