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17"/>
  </p:notesMasterIdLst>
  <p:handoutMasterIdLst>
    <p:handoutMasterId r:id="rId18"/>
  </p:handoutMasterIdLst>
  <p:sldIdLst>
    <p:sldId id="256" r:id="rId3"/>
    <p:sldId id="318" r:id="rId4"/>
    <p:sldId id="309" r:id="rId5"/>
    <p:sldId id="310" r:id="rId6"/>
    <p:sldId id="317" r:id="rId7"/>
    <p:sldId id="319" r:id="rId8"/>
    <p:sldId id="297" r:id="rId9"/>
    <p:sldId id="262" r:id="rId10"/>
    <p:sldId id="315" r:id="rId11"/>
    <p:sldId id="314" r:id="rId12"/>
    <p:sldId id="291" r:id="rId13"/>
    <p:sldId id="280" r:id="rId14"/>
    <p:sldId id="307" r:id="rId15"/>
    <p:sldId id="26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FF9933"/>
    <a:srgbClr val="CC99FF"/>
    <a:srgbClr val="99FF99"/>
    <a:srgbClr val="66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343" autoAdjust="0"/>
  </p:normalViewPr>
  <p:slideViewPr>
    <p:cSldViewPr snapToGrid="0">
      <p:cViewPr>
        <p:scale>
          <a:sx n="100" d="100"/>
          <a:sy n="100" d="100"/>
        </p:scale>
        <p:origin x="896" y="32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g"/><Relationship Id="rId3"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hyperlink" Target="http://www.bluemed-initiative.eu/wp-content/uploads/2017/05/Declaration_EuroMed-Cooperation-in-RI_1772.pdf"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www.med-vkc-blueconomy.org/events/ufm-blue-economy-stakeholders-conference/"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g"/><Relationship Id="rId3"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hyperlink" Target="http://www.bluemed-initiative.eu/wp-content/uploads/2017/05/Declaration_EuroMed-Cooperation-in-RI_1772.pd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www.med-vkc-blueconomy.org/events/ufm-blue-economy-stakeholders-confere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6A5AC-7497-4DB6-B568-5771904E854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it-IT"/>
        </a:p>
      </dgm:t>
    </dgm:pt>
    <dgm:pt modelId="{5AB7ED8A-C124-464D-A78A-B148DE6446E4}">
      <dgm:prSet phldrT="[Testo]" custT="1"/>
      <dgm:spPr/>
      <dgm:t>
        <a:bodyPr/>
        <a:lstStyle/>
        <a:p>
          <a:endParaRPr lang="en-GB" sz="1600" noProof="0">
            <a:latin typeface="Cambria" panose="02040503050406030204" pitchFamily="18" charset="0"/>
          </a:endParaRPr>
        </a:p>
      </dgm:t>
    </dgm:pt>
    <dgm:pt modelId="{C3CA425E-3360-49BF-9412-B07500C691C6}" type="parTrans" cxnId="{27BBF230-1C69-45A9-A0CE-BBE337DAF09A}">
      <dgm:prSet/>
      <dgm:spPr/>
      <dgm:t>
        <a:bodyPr/>
        <a:lstStyle/>
        <a:p>
          <a:endParaRPr lang="it-IT"/>
        </a:p>
      </dgm:t>
    </dgm:pt>
    <dgm:pt modelId="{3F3158C2-142C-4E8F-93FD-1A893CE040F3}" type="sibTrans" cxnId="{27BBF230-1C69-45A9-A0CE-BBE337DAF09A}">
      <dgm:prSet/>
      <dgm:spPr/>
      <dgm:t>
        <a:bodyPr/>
        <a:lstStyle/>
        <a:p>
          <a:endParaRPr lang="it-IT"/>
        </a:p>
      </dgm:t>
    </dgm:pt>
    <dgm:pt modelId="{827B2FAC-089E-4A6B-AEF7-796D3E6ECBCA}">
      <dgm:prSet phldrT="[Testo]" custT="1"/>
      <dgm:spPr/>
      <dgm:t>
        <a:bodyPr/>
        <a:lstStyle/>
        <a:p>
          <a:endParaRPr lang="en-GB" sz="1600" noProof="0"/>
        </a:p>
      </dgm:t>
    </dgm:pt>
    <dgm:pt modelId="{21CFC492-CDB2-4F59-BDE7-6A0835D8E259}" type="parTrans" cxnId="{A70BC99B-4EF2-48A4-87E9-84CB7E976EC2}">
      <dgm:prSet/>
      <dgm:spPr/>
      <dgm:t>
        <a:bodyPr/>
        <a:lstStyle/>
        <a:p>
          <a:endParaRPr lang="it-IT"/>
        </a:p>
      </dgm:t>
    </dgm:pt>
    <dgm:pt modelId="{D17D3545-7C9E-4388-A465-0786F59304D3}" type="sibTrans" cxnId="{A70BC99B-4EF2-48A4-87E9-84CB7E976EC2}">
      <dgm:prSet/>
      <dgm:spPr/>
      <dgm:t>
        <a:bodyPr/>
        <a:lstStyle/>
        <a:p>
          <a:endParaRPr lang="it-IT"/>
        </a:p>
      </dgm:t>
    </dgm:pt>
    <dgm:pt modelId="{7363A715-AC3B-4921-840A-289823CA5E65}">
      <dgm:prSet phldrT="[Testo]" custT="1"/>
      <dgm:spPr/>
      <dgm:t>
        <a:bodyPr/>
        <a:lstStyle/>
        <a:p>
          <a:endParaRPr lang="en-GB" sz="1800" noProof="0" dirty="0"/>
        </a:p>
      </dgm:t>
    </dgm:pt>
    <dgm:pt modelId="{08987B7B-04DD-4B6B-BA6A-1CD1D8BD325E}" type="parTrans" cxnId="{8784D9A6-1EE3-4A63-9064-17B2A9F91CF5}">
      <dgm:prSet/>
      <dgm:spPr/>
      <dgm:t>
        <a:bodyPr/>
        <a:lstStyle/>
        <a:p>
          <a:endParaRPr lang="it-IT"/>
        </a:p>
      </dgm:t>
    </dgm:pt>
    <dgm:pt modelId="{927DCB1B-DE4F-4CE7-832A-BD3CE5F79C66}" type="sibTrans" cxnId="{8784D9A6-1EE3-4A63-9064-17B2A9F91CF5}">
      <dgm:prSet/>
      <dgm:spPr/>
      <dgm:t>
        <a:bodyPr/>
        <a:lstStyle/>
        <a:p>
          <a:endParaRPr lang="it-IT"/>
        </a:p>
      </dgm:t>
    </dgm:pt>
    <dgm:pt modelId="{EE533B6D-4DE4-4FDD-B40B-7F60E73374A4}">
      <dgm:prSet phldrT="[Testo]" custT="1"/>
      <dgm:spPr/>
      <dgm:t>
        <a:bodyPr/>
        <a:lstStyle/>
        <a:p>
          <a:r>
            <a:rPr lang="en-GB" sz="1800" noProof="0" dirty="0" smtClean="0">
              <a:latin typeface="Cambria" panose="02040503050406030204" pitchFamily="18" charset="0"/>
            </a:rPr>
            <a:t>Unique biodiversity</a:t>
          </a:r>
          <a:endParaRPr lang="en-GB" sz="1800" noProof="0" dirty="0">
            <a:latin typeface="Cambria" panose="02040503050406030204" pitchFamily="18" charset="0"/>
          </a:endParaRPr>
        </a:p>
      </dgm:t>
    </dgm:pt>
    <dgm:pt modelId="{F5D72611-F4E8-4BD6-827E-D5D9E284365E}" type="parTrans" cxnId="{B98F4358-EB54-4493-97A0-A92259710F43}">
      <dgm:prSet/>
      <dgm:spPr/>
      <dgm:t>
        <a:bodyPr/>
        <a:lstStyle/>
        <a:p>
          <a:endParaRPr lang="it-IT"/>
        </a:p>
      </dgm:t>
    </dgm:pt>
    <dgm:pt modelId="{9832042E-0986-479A-B9E7-2B08903443A3}" type="sibTrans" cxnId="{B98F4358-EB54-4493-97A0-A92259710F43}">
      <dgm:prSet/>
      <dgm:spPr/>
      <dgm:t>
        <a:bodyPr/>
        <a:lstStyle/>
        <a:p>
          <a:endParaRPr lang="it-IT"/>
        </a:p>
      </dgm:t>
    </dgm:pt>
    <dgm:pt modelId="{B8F53B42-0CB7-4B0D-A656-0C7CD2EF4305}">
      <dgm:prSet phldrT="[Testo]" custT="1"/>
      <dgm:spPr/>
      <dgm:t>
        <a:bodyPr/>
        <a:lstStyle/>
        <a:p>
          <a:r>
            <a:rPr lang="en-GB" sz="1800" noProof="0" dirty="0" smtClean="0">
              <a:latin typeface="Cambria" panose="02040503050406030204" pitchFamily="18" charset="0"/>
            </a:rPr>
            <a:t>2nd largest market for cruise ships</a:t>
          </a:r>
        </a:p>
      </dgm:t>
    </dgm:pt>
    <dgm:pt modelId="{F65438D4-0DC6-4CC3-9DBD-2A2C4DD4E5A0}" type="parTrans" cxnId="{E0DA64AB-FBC1-4E6B-AE4E-35F164B341A1}">
      <dgm:prSet/>
      <dgm:spPr/>
      <dgm:t>
        <a:bodyPr/>
        <a:lstStyle/>
        <a:p>
          <a:endParaRPr lang="it-IT"/>
        </a:p>
      </dgm:t>
    </dgm:pt>
    <dgm:pt modelId="{C665A3A6-7FB1-4081-9AD4-5668E0718FBB}" type="sibTrans" cxnId="{E0DA64AB-FBC1-4E6B-AE4E-35F164B341A1}">
      <dgm:prSet/>
      <dgm:spPr/>
      <dgm:t>
        <a:bodyPr/>
        <a:lstStyle/>
        <a:p>
          <a:endParaRPr lang="it-IT"/>
        </a:p>
      </dgm:t>
    </dgm:pt>
    <dgm:pt modelId="{E4AB5C74-8F78-41C3-8B31-6393163FC4A1}">
      <dgm:prSet phldrT="[Testo]" custT="1"/>
      <dgm:spPr/>
      <dgm:t>
        <a:bodyPr/>
        <a:lstStyle/>
        <a:p>
          <a:r>
            <a:rPr lang="en-GB" sz="1800" noProof="0" dirty="0" smtClean="0">
              <a:latin typeface="Cambria" panose="02040503050406030204" pitchFamily="18" charset="0"/>
            </a:rPr>
            <a:t>30% of global sea-borne trade by volume and ¼ oil traffic</a:t>
          </a:r>
        </a:p>
      </dgm:t>
    </dgm:pt>
    <dgm:pt modelId="{DE28E2EB-3F8E-401A-847D-F907A1733FD6}" type="parTrans" cxnId="{8364EA36-FE67-40B3-9487-859FB402C05E}">
      <dgm:prSet/>
      <dgm:spPr/>
      <dgm:t>
        <a:bodyPr/>
        <a:lstStyle/>
        <a:p>
          <a:endParaRPr lang="it-IT"/>
        </a:p>
      </dgm:t>
    </dgm:pt>
    <dgm:pt modelId="{C1E2ADB2-FEBE-4E0B-8F74-8A3C2E455E75}" type="sibTrans" cxnId="{8364EA36-FE67-40B3-9487-859FB402C05E}">
      <dgm:prSet/>
      <dgm:spPr/>
      <dgm:t>
        <a:bodyPr/>
        <a:lstStyle/>
        <a:p>
          <a:endParaRPr lang="it-IT"/>
        </a:p>
      </dgm:t>
    </dgm:pt>
    <dgm:pt modelId="{1EF47290-6F5F-4591-B1E0-4B9289F1475E}">
      <dgm:prSet phldrT="[Testo]" custT="1"/>
      <dgm:spPr/>
      <dgm:t>
        <a:bodyPr/>
        <a:lstStyle/>
        <a:p>
          <a:r>
            <a:rPr lang="en-GB" sz="1800" noProof="0" dirty="0" smtClean="0">
              <a:latin typeface="Cambria" panose="02040503050406030204" pitchFamily="18" charset="0"/>
            </a:rPr>
            <a:t>450 ports and terminals</a:t>
          </a:r>
        </a:p>
      </dgm:t>
    </dgm:pt>
    <dgm:pt modelId="{2BAEF8F6-0B28-4AC6-8AB6-5960CE66B564}" type="parTrans" cxnId="{7BB52C47-FF9C-4B87-82C3-CE22504721BA}">
      <dgm:prSet/>
      <dgm:spPr/>
      <dgm:t>
        <a:bodyPr/>
        <a:lstStyle/>
        <a:p>
          <a:endParaRPr lang="it-IT"/>
        </a:p>
      </dgm:t>
    </dgm:pt>
    <dgm:pt modelId="{68DC82C9-016D-4A35-A67C-A6E7238E8A05}" type="sibTrans" cxnId="{7BB52C47-FF9C-4B87-82C3-CE22504721BA}">
      <dgm:prSet/>
      <dgm:spPr/>
      <dgm:t>
        <a:bodyPr/>
        <a:lstStyle/>
        <a:p>
          <a:endParaRPr lang="it-IT"/>
        </a:p>
      </dgm:t>
    </dgm:pt>
    <dgm:pt modelId="{57768C7C-DA7B-4B0F-BC9F-657E60E5B8BB}">
      <dgm:prSet phldrT="[Testo]" custT="1"/>
      <dgm:spPr/>
      <dgm:t>
        <a:bodyPr/>
        <a:lstStyle/>
        <a:p>
          <a:r>
            <a:rPr lang="en-GB" sz="1800" noProof="0" dirty="0" smtClean="0">
              <a:latin typeface="Cambria" panose="02040503050406030204" pitchFamily="18" charset="0"/>
            </a:rPr>
            <a:t>Geopolitical complexity</a:t>
          </a:r>
          <a:endParaRPr lang="en-GB" sz="1800" noProof="0" dirty="0">
            <a:latin typeface="Cambria" panose="02040503050406030204" pitchFamily="18" charset="0"/>
          </a:endParaRPr>
        </a:p>
      </dgm:t>
    </dgm:pt>
    <dgm:pt modelId="{4B38A3C8-FC5E-4AED-9DAF-B72A42F6905F}" type="parTrans" cxnId="{78E7046E-5D36-4FE3-9409-62D1F5715FEC}">
      <dgm:prSet/>
      <dgm:spPr/>
      <dgm:t>
        <a:bodyPr/>
        <a:lstStyle/>
        <a:p>
          <a:endParaRPr lang="it-IT"/>
        </a:p>
      </dgm:t>
    </dgm:pt>
    <dgm:pt modelId="{A14D956B-3B1C-4B81-B09D-400F83AA2163}" type="sibTrans" cxnId="{78E7046E-5D36-4FE3-9409-62D1F5715FEC}">
      <dgm:prSet/>
      <dgm:spPr/>
      <dgm:t>
        <a:bodyPr/>
        <a:lstStyle/>
        <a:p>
          <a:endParaRPr lang="it-IT"/>
        </a:p>
      </dgm:t>
    </dgm:pt>
    <dgm:pt modelId="{F2C460AF-E2F4-4445-9795-7377A626F083}">
      <dgm:prSet phldrT="[Testo]" custT="1"/>
      <dgm:spPr/>
      <dgm:t>
        <a:bodyPr/>
        <a:lstStyle/>
        <a:p>
          <a:r>
            <a:rPr lang="en-GB" sz="1800" noProof="0" dirty="0" smtClean="0">
              <a:latin typeface="Cambria" panose="02040503050406030204" pitchFamily="18" charset="0"/>
            </a:rPr>
            <a:t>Coastal pressure</a:t>
          </a:r>
          <a:endParaRPr lang="en-GB" sz="1800" noProof="0" dirty="0">
            <a:latin typeface="Cambria" panose="02040503050406030204" pitchFamily="18" charset="0"/>
          </a:endParaRPr>
        </a:p>
      </dgm:t>
    </dgm:pt>
    <dgm:pt modelId="{7DBA8099-1D7B-41CD-966C-4D52EE0133DC}" type="parTrans" cxnId="{CD52B9F8-148D-42FC-8291-9830FB8410C1}">
      <dgm:prSet/>
      <dgm:spPr/>
      <dgm:t>
        <a:bodyPr/>
        <a:lstStyle/>
        <a:p>
          <a:endParaRPr lang="it-IT"/>
        </a:p>
      </dgm:t>
    </dgm:pt>
    <dgm:pt modelId="{0802B9D2-B3F7-47EC-ADF8-A48DCE2170BC}" type="sibTrans" cxnId="{CD52B9F8-148D-42FC-8291-9830FB8410C1}">
      <dgm:prSet/>
      <dgm:spPr/>
      <dgm:t>
        <a:bodyPr/>
        <a:lstStyle/>
        <a:p>
          <a:endParaRPr lang="it-IT"/>
        </a:p>
      </dgm:t>
    </dgm:pt>
    <dgm:pt modelId="{AAF8BA98-34A1-4DC4-B0E1-4FE89BBA11EF}">
      <dgm:prSet phldrT="[Testo]" custT="1"/>
      <dgm:spPr/>
      <dgm:t>
        <a:bodyPr/>
        <a:lstStyle/>
        <a:p>
          <a:r>
            <a:rPr lang="en-GB" sz="1800" noProof="0" dirty="0" smtClean="0">
              <a:latin typeface="Cambria" panose="02040503050406030204" pitchFamily="18" charset="0"/>
            </a:rPr>
            <a:t>Safety and security issues</a:t>
          </a:r>
          <a:endParaRPr lang="en-GB" sz="1800" noProof="0" dirty="0">
            <a:latin typeface="Cambria" panose="02040503050406030204" pitchFamily="18" charset="0"/>
          </a:endParaRPr>
        </a:p>
      </dgm:t>
    </dgm:pt>
    <dgm:pt modelId="{FAA14DE7-BFD4-46E6-84D1-9D7E64D15E65}" type="parTrans" cxnId="{D7ED585F-028D-464F-91F1-85102EB3042B}">
      <dgm:prSet/>
      <dgm:spPr/>
      <dgm:t>
        <a:bodyPr/>
        <a:lstStyle/>
        <a:p>
          <a:endParaRPr lang="it-IT"/>
        </a:p>
      </dgm:t>
    </dgm:pt>
    <dgm:pt modelId="{FC96B034-5818-4209-9C3D-4A67694953A2}" type="sibTrans" cxnId="{D7ED585F-028D-464F-91F1-85102EB3042B}">
      <dgm:prSet/>
      <dgm:spPr/>
      <dgm:t>
        <a:bodyPr/>
        <a:lstStyle/>
        <a:p>
          <a:endParaRPr lang="it-IT"/>
        </a:p>
      </dgm:t>
    </dgm:pt>
    <dgm:pt modelId="{654F25F0-78E9-4687-845D-2A9230A84E4E}">
      <dgm:prSet custT="1"/>
      <dgm:spPr/>
      <dgm:t>
        <a:bodyPr/>
        <a:lstStyle/>
        <a:p>
          <a:r>
            <a:rPr lang="en-GB" sz="1800" noProof="0" dirty="0" smtClean="0">
              <a:latin typeface="Cambria" panose="02040503050406030204" pitchFamily="18" charset="0"/>
            </a:rPr>
            <a:t>400 UNESCO </a:t>
          </a:r>
          <a:r>
            <a:rPr lang="en-GB" sz="1800" noProof="0" dirty="0" smtClean="0">
              <a:latin typeface="Cambria" panose="02040503050406030204" pitchFamily="18" charset="0"/>
            </a:rPr>
            <a:t>sites</a:t>
          </a:r>
          <a:endParaRPr lang="en-GB" sz="1800" noProof="0" dirty="0" smtClean="0">
            <a:latin typeface="Cambria" panose="02040503050406030204" pitchFamily="18" charset="0"/>
          </a:endParaRPr>
        </a:p>
      </dgm:t>
    </dgm:pt>
    <dgm:pt modelId="{7CF74336-6C56-4FF9-A83C-E3F927DCAF80}" type="parTrans" cxnId="{D3438B6B-D385-4EAD-A676-5DCCF0DEAC5C}">
      <dgm:prSet/>
      <dgm:spPr/>
      <dgm:t>
        <a:bodyPr/>
        <a:lstStyle/>
        <a:p>
          <a:endParaRPr lang="it-IT"/>
        </a:p>
      </dgm:t>
    </dgm:pt>
    <dgm:pt modelId="{86A1356C-FD60-4712-87DA-803EC63AEECE}" type="sibTrans" cxnId="{D3438B6B-D385-4EAD-A676-5DCCF0DEAC5C}">
      <dgm:prSet/>
      <dgm:spPr/>
      <dgm:t>
        <a:bodyPr/>
        <a:lstStyle/>
        <a:p>
          <a:endParaRPr lang="it-IT"/>
        </a:p>
      </dgm:t>
    </dgm:pt>
    <dgm:pt modelId="{5ABE5D88-6A72-4188-9235-9D17453A2BE5}">
      <dgm:prSet custT="1"/>
      <dgm:spPr/>
      <dgm:t>
        <a:bodyPr/>
        <a:lstStyle/>
        <a:p>
          <a:r>
            <a:rPr lang="en-GB" sz="1800" noProof="0" dirty="0" smtClean="0">
              <a:latin typeface="Cambria" panose="02040503050406030204" pitchFamily="18" charset="0"/>
            </a:rPr>
            <a:t>Culture of environmental healthy life</a:t>
          </a:r>
          <a:endParaRPr lang="en-GB" sz="1800" noProof="0" dirty="0">
            <a:latin typeface="Cambria" panose="02040503050406030204" pitchFamily="18" charset="0"/>
          </a:endParaRPr>
        </a:p>
      </dgm:t>
    </dgm:pt>
    <dgm:pt modelId="{BF25EBFB-0A52-4E5B-98E5-F63D4BE022E7}" type="parTrans" cxnId="{566F187F-3CFF-4498-8A3F-A1C6FBC68CB9}">
      <dgm:prSet/>
      <dgm:spPr/>
      <dgm:t>
        <a:bodyPr/>
        <a:lstStyle/>
        <a:p>
          <a:endParaRPr lang="it-IT"/>
        </a:p>
      </dgm:t>
    </dgm:pt>
    <dgm:pt modelId="{704AB1C9-21A2-4C63-BFFE-82B4A16150DE}" type="sibTrans" cxnId="{566F187F-3CFF-4498-8A3F-A1C6FBC68CB9}">
      <dgm:prSet/>
      <dgm:spPr/>
      <dgm:t>
        <a:bodyPr/>
        <a:lstStyle/>
        <a:p>
          <a:endParaRPr lang="it-IT"/>
        </a:p>
      </dgm:t>
    </dgm:pt>
    <dgm:pt modelId="{30F21040-D3F2-4ED7-B6FF-73C29698DC4C}">
      <dgm:prSet custT="1"/>
      <dgm:spPr/>
      <dgm:t>
        <a:bodyPr/>
        <a:lstStyle/>
        <a:p>
          <a:endParaRPr lang="en-GB" sz="1400" noProof="0" dirty="0"/>
        </a:p>
      </dgm:t>
    </dgm:pt>
    <dgm:pt modelId="{1A4A619F-F72C-493F-8CD8-38FA654AD6EF}" type="parTrans" cxnId="{AF49CDA1-D1CE-4863-A1FB-7B9EA45BC644}">
      <dgm:prSet/>
      <dgm:spPr/>
      <dgm:t>
        <a:bodyPr/>
        <a:lstStyle/>
        <a:p>
          <a:endParaRPr lang="it-IT"/>
        </a:p>
      </dgm:t>
    </dgm:pt>
    <dgm:pt modelId="{474C8C4B-8F86-4BC1-B0ED-6A7B7C2DD3CA}" type="sibTrans" cxnId="{AF49CDA1-D1CE-4863-A1FB-7B9EA45BC644}">
      <dgm:prSet/>
      <dgm:spPr/>
      <dgm:t>
        <a:bodyPr/>
        <a:lstStyle/>
        <a:p>
          <a:endParaRPr lang="it-IT"/>
        </a:p>
      </dgm:t>
    </dgm:pt>
    <dgm:pt modelId="{644FB1CB-2385-2040-8053-D0026F42091A}">
      <dgm:prSet phldrT="[Testo]" custT="1"/>
      <dgm:spPr/>
      <dgm:t>
        <a:bodyPr/>
        <a:lstStyle/>
        <a:p>
          <a:r>
            <a:rPr lang="en-GB" sz="1800" noProof="0" dirty="0" smtClean="0">
              <a:latin typeface="Cambria" panose="02040503050406030204" pitchFamily="18" charset="0"/>
            </a:rPr>
            <a:t>Resources over-exploitation</a:t>
          </a:r>
          <a:endParaRPr lang="en-GB" sz="1800" noProof="0" dirty="0">
            <a:latin typeface="Cambria" panose="02040503050406030204" pitchFamily="18" charset="0"/>
          </a:endParaRPr>
        </a:p>
      </dgm:t>
    </dgm:pt>
    <dgm:pt modelId="{D718706F-F79A-0F43-81AE-5CE5D791836F}" type="parTrans" cxnId="{55151196-15D9-1E4F-82CA-9C4BF0DBF14A}">
      <dgm:prSet/>
      <dgm:spPr/>
      <dgm:t>
        <a:bodyPr/>
        <a:lstStyle/>
        <a:p>
          <a:endParaRPr lang="it-IT"/>
        </a:p>
      </dgm:t>
    </dgm:pt>
    <dgm:pt modelId="{3C1B3C9E-F49B-F649-9DDD-B6E5815B4804}" type="sibTrans" cxnId="{55151196-15D9-1E4F-82CA-9C4BF0DBF14A}">
      <dgm:prSet/>
      <dgm:spPr/>
      <dgm:t>
        <a:bodyPr/>
        <a:lstStyle/>
        <a:p>
          <a:endParaRPr lang="it-IT"/>
        </a:p>
      </dgm:t>
    </dgm:pt>
    <dgm:pt modelId="{22B6ACA2-33EA-CE45-8518-63FFEECAD6DE}">
      <dgm:prSet custT="1"/>
      <dgm:spPr/>
      <dgm:t>
        <a:bodyPr/>
        <a:lstStyle/>
        <a:p>
          <a:r>
            <a:rPr lang="en-GB" sz="1800" noProof="0" dirty="0" smtClean="0">
              <a:latin typeface="Cambria" panose="02040503050406030204" pitchFamily="18" charset="0"/>
            </a:rPr>
            <a:t>236 </a:t>
          </a:r>
          <a:r>
            <a:rPr lang="en-GB" sz="1800" noProof="0" dirty="0" smtClean="0">
              <a:latin typeface="Cambria" panose="02040503050406030204" pitchFamily="18" charset="0"/>
            </a:rPr>
            <a:t>Marine Protected Areas</a:t>
          </a:r>
        </a:p>
      </dgm:t>
    </dgm:pt>
    <dgm:pt modelId="{72087D44-61A8-8346-94C8-081D40C18156}" type="parTrans" cxnId="{6F5A8DD0-92CA-F540-B284-A07840785050}">
      <dgm:prSet/>
      <dgm:spPr/>
      <dgm:t>
        <a:bodyPr/>
        <a:lstStyle/>
        <a:p>
          <a:endParaRPr lang="it-IT"/>
        </a:p>
      </dgm:t>
    </dgm:pt>
    <dgm:pt modelId="{9B52FDC0-224B-DA41-B3C9-D282B3ED4152}" type="sibTrans" cxnId="{6F5A8DD0-92CA-F540-B284-A07840785050}">
      <dgm:prSet/>
      <dgm:spPr/>
      <dgm:t>
        <a:bodyPr/>
        <a:lstStyle/>
        <a:p>
          <a:endParaRPr lang="it-IT"/>
        </a:p>
      </dgm:t>
    </dgm:pt>
    <dgm:pt modelId="{B6517D08-94CC-45D5-B037-0E105B6A5E20}" type="pres">
      <dgm:prSet presAssocID="{3AB6A5AC-7497-4DB6-B568-5771904E854D}" presName="Name0" presStyleCnt="0">
        <dgm:presLayoutVars>
          <dgm:dir/>
          <dgm:resizeHandles val="exact"/>
        </dgm:presLayoutVars>
      </dgm:prSet>
      <dgm:spPr/>
      <dgm:t>
        <a:bodyPr/>
        <a:lstStyle/>
        <a:p>
          <a:endParaRPr lang="it-IT"/>
        </a:p>
      </dgm:t>
    </dgm:pt>
    <dgm:pt modelId="{DEB5D0CF-9D15-4968-BCA2-988537F6427D}" type="pres">
      <dgm:prSet presAssocID="{5AB7ED8A-C124-464D-A78A-B148DE6446E4}" presName="composite" presStyleCnt="0"/>
      <dgm:spPr/>
    </dgm:pt>
    <dgm:pt modelId="{AB2711D1-7D43-46F2-BB63-C83E0D652C33}" type="pres">
      <dgm:prSet presAssocID="{5AB7ED8A-C124-464D-A78A-B148DE6446E4}" presName="rect1" presStyleLbl="bgImgPlace1" presStyleIdx="0" presStyleCnt="3"/>
      <dgm:spPr>
        <a:blipFill rotWithShape="1">
          <a:blip xmlns:r="http://schemas.openxmlformats.org/officeDocument/2006/relationships" r:embed="rId1"/>
          <a:stretch>
            <a:fillRect/>
          </a:stretch>
        </a:blipFill>
      </dgm:spPr>
      <dgm:t>
        <a:bodyPr/>
        <a:lstStyle/>
        <a:p>
          <a:endParaRPr lang="it-IT"/>
        </a:p>
      </dgm:t>
    </dgm:pt>
    <dgm:pt modelId="{2C95FC52-9DF4-4554-9256-2960F3020D50}" type="pres">
      <dgm:prSet presAssocID="{5AB7ED8A-C124-464D-A78A-B148DE6446E4}" presName="wedgeRectCallout1" presStyleLbl="node1" presStyleIdx="0" presStyleCnt="3" custScaleY="276496" custLinFactNeighborX="1542" custLinFactNeighborY="93195">
        <dgm:presLayoutVars>
          <dgm:bulletEnabled val="1"/>
        </dgm:presLayoutVars>
      </dgm:prSet>
      <dgm:spPr/>
      <dgm:t>
        <a:bodyPr/>
        <a:lstStyle/>
        <a:p>
          <a:endParaRPr lang="it-IT"/>
        </a:p>
      </dgm:t>
    </dgm:pt>
    <dgm:pt modelId="{EE046DD4-8537-45B8-8F3E-7681B574FE7E}" type="pres">
      <dgm:prSet presAssocID="{3F3158C2-142C-4E8F-93FD-1A893CE040F3}" presName="sibTrans" presStyleCnt="0"/>
      <dgm:spPr/>
    </dgm:pt>
    <dgm:pt modelId="{7F8807F1-0D32-4017-8422-338384561355}" type="pres">
      <dgm:prSet presAssocID="{827B2FAC-089E-4A6B-AEF7-796D3E6ECBCA}" presName="composite" presStyleCnt="0"/>
      <dgm:spPr/>
    </dgm:pt>
    <dgm:pt modelId="{79061BC6-411D-4FA2-99E0-8A332F893792}" type="pres">
      <dgm:prSet presAssocID="{827B2FAC-089E-4A6B-AEF7-796D3E6ECBCA}" presName="rect1" presStyleLbl="bgImgPlace1" presStyleIdx="1" presStyleCnt="3" custLinFactNeighborX="0" custLinFactNeighborY="-572"/>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it-IT"/>
        </a:p>
      </dgm:t>
    </dgm:pt>
    <dgm:pt modelId="{F7EA06B3-23E4-4426-B7C1-48A5B16BBB67}" type="pres">
      <dgm:prSet presAssocID="{827B2FAC-089E-4A6B-AEF7-796D3E6ECBCA}" presName="wedgeRectCallout1" presStyleLbl="node1" presStyleIdx="1" presStyleCnt="3" custScaleY="247981" custLinFactNeighborX="1028" custLinFactNeighborY="70648">
        <dgm:presLayoutVars>
          <dgm:bulletEnabled val="1"/>
        </dgm:presLayoutVars>
      </dgm:prSet>
      <dgm:spPr/>
      <dgm:t>
        <a:bodyPr/>
        <a:lstStyle/>
        <a:p>
          <a:endParaRPr lang="it-IT"/>
        </a:p>
      </dgm:t>
    </dgm:pt>
    <dgm:pt modelId="{6FB30945-0F17-40E3-922B-05B71719630D}" type="pres">
      <dgm:prSet presAssocID="{D17D3545-7C9E-4388-A465-0786F59304D3}" presName="sibTrans" presStyleCnt="0"/>
      <dgm:spPr/>
    </dgm:pt>
    <dgm:pt modelId="{64E7C1D3-DC08-49CB-AEC5-EC1630885422}" type="pres">
      <dgm:prSet presAssocID="{7363A715-AC3B-4921-840A-289823CA5E65}" presName="composite" presStyleCnt="0"/>
      <dgm:spPr/>
    </dgm:pt>
    <dgm:pt modelId="{479BF517-3246-4E7D-9AD0-8D0712A2C046}" type="pres">
      <dgm:prSet presAssocID="{7363A715-AC3B-4921-840A-289823CA5E65}" presName="rect1" presStyleLbl="bgImgPlace1" presStyleIdx="2" presStyleCnt="3"/>
      <dgm:spPr>
        <a:blipFill rotWithShape="1">
          <a:blip xmlns:r="http://schemas.openxmlformats.org/officeDocument/2006/relationships" r:embed="rId3"/>
          <a:stretch>
            <a:fillRect/>
          </a:stretch>
        </a:blipFill>
      </dgm:spPr>
      <dgm:t>
        <a:bodyPr/>
        <a:lstStyle/>
        <a:p>
          <a:endParaRPr lang="it-IT"/>
        </a:p>
      </dgm:t>
    </dgm:pt>
    <dgm:pt modelId="{4A372FE9-32E8-451F-B861-FDBA5DFC3D60}" type="pres">
      <dgm:prSet presAssocID="{7363A715-AC3B-4921-840A-289823CA5E65}" presName="wedgeRectCallout1" presStyleLbl="node1" presStyleIdx="2" presStyleCnt="3" custScaleX="112895" custScaleY="253715" custLinFactNeighborX="-2500" custLinFactNeighborY="76737">
        <dgm:presLayoutVars>
          <dgm:bulletEnabled val="1"/>
        </dgm:presLayoutVars>
      </dgm:prSet>
      <dgm:spPr/>
      <dgm:t>
        <a:bodyPr/>
        <a:lstStyle/>
        <a:p>
          <a:endParaRPr lang="it-IT"/>
        </a:p>
      </dgm:t>
    </dgm:pt>
  </dgm:ptLst>
  <dgm:cxnLst>
    <dgm:cxn modelId="{27BBF230-1C69-45A9-A0CE-BBE337DAF09A}" srcId="{3AB6A5AC-7497-4DB6-B568-5771904E854D}" destId="{5AB7ED8A-C124-464D-A78A-B148DE6446E4}" srcOrd="0" destOrd="0" parTransId="{C3CA425E-3360-49BF-9412-B07500C691C6}" sibTransId="{3F3158C2-142C-4E8F-93FD-1A893CE040F3}"/>
    <dgm:cxn modelId="{8BB583F9-FB0C-C64F-B2AB-74871044F794}" type="presOf" srcId="{644FB1CB-2385-2040-8053-D0026F42091A}" destId="{F7EA06B3-23E4-4426-B7C1-48A5B16BBB67}" srcOrd="0" destOrd="4" presId="urn:microsoft.com/office/officeart/2008/layout/BendingPictureCaptionList"/>
    <dgm:cxn modelId="{F65A230A-12C9-3040-97AF-126274F85068}" type="presOf" srcId="{3AB6A5AC-7497-4DB6-B568-5771904E854D}" destId="{B6517D08-94CC-45D5-B037-0E105B6A5E20}" srcOrd="0" destOrd="0" presId="urn:microsoft.com/office/officeart/2008/layout/BendingPictureCaptionList"/>
    <dgm:cxn modelId="{42708E69-F4D3-024A-9DBB-5F98FFF73808}" type="presOf" srcId="{827B2FAC-089E-4A6B-AEF7-796D3E6ECBCA}" destId="{F7EA06B3-23E4-4426-B7C1-48A5B16BBB67}" srcOrd="0" destOrd="0" presId="urn:microsoft.com/office/officeart/2008/layout/BendingPictureCaptionList"/>
    <dgm:cxn modelId="{E0DA64AB-FBC1-4E6B-AE4E-35F164B341A1}" srcId="{5AB7ED8A-C124-464D-A78A-B148DE6446E4}" destId="{B8F53B42-0CB7-4B0D-A656-0C7CD2EF4305}" srcOrd="2" destOrd="0" parTransId="{F65438D4-0DC6-4CC3-9DBD-2A2C4DD4E5A0}" sibTransId="{C665A3A6-7FB1-4081-9AD4-5668E0718FBB}"/>
    <dgm:cxn modelId="{4B15AE32-97F2-7345-B63F-9F90E374D57E}" type="presOf" srcId="{5AB7ED8A-C124-464D-A78A-B148DE6446E4}" destId="{2C95FC52-9DF4-4554-9256-2960F3020D50}" srcOrd="0" destOrd="0" presId="urn:microsoft.com/office/officeart/2008/layout/BendingPictureCaptionList"/>
    <dgm:cxn modelId="{566F187F-3CFF-4498-8A3F-A1C6FBC68CB9}" srcId="{7363A715-AC3B-4921-840A-289823CA5E65}" destId="{5ABE5D88-6A72-4188-9235-9D17453A2BE5}" srcOrd="3" destOrd="0" parTransId="{BF25EBFB-0A52-4E5B-98E5-F63D4BE022E7}" sibTransId="{704AB1C9-21A2-4C63-BFFE-82B4A16150DE}"/>
    <dgm:cxn modelId="{C41BCF76-512C-6F40-9B09-D13AA44E93D3}" type="presOf" srcId="{AAF8BA98-34A1-4DC4-B0E1-4FE89BBA11EF}" destId="{F7EA06B3-23E4-4426-B7C1-48A5B16BBB67}" srcOrd="0" destOrd="2" presId="urn:microsoft.com/office/officeart/2008/layout/BendingPictureCaptionList"/>
    <dgm:cxn modelId="{D7ED585F-028D-464F-91F1-85102EB3042B}" srcId="{827B2FAC-089E-4A6B-AEF7-796D3E6ECBCA}" destId="{AAF8BA98-34A1-4DC4-B0E1-4FE89BBA11EF}" srcOrd="1" destOrd="0" parTransId="{FAA14DE7-BFD4-46E6-84D1-9D7E64D15E65}" sibTransId="{FC96B034-5818-4209-9C3D-4A67694953A2}"/>
    <dgm:cxn modelId="{19A520B9-4791-A74C-939E-894AEEA6C1DD}" type="presOf" srcId="{F2C460AF-E2F4-4445-9795-7377A626F083}" destId="{F7EA06B3-23E4-4426-B7C1-48A5B16BBB67}" srcOrd="0" destOrd="3" presId="urn:microsoft.com/office/officeart/2008/layout/BendingPictureCaptionList"/>
    <dgm:cxn modelId="{5F9198B9-E5BA-8143-A8F6-EE7845999C57}" type="presOf" srcId="{5ABE5D88-6A72-4188-9235-9D17453A2BE5}" destId="{4A372FE9-32E8-451F-B861-FDBA5DFC3D60}" srcOrd="0" destOrd="4" presId="urn:microsoft.com/office/officeart/2008/layout/BendingPictureCaptionList"/>
    <dgm:cxn modelId="{AF49CDA1-D1CE-4863-A1FB-7B9EA45BC644}" srcId="{7363A715-AC3B-4921-840A-289823CA5E65}" destId="{30F21040-D3F2-4ED7-B6FF-73C29698DC4C}" srcOrd="4" destOrd="0" parTransId="{1A4A619F-F72C-493F-8CD8-38FA654AD6EF}" sibTransId="{474C8C4B-8F86-4BC1-B0ED-6A7B7C2DD3CA}"/>
    <dgm:cxn modelId="{CD52B9F8-148D-42FC-8291-9830FB8410C1}" srcId="{827B2FAC-089E-4A6B-AEF7-796D3E6ECBCA}" destId="{F2C460AF-E2F4-4445-9795-7377A626F083}" srcOrd="2" destOrd="0" parTransId="{7DBA8099-1D7B-41CD-966C-4D52EE0133DC}" sibTransId="{0802B9D2-B3F7-47EC-ADF8-A48DCE2170BC}"/>
    <dgm:cxn modelId="{EFEC53D8-2296-2548-BF5A-0289C2BD447F}" type="presOf" srcId="{B8F53B42-0CB7-4B0D-A656-0C7CD2EF4305}" destId="{2C95FC52-9DF4-4554-9256-2960F3020D50}" srcOrd="0" destOrd="3" presId="urn:microsoft.com/office/officeart/2008/layout/BendingPictureCaptionList"/>
    <dgm:cxn modelId="{8784D9A6-1EE3-4A63-9064-17B2A9F91CF5}" srcId="{3AB6A5AC-7497-4DB6-B568-5771904E854D}" destId="{7363A715-AC3B-4921-840A-289823CA5E65}" srcOrd="2" destOrd="0" parTransId="{08987B7B-04DD-4B6B-BA6A-1CD1D8BD325E}" sibTransId="{927DCB1B-DE4F-4CE7-832A-BD3CE5F79C66}"/>
    <dgm:cxn modelId="{66D243CF-9589-7E46-AF56-221C33B8BD30}" type="presOf" srcId="{654F25F0-78E9-4687-845D-2A9230A84E4E}" destId="{4A372FE9-32E8-451F-B861-FDBA5DFC3D60}" srcOrd="0" destOrd="2" presId="urn:microsoft.com/office/officeart/2008/layout/BendingPictureCaptionList"/>
    <dgm:cxn modelId="{8364EA36-FE67-40B3-9487-859FB402C05E}" srcId="{5AB7ED8A-C124-464D-A78A-B148DE6446E4}" destId="{E4AB5C74-8F78-41C3-8B31-6393163FC4A1}" srcOrd="0" destOrd="0" parTransId="{DE28E2EB-3F8E-401A-847D-F907A1733FD6}" sibTransId="{C1E2ADB2-FEBE-4E0B-8F74-8A3C2E455E75}"/>
    <dgm:cxn modelId="{0A29C408-3056-E844-A6E4-036F6C5349EF}" type="presOf" srcId="{22B6ACA2-33EA-CE45-8518-63FFEECAD6DE}" destId="{4A372FE9-32E8-451F-B861-FDBA5DFC3D60}" srcOrd="0" destOrd="3" presId="urn:microsoft.com/office/officeart/2008/layout/BendingPictureCaptionList"/>
    <dgm:cxn modelId="{55151196-15D9-1E4F-82CA-9C4BF0DBF14A}" srcId="{827B2FAC-089E-4A6B-AEF7-796D3E6ECBCA}" destId="{644FB1CB-2385-2040-8053-D0026F42091A}" srcOrd="3" destOrd="0" parTransId="{D718706F-F79A-0F43-81AE-5CE5D791836F}" sibTransId="{3C1B3C9E-F49B-F649-9DDD-B6E5815B4804}"/>
    <dgm:cxn modelId="{78E7046E-5D36-4FE3-9409-62D1F5715FEC}" srcId="{827B2FAC-089E-4A6B-AEF7-796D3E6ECBCA}" destId="{57768C7C-DA7B-4B0F-BC9F-657E60E5B8BB}" srcOrd="0" destOrd="0" parTransId="{4B38A3C8-FC5E-4AED-9DAF-B72A42F6905F}" sibTransId="{A14D956B-3B1C-4B81-B09D-400F83AA2163}"/>
    <dgm:cxn modelId="{7BB52C47-FF9C-4B87-82C3-CE22504721BA}" srcId="{5AB7ED8A-C124-464D-A78A-B148DE6446E4}" destId="{1EF47290-6F5F-4591-B1E0-4B9289F1475E}" srcOrd="1" destOrd="0" parTransId="{2BAEF8F6-0B28-4AC6-8AB6-5960CE66B564}" sibTransId="{68DC82C9-016D-4A35-A67C-A6E7238E8A05}"/>
    <dgm:cxn modelId="{A70BC99B-4EF2-48A4-87E9-84CB7E976EC2}" srcId="{3AB6A5AC-7497-4DB6-B568-5771904E854D}" destId="{827B2FAC-089E-4A6B-AEF7-796D3E6ECBCA}" srcOrd="1" destOrd="0" parTransId="{21CFC492-CDB2-4F59-BDE7-6A0835D8E259}" sibTransId="{D17D3545-7C9E-4388-A465-0786F59304D3}"/>
    <dgm:cxn modelId="{6F5A8DD0-92CA-F540-B284-A07840785050}" srcId="{7363A715-AC3B-4921-840A-289823CA5E65}" destId="{22B6ACA2-33EA-CE45-8518-63FFEECAD6DE}" srcOrd="2" destOrd="0" parTransId="{72087D44-61A8-8346-94C8-081D40C18156}" sibTransId="{9B52FDC0-224B-DA41-B3C9-D282B3ED4152}"/>
    <dgm:cxn modelId="{38BC7F9F-4C0C-C743-882A-DECFB4603891}" type="presOf" srcId="{57768C7C-DA7B-4B0F-BC9F-657E60E5B8BB}" destId="{F7EA06B3-23E4-4426-B7C1-48A5B16BBB67}" srcOrd="0" destOrd="1" presId="urn:microsoft.com/office/officeart/2008/layout/BendingPictureCaptionList"/>
    <dgm:cxn modelId="{28DCAC34-61C7-8841-A98E-9EDE297E4D2B}" type="presOf" srcId="{30F21040-D3F2-4ED7-B6FF-73C29698DC4C}" destId="{4A372FE9-32E8-451F-B861-FDBA5DFC3D60}" srcOrd="0" destOrd="5" presId="urn:microsoft.com/office/officeart/2008/layout/BendingPictureCaptionList"/>
    <dgm:cxn modelId="{D3438B6B-D385-4EAD-A676-5DCCF0DEAC5C}" srcId="{7363A715-AC3B-4921-840A-289823CA5E65}" destId="{654F25F0-78E9-4687-845D-2A9230A84E4E}" srcOrd="1" destOrd="0" parTransId="{7CF74336-6C56-4FF9-A83C-E3F927DCAF80}" sibTransId="{86A1356C-FD60-4712-87DA-803EC63AEECE}"/>
    <dgm:cxn modelId="{E03ABD48-A990-4247-8064-53D732A2F083}" type="presOf" srcId="{E4AB5C74-8F78-41C3-8B31-6393163FC4A1}" destId="{2C95FC52-9DF4-4554-9256-2960F3020D50}" srcOrd="0" destOrd="1" presId="urn:microsoft.com/office/officeart/2008/layout/BendingPictureCaptionList"/>
    <dgm:cxn modelId="{CF93231F-DC72-F948-92EC-163BFC7F2FF8}" type="presOf" srcId="{7363A715-AC3B-4921-840A-289823CA5E65}" destId="{4A372FE9-32E8-451F-B861-FDBA5DFC3D60}" srcOrd="0" destOrd="0" presId="urn:microsoft.com/office/officeart/2008/layout/BendingPictureCaptionList"/>
    <dgm:cxn modelId="{EFF875AA-0021-9A49-83DD-3D9F26E0A316}" type="presOf" srcId="{1EF47290-6F5F-4591-B1E0-4B9289F1475E}" destId="{2C95FC52-9DF4-4554-9256-2960F3020D50}" srcOrd="0" destOrd="2" presId="urn:microsoft.com/office/officeart/2008/layout/BendingPictureCaptionList"/>
    <dgm:cxn modelId="{68C61E69-ED8F-2846-BB8E-20456E3529B0}" type="presOf" srcId="{EE533B6D-4DE4-4FDD-B40B-7F60E73374A4}" destId="{4A372FE9-32E8-451F-B861-FDBA5DFC3D60}" srcOrd="0" destOrd="1" presId="urn:microsoft.com/office/officeart/2008/layout/BendingPictureCaptionList"/>
    <dgm:cxn modelId="{B98F4358-EB54-4493-97A0-A92259710F43}" srcId="{7363A715-AC3B-4921-840A-289823CA5E65}" destId="{EE533B6D-4DE4-4FDD-B40B-7F60E73374A4}" srcOrd="0" destOrd="0" parTransId="{F5D72611-F4E8-4BD6-827E-D5D9E284365E}" sibTransId="{9832042E-0986-479A-B9E7-2B08903443A3}"/>
    <dgm:cxn modelId="{23932633-C90A-DD49-BA9D-856E8ABCA31D}" type="presParOf" srcId="{B6517D08-94CC-45D5-B037-0E105B6A5E20}" destId="{DEB5D0CF-9D15-4968-BCA2-988537F6427D}" srcOrd="0" destOrd="0" presId="urn:microsoft.com/office/officeart/2008/layout/BendingPictureCaptionList"/>
    <dgm:cxn modelId="{DD52B6A7-A062-B04C-96FD-5EF68FB17B7A}" type="presParOf" srcId="{DEB5D0CF-9D15-4968-BCA2-988537F6427D}" destId="{AB2711D1-7D43-46F2-BB63-C83E0D652C33}" srcOrd="0" destOrd="0" presId="urn:microsoft.com/office/officeart/2008/layout/BendingPictureCaptionList"/>
    <dgm:cxn modelId="{DFD1FB4A-6998-E24F-A0F5-C5D92563A080}" type="presParOf" srcId="{DEB5D0CF-9D15-4968-BCA2-988537F6427D}" destId="{2C95FC52-9DF4-4554-9256-2960F3020D50}" srcOrd="1" destOrd="0" presId="urn:microsoft.com/office/officeart/2008/layout/BendingPictureCaptionList"/>
    <dgm:cxn modelId="{7B40B0F8-EDA3-4045-A444-DCF836BEAB76}" type="presParOf" srcId="{B6517D08-94CC-45D5-B037-0E105B6A5E20}" destId="{EE046DD4-8537-45B8-8F3E-7681B574FE7E}" srcOrd="1" destOrd="0" presId="urn:microsoft.com/office/officeart/2008/layout/BendingPictureCaptionList"/>
    <dgm:cxn modelId="{E368D047-AD02-B545-9764-A851879096A6}" type="presParOf" srcId="{B6517D08-94CC-45D5-B037-0E105B6A5E20}" destId="{7F8807F1-0D32-4017-8422-338384561355}" srcOrd="2" destOrd="0" presId="urn:microsoft.com/office/officeart/2008/layout/BendingPictureCaptionList"/>
    <dgm:cxn modelId="{8609D1E7-3DF2-AF42-8A0A-38498135890B}" type="presParOf" srcId="{7F8807F1-0D32-4017-8422-338384561355}" destId="{79061BC6-411D-4FA2-99E0-8A332F893792}" srcOrd="0" destOrd="0" presId="urn:microsoft.com/office/officeart/2008/layout/BendingPictureCaptionList"/>
    <dgm:cxn modelId="{4A852B1B-BD17-0242-802E-34BD00049C43}" type="presParOf" srcId="{7F8807F1-0D32-4017-8422-338384561355}" destId="{F7EA06B3-23E4-4426-B7C1-48A5B16BBB67}" srcOrd="1" destOrd="0" presId="urn:microsoft.com/office/officeart/2008/layout/BendingPictureCaptionList"/>
    <dgm:cxn modelId="{69A58655-8BFF-5E4E-98E4-66C42932037D}" type="presParOf" srcId="{B6517D08-94CC-45D5-B037-0E105B6A5E20}" destId="{6FB30945-0F17-40E3-922B-05B71719630D}" srcOrd="3" destOrd="0" presId="urn:microsoft.com/office/officeart/2008/layout/BendingPictureCaptionList"/>
    <dgm:cxn modelId="{1F4FCF58-85A7-8944-80C4-72F174A986E3}" type="presParOf" srcId="{B6517D08-94CC-45D5-B037-0E105B6A5E20}" destId="{64E7C1D3-DC08-49CB-AEC5-EC1630885422}" srcOrd="4" destOrd="0" presId="urn:microsoft.com/office/officeart/2008/layout/BendingPictureCaptionList"/>
    <dgm:cxn modelId="{125E2751-EABD-0A41-BE75-1101708BBDB2}" type="presParOf" srcId="{64E7C1D3-DC08-49CB-AEC5-EC1630885422}" destId="{479BF517-3246-4E7D-9AD0-8D0712A2C046}" srcOrd="0" destOrd="0" presId="urn:microsoft.com/office/officeart/2008/layout/BendingPictureCaptionList"/>
    <dgm:cxn modelId="{269897C1-A60D-CC45-99AE-EE7E3A7A0957}" type="presParOf" srcId="{64E7C1D3-DC08-49CB-AEC5-EC1630885422}" destId="{4A372FE9-32E8-451F-B861-FDBA5DFC3D6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88E9E-A5FA-4157-8CCE-F908B462AEC3}" type="doc">
      <dgm:prSet loTypeId="urn:microsoft.com/office/officeart/2005/8/layout/hProcess11" loCatId="process" qsTypeId="urn:microsoft.com/office/officeart/2005/8/quickstyle/simple1" qsCatId="simple" csTypeId="urn:microsoft.com/office/officeart/2005/8/colors/colorful5" csCatId="colorful" phldr="1"/>
      <dgm:spPr/>
    </dgm:pt>
    <dgm:pt modelId="{D15C9DC6-ED83-4642-BEFA-A29BDCD9C607}">
      <dgm:prSet phldrT="[Testo]" custT="1"/>
      <dgm:spPr/>
      <dgm:t>
        <a:bodyPr/>
        <a:lstStyle/>
        <a:p>
          <a:r>
            <a:rPr lang="en-GB" sz="1600" b="1" kern="1200" cap="none" noProof="0" dirty="0" smtClean="0">
              <a:latin typeface="Cambria" panose="02040503050406030204" pitchFamily="18" charset="0"/>
              <a:ea typeface="+mn-ea"/>
              <a:cs typeface="+mn-cs"/>
            </a:rPr>
            <a:t>Oct 2015 &gt;&gt;</a:t>
          </a:r>
          <a:r>
            <a:rPr lang="en-GB" sz="1600" kern="1200" cap="none" noProof="0" dirty="0" smtClean="0">
              <a:latin typeface="Cambria" panose="02040503050406030204" pitchFamily="18" charset="0"/>
              <a:ea typeface="+mn-ea"/>
              <a:cs typeface="+mn-cs"/>
            </a:rPr>
            <a:t> Venice Declaration endorsed by 10 EU Member States and launch of the </a:t>
          </a:r>
          <a:r>
            <a:rPr lang="en-GB" sz="1600" b="1" kern="1200" cap="none" noProof="0" dirty="0" smtClean="0">
              <a:solidFill>
                <a:srgbClr val="0070C0"/>
              </a:solidFill>
              <a:latin typeface="Cambria" panose="02040503050406030204" pitchFamily="18" charset="0"/>
              <a:ea typeface="+mn-ea"/>
              <a:cs typeface="+mn-cs"/>
            </a:rPr>
            <a:t>BLUEMED Strategic R&amp;I Agenda</a:t>
          </a:r>
          <a:endParaRPr lang="en-GB" sz="1600" b="1" kern="1200" cap="none" noProof="0" dirty="0">
            <a:solidFill>
              <a:srgbClr val="0070C0"/>
            </a:solidFill>
            <a:latin typeface="Cambria" panose="02040503050406030204" pitchFamily="18" charset="0"/>
            <a:ea typeface="+mn-ea"/>
            <a:cs typeface="+mn-cs"/>
          </a:endParaRPr>
        </a:p>
      </dgm:t>
    </dgm:pt>
    <dgm:pt modelId="{D18C96E6-DC65-4D4E-9D50-F4CC51C43672}" type="parTrans" cxnId="{07633F95-072B-4024-9757-1A0ADA860A61}">
      <dgm:prSet/>
      <dgm:spPr/>
      <dgm:t>
        <a:bodyPr/>
        <a:lstStyle/>
        <a:p>
          <a:endParaRPr lang="it-IT" sz="1400">
            <a:latin typeface="Cambria" panose="02040503050406030204" pitchFamily="18" charset="0"/>
          </a:endParaRPr>
        </a:p>
      </dgm:t>
    </dgm:pt>
    <dgm:pt modelId="{FE805787-C86F-4A6B-A6F4-AC6F682D3CB6}" type="sibTrans" cxnId="{07633F95-072B-4024-9757-1A0ADA860A61}">
      <dgm:prSet/>
      <dgm:spPr/>
      <dgm:t>
        <a:bodyPr/>
        <a:lstStyle/>
        <a:p>
          <a:endParaRPr lang="it-IT" sz="1400">
            <a:latin typeface="Cambria" panose="02040503050406030204" pitchFamily="18" charset="0"/>
          </a:endParaRPr>
        </a:p>
      </dgm:t>
    </dgm:pt>
    <dgm:pt modelId="{11DC37CE-D8DC-4A79-B687-5775F67C97A0}">
      <dgm:prSet phldrT="[Testo]" custT="1"/>
      <dgm:spPr/>
      <dgm:t>
        <a:bodyPr/>
        <a:lstStyle/>
        <a:p>
          <a:r>
            <a:rPr lang="it-IT" sz="1600" b="1" kern="1200" cap="none" dirty="0" err="1" smtClean="0">
              <a:latin typeface="Cambria" panose="02040503050406030204" pitchFamily="18" charset="0"/>
              <a:ea typeface="+mn-ea"/>
              <a:cs typeface="+mn-cs"/>
            </a:rPr>
            <a:t>Oct</a:t>
          </a:r>
          <a:r>
            <a:rPr lang="it-IT" sz="1600" b="1" kern="1200" cap="none" dirty="0" smtClean="0">
              <a:latin typeface="Cambria" panose="02040503050406030204" pitchFamily="18" charset="0"/>
              <a:ea typeface="+mn-ea"/>
              <a:cs typeface="+mn-cs"/>
            </a:rPr>
            <a:t> 2016 &gt;&gt;</a:t>
          </a:r>
          <a:r>
            <a:rPr lang="it-IT" sz="1600" kern="1200" cap="none" dirty="0" smtClean="0">
              <a:latin typeface="Cambria" panose="02040503050406030204" pitchFamily="18" charset="0"/>
              <a:ea typeface="+mn-ea"/>
              <a:cs typeface="+mn-cs"/>
            </a:rPr>
            <a:t> </a:t>
          </a:r>
          <a:r>
            <a:rPr lang="it-IT" sz="1600" b="1" kern="1200" cap="none" dirty="0" smtClean="0">
              <a:latin typeface="Cambria" panose="02040503050406030204" pitchFamily="18" charset="0"/>
              <a:ea typeface="+mn-ea"/>
              <a:cs typeface="+mn-cs"/>
            </a:rPr>
            <a:t>BLUEMED CSA </a:t>
          </a:r>
          <a:r>
            <a:rPr lang="it-IT" sz="1600" kern="1200" cap="none" dirty="0" err="1" smtClean="0">
              <a:latin typeface="Cambria" panose="02040503050406030204" pitchFamily="18" charset="0"/>
              <a:ea typeface="+mn-ea"/>
              <a:cs typeface="+mn-cs"/>
            </a:rPr>
            <a:t>begins</a:t>
          </a:r>
          <a:endParaRPr lang="it-IT" sz="1600" kern="1200" cap="none" dirty="0">
            <a:latin typeface="Cambria" panose="02040503050406030204" pitchFamily="18" charset="0"/>
            <a:ea typeface="+mn-ea"/>
            <a:cs typeface="+mn-cs"/>
          </a:endParaRPr>
        </a:p>
      </dgm:t>
    </dgm:pt>
    <dgm:pt modelId="{BA91DFAC-F39A-4889-A8A9-29BE0D2722CE}" type="parTrans" cxnId="{F264A009-1DC6-439C-9460-852AEF7F2471}">
      <dgm:prSet/>
      <dgm:spPr/>
      <dgm:t>
        <a:bodyPr/>
        <a:lstStyle/>
        <a:p>
          <a:endParaRPr lang="it-IT" sz="1400">
            <a:latin typeface="Cambria" panose="02040503050406030204" pitchFamily="18" charset="0"/>
          </a:endParaRPr>
        </a:p>
      </dgm:t>
    </dgm:pt>
    <dgm:pt modelId="{E2F2B2F3-4B5A-4E42-83B7-25DDEBD0B713}" type="sibTrans" cxnId="{F264A009-1DC6-439C-9460-852AEF7F2471}">
      <dgm:prSet/>
      <dgm:spPr/>
      <dgm:t>
        <a:bodyPr/>
        <a:lstStyle/>
        <a:p>
          <a:endParaRPr lang="it-IT" sz="1400">
            <a:latin typeface="Cambria" panose="02040503050406030204" pitchFamily="18" charset="0"/>
          </a:endParaRPr>
        </a:p>
      </dgm:t>
    </dgm:pt>
    <dgm:pt modelId="{DA3CBABC-EDDA-4676-81A5-B9D02DCB6A8D}">
      <dgm:prSet phldrT="[Testo]" custT="1"/>
      <dgm:spPr/>
      <dgm:t>
        <a:bodyPr/>
        <a:lstStyle/>
        <a:p>
          <a:r>
            <a:rPr lang="en-GB" sz="1600" b="1" kern="1200" cap="none" noProof="0" dirty="0" smtClean="0">
              <a:latin typeface="Cambria" panose="02040503050406030204" pitchFamily="18" charset="0"/>
              <a:ea typeface="+mn-ea"/>
              <a:cs typeface="+mn-cs"/>
            </a:rPr>
            <a:t>April-May 2017 &gt;&gt; </a:t>
          </a:r>
          <a:r>
            <a:rPr lang="en-GB" sz="1600" b="1" kern="1200" cap="none" noProof="0" dirty="0" smtClean="0">
              <a:solidFill>
                <a:srgbClr val="0070C0"/>
              </a:solidFill>
              <a:latin typeface="Cambria" panose="02040503050406030204" pitchFamily="18" charset="0"/>
              <a:ea typeface="+mn-ea"/>
              <a:cs typeface="+mn-cs"/>
            </a:rPr>
            <a:t>BLUEMED Conference </a:t>
          </a:r>
          <a:r>
            <a:rPr lang="en-GB" sz="1600" kern="1200" cap="none" noProof="0" dirty="0" smtClean="0">
              <a:latin typeface="Cambria" panose="02040503050406030204" pitchFamily="18" charset="0"/>
              <a:ea typeface="+mn-ea"/>
              <a:cs typeface="+mn-cs"/>
            </a:rPr>
            <a:t>under Malta Presidency of EU Council, SRIA 1</a:t>
          </a:r>
          <a:r>
            <a:rPr lang="en-GB" sz="1600" kern="1200" cap="none" baseline="30000" noProof="0" dirty="0" smtClean="0">
              <a:latin typeface="Cambria" panose="02040503050406030204" pitchFamily="18" charset="0"/>
              <a:ea typeface="+mn-ea"/>
              <a:cs typeface="+mn-cs"/>
            </a:rPr>
            <a:t>st</a:t>
          </a:r>
          <a:r>
            <a:rPr lang="en-GB" sz="1600" kern="1200" cap="none" noProof="0" dirty="0" smtClean="0">
              <a:latin typeface="Cambria" panose="02040503050406030204" pitchFamily="18" charset="0"/>
              <a:ea typeface="+mn-ea"/>
              <a:cs typeface="+mn-cs"/>
            </a:rPr>
            <a:t> update, and </a:t>
          </a:r>
          <a:r>
            <a:rPr lang="en-GB" sz="1600" b="1" i="1" kern="1200" cap="none" noProof="0" dirty="0" smtClean="0">
              <a:solidFill>
                <a:srgbClr val="0070C0"/>
              </a:solidFill>
              <a:latin typeface="Cambria" panose="02040503050406030204" pitchFamily="18" charset="0"/>
              <a:ea typeface="+mn-ea"/>
              <a:cs typeface="+mn-cs"/>
              <a:hlinkClick xmlns:r="http://schemas.openxmlformats.org/officeDocument/2006/relationships" r:id="rId1"/>
            </a:rPr>
            <a:t>Valletta Declaration </a:t>
          </a:r>
          <a:r>
            <a:rPr lang="en-GB" sz="1600" kern="1200" cap="none" noProof="0" dirty="0" smtClean="0">
              <a:latin typeface="Cambria" panose="02040503050406030204" pitchFamily="18" charset="0"/>
              <a:ea typeface="+mn-ea"/>
              <a:cs typeface="+mn-cs"/>
            </a:rPr>
            <a:t>signed by the Union for Mediterranean and EU Member States</a:t>
          </a:r>
          <a:endParaRPr lang="en-GB" sz="1600" kern="1200" cap="none" noProof="0" dirty="0">
            <a:latin typeface="Cambria" panose="02040503050406030204" pitchFamily="18" charset="0"/>
            <a:ea typeface="+mn-ea"/>
            <a:cs typeface="+mn-cs"/>
          </a:endParaRPr>
        </a:p>
      </dgm:t>
    </dgm:pt>
    <dgm:pt modelId="{53EC7DBD-6538-4E68-802B-4F8E6CCA6195}" type="parTrans" cxnId="{DBEBA200-F93E-4A17-B4FA-6D2F87B886FE}">
      <dgm:prSet/>
      <dgm:spPr/>
      <dgm:t>
        <a:bodyPr/>
        <a:lstStyle/>
        <a:p>
          <a:endParaRPr lang="it-IT" sz="1400">
            <a:latin typeface="Cambria" panose="02040503050406030204" pitchFamily="18" charset="0"/>
          </a:endParaRPr>
        </a:p>
      </dgm:t>
    </dgm:pt>
    <dgm:pt modelId="{48623912-1D3A-4411-ACA4-086DE7CBA800}" type="sibTrans" cxnId="{DBEBA200-F93E-4A17-B4FA-6D2F87B886FE}">
      <dgm:prSet/>
      <dgm:spPr/>
      <dgm:t>
        <a:bodyPr/>
        <a:lstStyle/>
        <a:p>
          <a:endParaRPr lang="it-IT" sz="1400">
            <a:latin typeface="Cambria" panose="02040503050406030204" pitchFamily="18" charset="0"/>
          </a:endParaRPr>
        </a:p>
      </dgm:t>
    </dgm:pt>
    <dgm:pt modelId="{E979E289-DE56-411C-B327-2509D27526F6}">
      <dgm:prSet custT="1"/>
      <dgm:spPr/>
      <dgm:t>
        <a:bodyPr/>
        <a:lstStyle/>
        <a:p>
          <a:r>
            <a:rPr lang="en-GB" sz="1600" b="1" kern="1200" cap="none" noProof="0" dirty="0" smtClean="0">
              <a:latin typeface="Cambria" panose="02040503050406030204" pitchFamily="18" charset="0"/>
              <a:ea typeface="+mn-ea"/>
              <a:cs typeface="+mn-cs"/>
            </a:rPr>
            <a:t>Dec 2014 &gt;&gt; </a:t>
          </a:r>
          <a:r>
            <a:rPr lang="en-GB" sz="1600" kern="1200" cap="none" noProof="0" dirty="0" smtClean="0">
              <a:latin typeface="Cambria" panose="02040503050406030204" pitchFamily="18" charset="0"/>
              <a:ea typeface="+mn-ea"/>
              <a:cs typeface="+mn-cs"/>
            </a:rPr>
            <a:t>Priority of the Programme of the Italian Presidency of the EU Council</a:t>
          </a:r>
          <a:endParaRPr lang="en-GB" sz="1600" kern="1200" cap="none" noProof="0" dirty="0">
            <a:latin typeface="Cambria" panose="02040503050406030204" pitchFamily="18" charset="0"/>
            <a:ea typeface="+mn-ea"/>
            <a:cs typeface="+mn-cs"/>
          </a:endParaRPr>
        </a:p>
      </dgm:t>
    </dgm:pt>
    <dgm:pt modelId="{2FC63C10-D4A8-4CD3-8316-D78CA8B958C3}" type="parTrans" cxnId="{578ADE19-0154-42DD-9CCD-669E20686B13}">
      <dgm:prSet/>
      <dgm:spPr/>
      <dgm:t>
        <a:bodyPr/>
        <a:lstStyle/>
        <a:p>
          <a:endParaRPr lang="it-IT">
            <a:latin typeface="Cambria" panose="02040503050406030204" pitchFamily="18" charset="0"/>
          </a:endParaRPr>
        </a:p>
      </dgm:t>
    </dgm:pt>
    <dgm:pt modelId="{4417CA58-EDBF-4AF3-A45C-297E9B8BDEC3}" type="sibTrans" cxnId="{578ADE19-0154-42DD-9CCD-669E20686B13}">
      <dgm:prSet/>
      <dgm:spPr/>
      <dgm:t>
        <a:bodyPr/>
        <a:lstStyle/>
        <a:p>
          <a:endParaRPr lang="it-IT">
            <a:latin typeface="Cambria" panose="02040503050406030204" pitchFamily="18" charset="0"/>
          </a:endParaRPr>
        </a:p>
      </dgm:t>
    </dgm:pt>
    <dgm:pt modelId="{5FE065FA-3B73-4C04-A765-D3869649BA51}">
      <dgm:prSet phldrT="[Testo]" custT="1"/>
      <dgm:spPr/>
      <dgm:t>
        <a:bodyPr/>
        <a:lstStyle/>
        <a:p>
          <a:r>
            <a:rPr lang="it-IT" sz="1600" b="1" kern="1200" cap="none" noProof="0" dirty="0" err="1" smtClean="0">
              <a:solidFill>
                <a:schemeClr val="tx1"/>
              </a:solidFill>
              <a:latin typeface="Cambria" panose="02040503050406030204" pitchFamily="18" charset="0"/>
              <a:ea typeface="+mn-ea"/>
              <a:cs typeface="+mn-cs"/>
            </a:rPr>
            <a:t>Nov</a:t>
          </a:r>
          <a:r>
            <a:rPr lang="it-IT" sz="1600" b="1" kern="1200" cap="none" noProof="0" dirty="0" smtClean="0">
              <a:solidFill>
                <a:schemeClr val="tx1"/>
              </a:solidFill>
              <a:latin typeface="Cambria" panose="02040503050406030204" pitchFamily="18" charset="0"/>
              <a:ea typeface="+mn-ea"/>
              <a:cs typeface="+mn-cs"/>
            </a:rPr>
            <a:t> 2017 &gt;&gt; </a:t>
          </a:r>
          <a:r>
            <a:rPr lang="it-IT" sz="1600" b="0" kern="1200" cap="none" noProof="0" dirty="0" err="1" smtClean="0">
              <a:solidFill>
                <a:schemeClr val="tx1"/>
              </a:solidFill>
              <a:latin typeface="Cambria" panose="02040503050406030204" pitchFamily="18" charset="0"/>
              <a:ea typeface="+mn-ea"/>
              <a:cs typeface="+mn-cs"/>
            </a:rPr>
            <a:t>Launch</a:t>
          </a:r>
          <a:r>
            <a:rPr lang="it-IT" sz="1600" b="0" kern="1200" cap="none" noProof="0" dirty="0" smtClean="0">
              <a:solidFill>
                <a:schemeClr val="tx1"/>
              </a:solidFill>
              <a:latin typeface="Cambria" panose="02040503050406030204" pitchFamily="18" charset="0"/>
              <a:ea typeface="+mn-ea"/>
              <a:cs typeface="+mn-cs"/>
            </a:rPr>
            <a:t> of the </a:t>
          </a:r>
          <a:r>
            <a:rPr lang="it-IT" sz="1600" b="0" kern="1200" cap="none" noProof="0" dirty="0" err="1" smtClean="0">
              <a:solidFill>
                <a:schemeClr val="tx1"/>
              </a:solidFill>
              <a:latin typeface="Cambria" panose="02040503050406030204" pitchFamily="18" charset="0"/>
              <a:ea typeface="+mn-ea"/>
              <a:cs typeface="+mn-cs"/>
            </a:rPr>
            <a:t>process</a:t>
          </a:r>
          <a:r>
            <a:rPr lang="it-IT" sz="1600" b="0" kern="1200" cap="none" noProof="0" dirty="0" smtClean="0">
              <a:solidFill>
                <a:schemeClr val="tx1"/>
              </a:solidFill>
              <a:latin typeface="Cambria" panose="02040503050406030204" pitchFamily="18" charset="0"/>
              <a:ea typeface="+mn-ea"/>
              <a:cs typeface="+mn-cs"/>
            </a:rPr>
            <a:t> to </a:t>
          </a:r>
          <a:r>
            <a:rPr lang="it-IT" sz="1600" b="0" kern="1200" cap="none" noProof="0" dirty="0" err="1" smtClean="0">
              <a:solidFill>
                <a:schemeClr val="tx1"/>
              </a:solidFill>
              <a:latin typeface="Cambria" panose="02040503050406030204" pitchFamily="18" charset="0"/>
              <a:ea typeface="+mn-ea"/>
              <a:cs typeface="+mn-cs"/>
            </a:rPr>
            <a:t>establish</a:t>
          </a:r>
          <a:r>
            <a:rPr lang="it-IT" sz="1600" b="0" kern="1200" cap="none" noProof="0" dirty="0" smtClean="0">
              <a:solidFill>
                <a:schemeClr val="tx1"/>
              </a:solidFill>
              <a:latin typeface="Cambria" panose="02040503050406030204" pitchFamily="18" charset="0"/>
              <a:ea typeface="+mn-ea"/>
              <a:cs typeface="+mn-cs"/>
            </a:rPr>
            <a:t> a BLUEMED WG </a:t>
          </a:r>
          <a:r>
            <a:rPr lang="it-IT" sz="1600" b="0" kern="1200" cap="none" noProof="0" dirty="0" err="1" smtClean="0">
              <a:solidFill>
                <a:schemeClr val="tx1"/>
              </a:solidFill>
              <a:latin typeface="Cambria" panose="02040503050406030204" pitchFamily="18" charset="0"/>
              <a:ea typeface="+mn-ea"/>
              <a:cs typeface="+mn-cs"/>
            </a:rPr>
            <a:t>within</a:t>
          </a:r>
          <a:r>
            <a:rPr lang="it-IT" sz="1600" b="0" kern="1200" cap="none" noProof="0" dirty="0" smtClean="0">
              <a:solidFill>
                <a:schemeClr val="tx1"/>
              </a:solidFill>
              <a:latin typeface="Cambria" panose="02040503050406030204" pitchFamily="18" charset="0"/>
              <a:ea typeface="+mn-ea"/>
              <a:cs typeface="+mn-cs"/>
            </a:rPr>
            <a:t> EU-</a:t>
          </a:r>
          <a:r>
            <a:rPr lang="it-IT" sz="1600" b="0" kern="1200" cap="none" noProof="0" dirty="0" err="1" smtClean="0">
              <a:solidFill>
                <a:schemeClr val="tx1"/>
              </a:solidFill>
              <a:latin typeface="Cambria" panose="02040503050406030204" pitchFamily="18" charset="0"/>
              <a:ea typeface="+mn-ea"/>
              <a:cs typeface="+mn-cs"/>
            </a:rPr>
            <a:t>Med</a:t>
          </a:r>
          <a:r>
            <a:rPr lang="it-IT" sz="1600" b="0" kern="1200" cap="none" noProof="0" dirty="0" smtClean="0">
              <a:solidFill>
                <a:schemeClr val="tx1"/>
              </a:solidFill>
              <a:latin typeface="Cambria" panose="02040503050406030204" pitchFamily="18" charset="0"/>
              <a:ea typeface="+mn-ea"/>
              <a:cs typeface="+mn-cs"/>
            </a:rPr>
            <a:t> </a:t>
          </a:r>
          <a:r>
            <a:rPr lang="it-IT" sz="1600" b="0" kern="1200" cap="none" noProof="0" dirty="0" err="1" smtClean="0">
              <a:solidFill>
                <a:schemeClr val="tx1"/>
              </a:solidFill>
              <a:latin typeface="Cambria" panose="02040503050406030204" pitchFamily="18" charset="0"/>
              <a:ea typeface="+mn-ea"/>
              <a:cs typeface="+mn-cs"/>
            </a:rPr>
            <a:t>GSOs</a:t>
          </a:r>
          <a:r>
            <a:rPr lang="it-IT" sz="1600" b="0" kern="1200" cap="none" noProof="0" dirty="0" smtClean="0">
              <a:solidFill>
                <a:schemeClr val="tx1"/>
              </a:solidFill>
              <a:latin typeface="Cambria" panose="02040503050406030204" pitchFamily="18" charset="0"/>
              <a:ea typeface="+mn-ea"/>
              <a:cs typeface="+mn-cs"/>
            </a:rPr>
            <a:t> on R&amp;I*</a:t>
          </a:r>
          <a:endParaRPr lang="en-GB" sz="1600" b="0" kern="1200" cap="none" noProof="0" dirty="0">
            <a:solidFill>
              <a:schemeClr val="tx1"/>
            </a:solidFill>
            <a:latin typeface="Cambria" panose="02040503050406030204" pitchFamily="18" charset="0"/>
            <a:ea typeface="+mn-ea"/>
            <a:cs typeface="+mn-cs"/>
          </a:endParaRPr>
        </a:p>
      </dgm:t>
    </dgm:pt>
    <dgm:pt modelId="{FD7EB754-ECD4-49B0-BDA1-93C142F01FEF}" type="parTrans" cxnId="{9D444E49-0E79-40B7-AC5F-8CC27FB6E455}">
      <dgm:prSet/>
      <dgm:spPr/>
      <dgm:t>
        <a:bodyPr/>
        <a:lstStyle/>
        <a:p>
          <a:endParaRPr lang="it-IT">
            <a:latin typeface="Cambria" panose="02040503050406030204" pitchFamily="18" charset="0"/>
          </a:endParaRPr>
        </a:p>
      </dgm:t>
    </dgm:pt>
    <dgm:pt modelId="{3B792299-A684-490F-96B5-FA95FA641B66}" type="sibTrans" cxnId="{9D444E49-0E79-40B7-AC5F-8CC27FB6E455}">
      <dgm:prSet/>
      <dgm:spPr/>
      <dgm:t>
        <a:bodyPr/>
        <a:lstStyle/>
        <a:p>
          <a:endParaRPr lang="it-IT">
            <a:latin typeface="Cambria" panose="02040503050406030204" pitchFamily="18" charset="0"/>
          </a:endParaRPr>
        </a:p>
      </dgm:t>
    </dgm:pt>
    <dgm:pt modelId="{C63F0376-A660-43E5-A99A-251AFA39A922}" type="pres">
      <dgm:prSet presAssocID="{E4488E9E-A5FA-4157-8CCE-F908B462AEC3}" presName="Name0" presStyleCnt="0">
        <dgm:presLayoutVars>
          <dgm:dir/>
          <dgm:resizeHandles val="exact"/>
        </dgm:presLayoutVars>
      </dgm:prSet>
      <dgm:spPr/>
    </dgm:pt>
    <dgm:pt modelId="{DFDC34D1-A76A-4D0E-B21D-CD977833FAF4}" type="pres">
      <dgm:prSet presAssocID="{E4488E9E-A5FA-4157-8CCE-F908B462AEC3}" presName="arrow" presStyleLbl="bgShp" presStyleIdx="0" presStyleCnt="1"/>
      <dgm:spPr/>
    </dgm:pt>
    <dgm:pt modelId="{8C565B98-1518-4A21-A144-5ACE05ECFFEE}" type="pres">
      <dgm:prSet presAssocID="{E4488E9E-A5FA-4157-8CCE-F908B462AEC3}" presName="points" presStyleCnt="0"/>
      <dgm:spPr/>
    </dgm:pt>
    <dgm:pt modelId="{10C229B5-3D7D-46A7-A2CD-9DCE7A533A72}" type="pres">
      <dgm:prSet presAssocID="{E979E289-DE56-411C-B327-2509D27526F6}" presName="compositeA" presStyleCnt="0"/>
      <dgm:spPr/>
    </dgm:pt>
    <dgm:pt modelId="{534E3389-6A72-46C1-88DD-964E53247625}" type="pres">
      <dgm:prSet presAssocID="{E979E289-DE56-411C-B327-2509D27526F6}" presName="textA" presStyleLbl="revTx" presStyleIdx="0" presStyleCnt="5" custScaleX="226842" custLinFactNeighborX="-234" custLinFactNeighborY="3464">
        <dgm:presLayoutVars>
          <dgm:bulletEnabled val="1"/>
        </dgm:presLayoutVars>
      </dgm:prSet>
      <dgm:spPr/>
      <dgm:t>
        <a:bodyPr/>
        <a:lstStyle/>
        <a:p>
          <a:endParaRPr lang="it-IT"/>
        </a:p>
      </dgm:t>
    </dgm:pt>
    <dgm:pt modelId="{4703BC34-F92A-4F80-A2F4-7F60ACE53F7D}" type="pres">
      <dgm:prSet presAssocID="{E979E289-DE56-411C-B327-2509D27526F6}" presName="circleA" presStyleLbl="node1" presStyleIdx="0" presStyleCnt="5"/>
      <dgm:spPr/>
    </dgm:pt>
    <dgm:pt modelId="{124B0E51-07F4-45F0-BBF7-878BE33C9D1B}" type="pres">
      <dgm:prSet presAssocID="{E979E289-DE56-411C-B327-2509D27526F6}" presName="spaceA" presStyleCnt="0"/>
      <dgm:spPr/>
    </dgm:pt>
    <dgm:pt modelId="{C0C344DF-070A-4B3B-819E-72D52AD66079}" type="pres">
      <dgm:prSet presAssocID="{4417CA58-EDBF-4AF3-A45C-297E9B8BDEC3}" presName="space" presStyleCnt="0"/>
      <dgm:spPr/>
    </dgm:pt>
    <dgm:pt modelId="{40CBA3D4-106A-4374-8EA9-B1CC3FA58255}" type="pres">
      <dgm:prSet presAssocID="{D15C9DC6-ED83-4642-BEFA-A29BDCD9C607}" presName="compositeB" presStyleCnt="0"/>
      <dgm:spPr/>
    </dgm:pt>
    <dgm:pt modelId="{A5AB8146-5791-4CEF-917A-3A1656667C1D}" type="pres">
      <dgm:prSet presAssocID="{D15C9DC6-ED83-4642-BEFA-A29BDCD9C607}" presName="textB" presStyleLbl="revTx" presStyleIdx="1" presStyleCnt="5" custScaleX="301643" custLinFactNeighborX="-1272" custLinFactNeighborY="-6909">
        <dgm:presLayoutVars>
          <dgm:bulletEnabled val="1"/>
        </dgm:presLayoutVars>
      </dgm:prSet>
      <dgm:spPr/>
      <dgm:t>
        <a:bodyPr/>
        <a:lstStyle/>
        <a:p>
          <a:endParaRPr lang="it-IT"/>
        </a:p>
      </dgm:t>
    </dgm:pt>
    <dgm:pt modelId="{B2D029F1-0B7F-48F1-A4EE-FB1053C8F6C3}" type="pres">
      <dgm:prSet presAssocID="{D15C9DC6-ED83-4642-BEFA-A29BDCD9C607}" presName="circleB" presStyleLbl="node1" presStyleIdx="1" presStyleCnt="5"/>
      <dgm:spPr/>
    </dgm:pt>
    <dgm:pt modelId="{3853D168-2944-4C8C-9372-9D4F26F8EA9F}" type="pres">
      <dgm:prSet presAssocID="{D15C9DC6-ED83-4642-BEFA-A29BDCD9C607}" presName="spaceB" presStyleCnt="0"/>
      <dgm:spPr/>
    </dgm:pt>
    <dgm:pt modelId="{C2C594D2-E773-474A-A121-353D8514A2A0}" type="pres">
      <dgm:prSet presAssocID="{FE805787-C86F-4A6B-A6F4-AC6F682D3CB6}" presName="space" presStyleCnt="0"/>
      <dgm:spPr/>
    </dgm:pt>
    <dgm:pt modelId="{9CBF4341-7752-4945-90E8-47272A5D3DDC}" type="pres">
      <dgm:prSet presAssocID="{11DC37CE-D8DC-4A79-B687-5775F67C97A0}" presName="compositeA" presStyleCnt="0"/>
      <dgm:spPr/>
    </dgm:pt>
    <dgm:pt modelId="{DCB93E1A-EC58-4C71-99B1-7BCCA722D826}" type="pres">
      <dgm:prSet presAssocID="{11DC37CE-D8DC-4A79-B687-5775F67C97A0}" presName="textA" presStyleLbl="revTx" presStyleIdx="2" presStyleCnt="5" custFlipHor="1" custScaleX="183837" custScaleY="67127" custLinFactNeighborX="18543" custLinFactNeighborY="24460">
        <dgm:presLayoutVars>
          <dgm:bulletEnabled val="1"/>
        </dgm:presLayoutVars>
      </dgm:prSet>
      <dgm:spPr/>
      <dgm:t>
        <a:bodyPr/>
        <a:lstStyle/>
        <a:p>
          <a:endParaRPr lang="it-IT"/>
        </a:p>
      </dgm:t>
    </dgm:pt>
    <dgm:pt modelId="{646C458D-2F92-4EDE-B75F-78B652BB5D0D}" type="pres">
      <dgm:prSet presAssocID="{11DC37CE-D8DC-4A79-B687-5775F67C97A0}" presName="circleA" presStyleLbl="node1" presStyleIdx="2" presStyleCnt="5" custLinFactNeighborX="39168" custLinFactNeighborY="35051"/>
      <dgm:spPr/>
    </dgm:pt>
    <dgm:pt modelId="{E20D69F8-7F26-4281-A5FA-D146DFCF0868}" type="pres">
      <dgm:prSet presAssocID="{11DC37CE-D8DC-4A79-B687-5775F67C97A0}" presName="spaceA" presStyleCnt="0"/>
      <dgm:spPr/>
    </dgm:pt>
    <dgm:pt modelId="{56E545BA-5CDD-4B67-99E1-934EB100EF51}" type="pres">
      <dgm:prSet presAssocID="{E2F2B2F3-4B5A-4E42-83B7-25DDEBD0B713}" presName="space" presStyleCnt="0"/>
      <dgm:spPr/>
    </dgm:pt>
    <dgm:pt modelId="{7FC2C932-62FD-4C76-9D9A-5B62480EFAE4}" type="pres">
      <dgm:prSet presAssocID="{DA3CBABC-EDDA-4676-81A5-B9D02DCB6A8D}" presName="compositeB" presStyleCnt="0"/>
      <dgm:spPr/>
    </dgm:pt>
    <dgm:pt modelId="{7C30C237-36EF-4757-B7EE-3582C70C07A0}" type="pres">
      <dgm:prSet presAssocID="{DA3CBABC-EDDA-4676-81A5-B9D02DCB6A8D}" presName="textB" presStyleLbl="revTx" presStyleIdx="3" presStyleCnt="5" custScaleX="376253" custLinFactNeighborX="-1272" custLinFactNeighborY="-6691">
        <dgm:presLayoutVars>
          <dgm:bulletEnabled val="1"/>
        </dgm:presLayoutVars>
      </dgm:prSet>
      <dgm:spPr/>
      <dgm:t>
        <a:bodyPr/>
        <a:lstStyle/>
        <a:p>
          <a:endParaRPr lang="it-IT"/>
        </a:p>
      </dgm:t>
    </dgm:pt>
    <dgm:pt modelId="{41A36BD3-0C99-424C-B3DC-97AD2D25FBF6}" type="pres">
      <dgm:prSet presAssocID="{DA3CBABC-EDDA-4676-81A5-B9D02DCB6A8D}" presName="circleB" presStyleLbl="node1" presStyleIdx="3" presStyleCnt="5"/>
      <dgm:spPr/>
    </dgm:pt>
    <dgm:pt modelId="{AE880AC9-D6BC-43DF-95CA-419D02030D08}" type="pres">
      <dgm:prSet presAssocID="{DA3CBABC-EDDA-4676-81A5-B9D02DCB6A8D}" presName="spaceB" presStyleCnt="0"/>
      <dgm:spPr/>
    </dgm:pt>
    <dgm:pt modelId="{4B9FA93D-381A-4A0F-B02F-19AECEB3EAA2}" type="pres">
      <dgm:prSet presAssocID="{48623912-1D3A-4411-ACA4-086DE7CBA800}" presName="space" presStyleCnt="0"/>
      <dgm:spPr/>
    </dgm:pt>
    <dgm:pt modelId="{7DBC906C-B684-496B-8886-3AA1CC01DA7E}" type="pres">
      <dgm:prSet presAssocID="{5FE065FA-3B73-4C04-A765-D3869649BA51}" presName="compositeA" presStyleCnt="0"/>
      <dgm:spPr/>
    </dgm:pt>
    <dgm:pt modelId="{DB2E9984-F43D-4683-816F-58617A0A55F4}" type="pres">
      <dgm:prSet presAssocID="{5FE065FA-3B73-4C04-A765-D3869649BA51}" presName="textA" presStyleLbl="revTx" presStyleIdx="4" presStyleCnt="5" custScaleX="283496">
        <dgm:presLayoutVars>
          <dgm:bulletEnabled val="1"/>
        </dgm:presLayoutVars>
      </dgm:prSet>
      <dgm:spPr/>
      <dgm:t>
        <a:bodyPr/>
        <a:lstStyle/>
        <a:p>
          <a:endParaRPr lang="it-IT"/>
        </a:p>
      </dgm:t>
    </dgm:pt>
    <dgm:pt modelId="{586DD93D-E480-4496-ABE0-9F35FA49403A}" type="pres">
      <dgm:prSet presAssocID="{5FE065FA-3B73-4C04-A765-D3869649BA51}" presName="circleA" presStyleLbl="node1" presStyleIdx="4" presStyleCnt="5"/>
      <dgm:spPr/>
    </dgm:pt>
    <dgm:pt modelId="{83215D25-AB2B-4798-9FD6-D8673B115DA0}" type="pres">
      <dgm:prSet presAssocID="{5FE065FA-3B73-4C04-A765-D3869649BA51}" presName="spaceA" presStyleCnt="0"/>
      <dgm:spPr/>
    </dgm:pt>
  </dgm:ptLst>
  <dgm:cxnLst>
    <dgm:cxn modelId="{578ADE19-0154-42DD-9CCD-669E20686B13}" srcId="{E4488E9E-A5FA-4157-8CCE-F908B462AEC3}" destId="{E979E289-DE56-411C-B327-2509D27526F6}" srcOrd="0" destOrd="0" parTransId="{2FC63C10-D4A8-4CD3-8316-D78CA8B958C3}" sibTransId="{4417CA58-EDBF-4AF3-A45C-297E9B8BDEC3}"/>
    <dgm:cxn modelId="{B263293B-37B5-4AE1-AEFD-7B1069B5F2F0}" type="presOf" srcId="{E979E289-DE56-411C-B327-2509D27526F6}" destId="{534E3389-6A72-46C1-88DD-964E53247625}" srcOrd="0" destOrd="0" presId="urn:microsoft.com/office/officeart/2005/8/layout/hProcess11"/>
    <dgm:cxn modelId="{07633F95-072B-4024-9757-1A0ADA860A61}" srcId="{E4488E9E-A5FA-4157-8CCE-F908B462AEC3}" destId="{D15C9DC6-ED83-4642-BEFA-A29BDCD9C607}" srcOrd="1" destOrd="0" parTransId="{D18C96E6-DC65-4D4E-9D50-F4CC51C43672}" sibTransId="{FE805787-C86F-4A6B-A6F4-AC6F682D3CB6}"/>
    <dgm:cxn modelId="{F264A009-1DC6-439C-9460-852AEF7F2471}" srcId="{E4488E9E-A5FA-4157-8CCE-F908B462AEC3}" destId="{11DC37CE-D8DC-4A79-B687-5775F67C97A0}" srcOrd="2" destOrd="0" parTransId="{BA91DFAC-F39A-4889-A8A9-29BE0D2722CE}" sibTransId="{E2F2B2F3-4B5A-4E42-83B7-25DDEBD0B713}"/>
    <dgm:cxn modelId="{B692DD9D-F072-44EB-A13E-729C148CAD37}" type="presOf" srcId="{D15C9DC6-ED83-4642-BEFA-A29BDCD9C607}" destId="{A5AB8146-5791-4CEF-917A-3A1656667C1D}" srcOrd="0" destOrd="0" presId="urn:microsoft.com/office/officeart/2005/8/layout/hProcess11"/>
    <dgm:cxn modelId="{DBEBA200-F93E-4A17-B4FA-6D2F87B886FE}" srcId="{E4488E9E-A5FA-4157-8CCE-F908B462AEC3}" destId="{DA3CBABC-EDDA-4676-81A5-B9D02DCB6A8D}" srcOrd="3" destOrd="0" parTransId="{53EC7DBD-6538-4E68-802B-4F8E6CCA6195}" sibTransId="{48623912-1D3A-4411-ACA4-086DE7CBA800}"/>
    <dgm:cxn modelId="{9AFFB6C9-2D55-4515-86DE-98F96119ABA6}" type="presOf" srcId="{5FE065FA-3B73-4C04-A765-D3869649BA51}" destId="{DB2E9984-F43D-4683-816F-58617A0A55F4}" srcOrd="0" destOrd="0" presId="urn:microsoft.com/office/officeart/2005/8/layout/hProcess11"/>
    <dgm:cxn modelId="{FDD10A8E-24C1-44C9-A231-67CE1C68813A}" type="presOf" srcId="{DA3CBABC-EDDA-4676-81A5-B9D02DCB6A8D}" destId="{7C30C237-36EF-4757-B7EE-3582C70C07A0}" srcOrd="0" destOrd="0" presId="urn:microsoft.com/office/officeart/2005/8/layout/hProcess11"/>
    <dgm:cxn modelId="{18D427AA-370A-4741-84CC-86B8941F8922}" type="presOf" srcId="{E4488E9E-A5FA-4157-8CCE-F908B462AEC3}" destId="{C63F0376-A660-43E5-A99A-251AFA39A922}" srcOrd="0" destOrd="0" presId="urn:microsoft.com/office/officeart/2005/8/layout/hProcess11"/>
    <dgm:cxn modelId="{9D444E49-0E79-40B7-AC5F-8CC27FB6E455}" srcId="{E4488E9E-A5FA-4157-8CCE-F908B462AEC3}" destId="{5FE065FA-3B73-4C04-A765-D3869649BA51}" srcOrd="4" destOrd="0" parTransId="{FD7EB754-ECD4-49B0-BDA1-93C142F01FEF}" sibTransId="{3B792299-A684-490F-96B5-FA95FA641B66}"/>
    <dgm:cxn modelId="{0B58A4BC-733B-4ECB-8022-81EBBC6F7355}" type="presOf" srcId="{11DC37CE-D8DC-4A79-B687-5775F67C97A0}" destId="{DCB93E1A-EC58-4C71-99B1-7BCCA722D826}" srcOrd="0" destOrd="0" presId="urn:microsoft.com/office/officeart/2005/8/layout/hProcess11"/>
    <dgm:cxn modelId="{701CCFCB-9F6C-469F-A618-CB6AB26369A8}" type="presParOf" srcId="{C63F0376-A660-43E5-A99A-251AFA39A922}" destId="{DFDC34D1-A76A-4D0E-B21D-CD977833FAF4}" srcOrd="0" destOrd="0" presId="urn:microsoft.com/office/officeart/2005/8/layout/hProcess11"/>
    <dgm:cxn modelId="{810552F3-7557-4239-B045-C020FF66D750}" type="presParOf" srcId="{C63F0376-A660-43E5-A99A-251AFA39A922}" destId="{8C565B98-1518-4A21-A144-5ACE05ECFFEE}" srcOrd="1" destOrd="0" presId="urn:microsoft.com/office/officeart/2005/8/layout/hProcess11"/>
    <dgm:cxn modelId="{0F5F29A8-ED4F-4202-B15F-F5848172250B}" type="presParOf" srcId="{8C565B98-1518-4A21-A144-5ACE05ECFFEE}" destId="{10C229B5-3D7D-46A7-A2CD-9DCE7A533A72}" srcOrd="0" destOrd="0" presId="urn:microsoft.com/office/officeart/2005/8/layout/hProcess11"/>
    <dgm:cxn modelId="{10DFFBA2-A383-49F0-A754-95BAED1A83B3}" type="presParOf" srcId="{10C229B5-3D7D-46A7-A2CD-9DCE7A533A72}" destId="{534E3389-6A72-46C1-88DD-964E53247625}" srcOrd="0" destOrd="0" presId="urn:microsoft.com/office/officeart/2005/8/layout/hProcess11"/>
    <dgm:cxn modelId="{48A1E7BE-7926-4DDA-B6D9-945D2D86CEBD}" type="presParOf" srcId="{10C229B5-3D7D-46A7-A2CD-9DCE7A533A72}" destId="{4703BC34-F92A-4F80-A2F4-7F60ACE53F7D}" srcOrd="1" destOrd="0" presId="urn:microsoft.com/office/officeart/2005/8/layout/hProcess11"/>
    <dgm:cxn modelId="{F0EEA9BB-A5A6-427E-B307-FFBA9765B35A}" type="presParOf" srcId="{10C229B5-3D7D-46A7-A2CD-9DCE7A533A72}" destId="{124B0E51-07F4-45F0-BBF7-878BE33C9D1B}" srcOrd="2" destOrd="0" presId="urn:microsoft.com/office/officeart/2005/8/layout/hProcess11"/>
    <dgm:cxn modelId="{9FCD8C01-9E7F-4AB6-8D1E-1A9AD1B8D1E3}" type="presParOf" srcId="{8C565B98-1518-4A21-A144-5ACE05ECFFEE}" destId="{C0C344DF-070A-4B3B-819E-72D52AD66079}" srcOrd="1" destOrd="0" presId="urn:microsoft.com/office/officeart/2005/8/layout/hProcess11"/>
    <dgm:cxn modelId="{00CEAF71-5E3C-4EE7-9278-69E221766AA3}" type="presParOf" srcId="{8C565B98-1518-4A21-A144-5ACE05ECFFEE}" destId="{40CBA3D4-106A-4374-8EA9-B1CC3FA58255}" srcOrd="2" destOrd="0" presId="urn:microsoft.com/office/officeart/2005/8/layout/hProcess11"/>
    <dgm:cxn modelId="{8EBDA94B-0A83-410A-A652-B3052D89FD5B}" type="presParOf" srcId="{40CBA3D4-106A-4374-8EA9-B1CC3FA58255}" destId="{A5AB8146-5791-4CEF-917A-3A1656667C1D}" srcOrd="0" destOrd="0" presId="urn:microsoft.com/office/officeart/2005/8/layout/hProcess11"/>
    <dgm:cxn modelId="{09208F76-7FF6-4A86-9EE4-3D57F5E254E8}" type="presParOf" srcId="{40CBA3D4-106A-4374-8EA9-B1CC3FA58255}" destId="{B2D029F1-0B7F-48F1-A4EE-FB1053C8F6C3}" srcOrd="1" destOrd="0" presId="urn:microsoft.com/office/officeart/2005/8/layout/hProcess11"/>
    <dgm:cxn modelId="{7FF54949-0DD7-4C08-BD6D-D8E01080DD62}" type="presParOf" srcId="{40CBA3D4-106A-4374-8EA9-B1CC3FA58255}" destId="{3853D168-2944-4C8C-9372-9D4F26F8EA9F}" srcOrd="2" destOrd="0" presId="urn:microsoft.com/office/officeart/2005/8/layout/hProcess11"/>
    <dgm:cxn modelId="{520FE9A8-19F8-4CD6-8731-E217DA569FB9}" type="presParOf" srcId="{8C565B98-1518-4A21-A144-5ACE05ECFFEE}" destId="{C2C594D2-E773-474A-A121-353D8514A2A0}" srcOrd="3" destOrd="0" presId="urn:microsoft.com/office/officeart/2005/8/layout/hProcess11"/>
    <dgm:cxn modelId="{B6F4FE79-B8D5-43DC-80EC-17BA778AC595}" type="presParOf" srcId="{8C565B98-1518-4A21-A144-5ACE05ECFFEE}" destId="{9CBF4341-7752-4945-90E8-47272A5D3DDC}" srcOrd="4" destOrd="0" presId="urn:microsoft.com/office/officeart/2005/8/layout/hProcess11"/>
    <dgm:cxn modelId="{0046E793-18CE-4C0E-B9E6-06079327BC94}" type="presParOf" srcId="{9CBF4341-7752-4945-90E8-47272A5D3DDC}" destId="{DCB93E1A-EC58-4C71-99B1-7BCCA722D826}" srcOrd="0" destOrd="0" presId="urn:microsoft.com/office/officeart/2005/8/layout/hProcess11"/>
    <dgm:cxn modelId="{32459536-D7B4-4852-834E-252F8F4FDDCD}" type="presParOf" srcId="{9CBF4341-7752-4945-90E8-47272A5D3DDC}" destId="{646C458D-2F92-4EDE-B75F-78B652BB5D0D}" srcOrd="1" destOrd="0" presId="urn:microsoft.com/office/officeart/2005/8/layout/hProcess11"/>
    <dgm:cxn modelId="{AA4C9294-08DF-4AFC-B1D3-AE22EF1F75B7}" type="presParOf" srcId="{9CBF4341-7752-4945-90E8-47272A5D3DDC}" destId="{E20D69F8-7F26-4281-A5FA-D146DFCF0868}" srcOrd="2" destOrd="0" presId="urn:microsoft.com/office/officeart/2005/8/layout/hProcess11"/>
    <dgm:cxn modelId="{46EE8A6B-0D34-4130-AB26-A88196BB5252}" type="presParOf" srcId="{8C565B98-1518-4A21-A144-5ACE05ECFFEE}" destId="{56E545BA-5CDD-4B67-99E1-934EB100EF51}" srcOrd="5" destOrd="0" presId="urn:microsoft.com/office/officeart/2005/8/layout/hProcess11"/>
    <dgm:cxn modelId="{2F64B025-D1C1-4F0A-8821-136CA6BBD930}" type="presParOf" srcId="{8C565B98-1518-4A21-A144-5ACE05ECFFEE}" destId="{7FC2C932-62FD-4C76-9D9A-5B62480EFAE4}" srcOrd="6" destOrd="0" presId="urn:microsoft.com/office/officeart/2005/8/layout/hProcess11"/>
    <dgm:cxn modelId="{FD07522A-0D7F-4436-8A5E-1F06CDB97DCC}" type="presParOf" srcId="{7FC2C932-62FD-4C76-9D9A-5B62480EFAE4}" destId="{7C30C237-36EF-4757-B7EE-3582C70C07A0}" srcOrd="0" destOrd="0" presId="urn:microsoft.com/office/officeart/2005/8/layout/hProcess11"/>
    <dgm:cxn modelId="{A40C8031-CDA9-496A-A9D1-2189E2BD9B58}" type="presParOf" srcId="{7FC2C932-62FD-4C76-9D9A-5B62480EFAE4}" destId="{41A36BD3-0C99-424C-B3DC-97AD2D25FBF6}" srcOrd="1" destOrd="0" presId="urn:microsoft.com/office/officeart/2005/8/layout/hProcess11"/>
    <dgm:cxn modelId="{44FCBFFE-DCA6-4FBE-B294-9A7837CB8F8C}" type="presParOf" srcId="{7FC2C932-62FD-4C76-9D9A-5B62480EFAE4}" destId="{AE880AC9-D6BC-43DF-95CA-419D02030D08}" srcOrd="2" destOrd="0" presId="urn:microsoft.com/office/officeart/2005/8/layout/hProcess11"/>
    <dgm:cxn modelId="{98520429-2D04-4B57-B65D-15876E4104B0}" type="presParOf" srcId="{8C565B98-1518-4A21-A144-5ACE05ECFFEE}" destId="{4B9FA93D-381A-4A0F-B02F-19AECEB3EAA2}" srcOrd="7" destOrd="0" presId="urn:microsoft.com/office/officeart/2005/8/layout/hProcess11"/>
    <dgm:cxn modelId="{59D1C147-333F-4FE0-B836-A191BCD92DEF}" type="presParOf" srcId="{8C565B98-1518-4A21-A144-5ACE05ECFFEE}" destId="{7DBC906C-B684-496B-8886-3AA1CC01DA7E}" srcOrd="8" destOrd="0" presId="urn:microsoft.com/office/officeart/2005/8/layout/hProcess11"/>
    <dgm:cxn modelId="{C09C55EA-5091-4138-939E-6063506F0027}" type="presParOf" srcId="{7DBC906C-B684-496B-8886-3AA1CC01DA7E}" destId="{DB2E9984-F43D-4683-816F-58617A0A55F4}" srcOrd="0" destOrd="0" presId="urn:microsoft.com/office/officeart/2005/8/layout/hProcess11"/>
    <dgm:cxn modelId="{2297B729-DA90-4CD8-8F52-0E2A41E06BF7}" type="presParOf" srcId="{7DBC906C-B684-496B-8886-3AA1CC01DA7E}" destId="{586DD93D-E480-4496-ABE0-9F35FA49403A}" srcOrd="1" destOrd="0" presId="urn:microsoft.com/office/officeart/2005/8/layout/hProcess11"/>
    <dgm:cxn modelId="{BDA37F1B-C981-4A47-AEAA-03A07586BDAA}" type="presParOf" srcId="{7DBC906C-B684-496B-8886-3AA1CC01DA7E}" destId="{83215D25-AB2B-4798-9FD6-D8673B115DA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A31906-9479-4C54-B336-900404646585}" type="doc">
      <dgm:prSet loTypeId="urn:microsoft.com/office/officeart/2008/layout/SquareAccentList" loCatId="list" qsTypeId="urn:microsoft.com/office/officeart/2005/8/quickstyle/simple1" qsCatId="simple" csTypeId="urn:microsoft.com/office/officeart/2005/8/colors/accent1_1" csCatId="accent1" phldr="1"/>
      <dgm:spPr/>
      <dgm:t>
        <a:bodyPr/>
        <a:lstStyle/>
        <a:p>
          <a:endParaRPr lang="it-IT"/>
        </a:p>
      </dgm:t>
    </dgm:pt>
    <dgm:pt modelId="{3A6687C2-089E-4F9C-BC4C-12ECD8A26875}">
      <dgm:prSet phldrT="[Testo]" custT="1"/>
      <dgm:spPr/>
      <dgm:t>
        <a:bodyPr/>
        <a:lstStyle/>
        <a:p>
          <a:r>
            <a:rPr lang="en-GB" sz="2000" noProof="0" dirty="0" smtClean="0">
              <a:solidFill>
                <a:schemeClr val="accent1">
                  <a:lumMod val="50000"/>
                </a:schemeClr>
              </a:solidFill>
              <a:latin typeface="Cambria" panose="02040503050406030204" pitchFamily="18" charset="0"/>
            </a:rPr>
            <a:t>12 key challenges, actions and goals</a:t>
          </a:r>
          <a:endParaRPr lang="en-GB" sz="2000" noProof="0" dirty="0">
            <a:solidFill>
              <a:schemeClr val="accent1">
                <a:lumMod val="50000"/>
              </a:schemeClr>
            </a:solidFill>
            <a:latin typeface="Cambria" panose="02040503050406030204" pitchFamily="18" charset="0"/>
          </a:endParaRPr>
        </a:p>
      </dgm:t>
    </dgm:pt>
    <dgm:pt modelId="{7D892BF2-ABB4-4CD7-B433-5AE6C5EAC9A7}" type="parTrans" cxnId="{F11B8D51-1B8C-4ECA-9344-BD0D9B92B054}">
      <dgm:prSet/>
      <dgm:spPr/>
      <dgm:t>
        <a:bodyPr/>
        <a:lstStyle/>
        <a:p>
          <a:endParaRPr lang="it-IT">
            <a:latin typeface="Cambria" panose="02040503050406030204" pitchFamily="18" charset="0"/>
          </a:endParaRPr>
        </a:p>
      </dgm:t>
    </dgm:pt>
    <dgm:pt modelId="{B8DDB2B9-A0E9-4EAC-A687-C7D39345BF76}" type="sibTrans" cxnId="{F11B8D51-1B8C-4ECA-9344-BD0D9B92B054}">
      <dgm:prSet/>
      <dgm:spPr/>
      <dgm:t>
        <a:bodyPr/>
        <a:lstStyle/>
        <a:p>
          <a:endParaRPr lang="it-IT">
            <a:latin typeface="Cambria" panose="02040503050406030204" pitchFamily="18" charset="0"/>
          </a:endParaRPr>
        </a:p>
      </dgm:t>
    </dgm:pt>
    <dgm:pt modelId="{2C7EE207-3BA2-489B-8537-C07AB635EA46}">
      <dgm:prSet phldrT="[Testo]" custT="1"/>
      <dgm:spPr/>
      <dgm:t>
        <a:bodyPr/>
        <a:lstStyle/>
        <a:p>
          <a:r>
            <a:rPr lang="en-GB" sz="1400" noProof="0" dirty="0" smtClean="0">
              <a:latin typeface="Cambria" panose="02040503050406030204" pitchFamily="18" charset="0"/>
            </a:rPr>
            <a:t>Key enabling knowledge for the Med (ecosystems, dynamics, coastal areas…)</a:t>
          </a:r>
          <a:endParaRPr lang="en-GB" sz="1400" noProof="0" dirty="0">
            <a:latin typeface="Cambria" panose="02040503050406030204" pitchFamily="18" charset="0"/>
          </a:endParaRPr>
        </a:p>
      </dgm:t>
    </dgm:pt>
    <dgm:pt modelId="{53DECF0A-2FF8-45C8-A2DC-858F90153F97}" type="parTrans" cxnId="{DF7DA86A-092D-4300-A7B8-57D5F05B09D4}">
      <dgm:prSet/>
      <dgm:spPr/>
      <dgm:t>
        <a:bodyPr/>
        <a:lstStyle/>
        <a:p>
          <a:endParaRPr lang="it-IT">
            <a:latin typeface="Cambria" panose="02040503050406030204" pitchFamily="18" charset="0"/>
          </a:endParaRPr>
        </a:p>
      </dgm:t>
    </dgm:pt>
    <dgm:pt modelId="{364DE4D0-79D9-4A2D-AB71-E5EA84AE07C0}" type="sibTrans" cxnId="{DF7DA86A-092D-4300-A7B8-57D5F05B09D4}">
      <dgm:prSet/>
      <dgm:spPr/>
      <dgm:t>
        <a:bodyPr/>
        <a:lstStyle/>
        <a:p>
          <a:endParaRPr lang="it-IT">
            <a:latin typeface="Cambria" panose="02040503050406030204" pitchFamily="18" charset="0"/>
          </a:endParaRPr>
        </a:p>
      </dgm:t>
    </dgm:pt>
    <dgm:pt modelId="{E1833558-124C-4BFB-9894-4F9ABD31D161}">
      <dgm:prSet phldrT="[Testo]" custT="1"/>
      <dgm:spPr/>
      <dgm:t>
        <a:bodyPr/>
        <a:lstStyle/>
        <a:p>
          <a:r>
            <a:rPr lang="en-GB" sz="1400" noProof="0" dirty="0" smtClean="0">
              <a:latin typeface="Cambria" panose="02040503050406030204" pitchFamily="18" charset="0"/>
            </a:rPr>
            <a:t>Key sectoral enablers in the Med (tourism, clusters, MSP, </a:t>
          </a:r>
          <a:r>
            <a:rPr lang="en-GB" sz="1400" noProof="0" dirty="0" err="1" smtClean="0">
              <a:latin typeface="Cambria" panose="02040503050406030204" pitchFamily="18" charset="0"/>
            </a:rPr>
            <a:t>bioresources</a:t>
          </a:r>
          <a:r>
            <a:rPr lang="en-GB" sz="1400" noProof="0" dirty="0" smtClean="0">
              <a:latin typeface="Cambria" panose="02040503050406030204" pitchFamily="18" charset="0"/>
            </a:rPr>
            <a:t>, …)</a:t>
          </a:r>
        </a:p>
      </dgm:t>
    </dgm:pt>
    <dgm:pt modelId="{22908A35-D657-407A-94D3-529049B6F067}" type="parTrans" cxnId="{6E1D3F28-73BC-45E7-895C-E5053DBE200F}">
      <dgm:prSet/>
      <dgm:spPr/>
      <dgm:t>
        <a:bodyPr/>
        <a:lstStyle/>
        <a:p>
          <a:endParaRPr lang="it-IT">
            <a:latin typeface="Cambria" panose="02040503050406030204" pitchFamily="18" charset="0"/>
          </a:endParaRPr>
        </a:p>
      </dgm:t>
    </dgm:pt>
    <dgm:pt modelId="{5BFEC069-EB2B-4266-BFD3-7CEE03C78316}" type="sibTrans" cxnId="{6E1D3F28-73BC-45E7-895C-E5053DBE200F}">
      <dgm:prSet/>
      <dgm:spPr/>
      <dgm:t>
        <a:bodyPr/>
        <a:lstStyle/>
        <a:p>
          <a:endParaRPr lang="it-IT">
            <a:latin typeface="Cambria" panose="02040503050406030204" pitchFamily="18" charset="0"/>
          </a:endParaRPr>
        </a:p>
      </dgm:t>
    </dgm:pt>
    <dgm:pt modelId="{DAD5BCE5-7D0D-4B2D-AFC2-4D00A120C177}">
      <dgm:prSet phldrT="[Tes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noProof="0" smtClean="0">
              <a:latin typeface="Cambria" panose="02040503050406030204" pitchFamily="18" charset="0"/>
            </a:rPr>
            <a:t>Enabling technology and capacity creation for the Med (transport, observing systems, off-shore platforms, cultural heritage)</a:t>
          </a:r>
        </a:p>
        <a:p>
          <a:pPr lvl="0" defTabSz="711200">
            <a:lnSpc>
              <a:spcPct val="90000"/>
            </a:lnSpc>
            <a:spcBef>
              <a:spcPct val="0"/>
            </a:spcBef>
            <a:spcAft>
              <a:spcPct val="35000"/>
            </a:spcAft>
          </a:pPr>
          <a:endParaRPr lang="it-IT" sz="1400" dirty="0">
            <a:latin typeface="Cambria" panose="02040503050406030204" pitchFamily="18" charset="0"/>
          </a:endParaRPr>
        </a:p>
      </dgm:t>
    </dgm:pt>
    <dgm:pt modelId="{F55671CA-A3ED-4497-A4FA-973915FAD4BA}" type="parTrans" cxnId="{EBDF3534-FB95-415B-A62B-A43793ADA1F8}">
      <dgm:prSet/>
      <dgm:spPr/>
      <dgm:t>
        <a:bodyPr/>
        <a:lstStyle/>
        <a:p>
          <a:endParaRPr lang="it-IT">
            <a:latin typeface="Cambria" panose="02040503050406030204" pitchFamily="18" charset="0"/>
          </a:endParaRPr>
        </a:p>
      </dgm:t>
    </dgm:pt>
    <dgm:pt modelId="{5A9303CD-CBA0-489A-BA8E-B9E005C59F7A}" type="sibTrans" cxnId="{EBDF3534-FB95-415B-A62B-A43793ADA1F8}">
      <dgm:prSet/>
      <dgm:spPr/>
      <dgm:t>
        <a:bodyPr/>
        <a:lstStyle/>
        <a:p>
          <a:endParaRPr lang="it-IT">
            <a:latin typeface="Cambria" panose="02040503050406030204" pitchFamily="18" charset="0"/>
          </a:endParaRPr>
        </a:p>
      </dgm:t>
    </dgm:pt>
    <dgm:pt modelId="{C8187167-173A-4CB1-B7FF-824E1E276C1C}" type="pres">
      <dgm:prSet presAssocID="{A8A31906-9479-4C54-B336-900404646585}" presName="layout" presStyleCnt="0">
        <dgm:presLayoutVars>
          <dgm:chMax/>
          <dgm:chPref/>
          <dgm:dir/>
          <dgm:resizeHandles/>
        </dgm:presLayoutVars>
      </dgm:prSet>
      <dgm:spPr/>
      <dgm:t>
        <a:bodyPr/>
        <a:lstStyle/>
        <a:p>
          <a:endParaRPr lang="it-IT"/>
        </a:p>
      </dgm:t>
    </dgm:pt>
    <dgm:pt modelId="{105EA067-647C-4369-8AAE-9508D6C2F5E2}" type="pres">
      <dgm:prSet presAssocID="{3A6687C2-089E-4F9C-BC4C-12ECD8A26875}" presName="root" presStyleCnt="0">
        <dgm:presLayoutVars>
          <dgm:chMax/>
          <dgm:chPref/>
        </dgm:presLayoutVars>
      </dgm:prSet>
      <dgm:spPr/>
    </dgm:pt>
    <dgm:pt modelId="{15CEB88F-77AC-49F7-B325-7A63C807D6A2}" type="pres">
      <dgm:prSet presAssocID="{3A6687C2-089E-4F9C-BC4C-12ECD8A26875}" presName="rootComposite" presStyleCnt="0">
        <dgm:presLayoutVars/>
      </dgm:prSet>
      <dgm:spPr/>
    </dgm:pt>
    <dgm:pt modelId="{373CEFD4-B307-4757-9834-14FE86C3611F}" type="pres">
      <dgm:prSet presAssocID="{3A6687C2-089E-4F9C-BC4C-12ECD8A26875}" presName="ParentAccent" presStyleLbl="alignNode1" presStyleIdx="0" presStyleCnt="1" custScaleY="14215"/>
      <dgm:spPr/>
    </dgm:pt>
    <dgm:pt modelId="{B5CE5228-6638-41B0-974F-4818A61A33A2}" type="pres">
      <dgm:prSet presAssocID="{3A6687C2-089E-4F9C-BC4C-12ECD8A26875}" presName="ParentSmallAccent" presStyleLbl="fgAcc1" presStyleIdx="0" presStyleCnt="1" custFlipVert="1" custFlipHor="1" custScaleX="16185" custScaleY="16185"/>
      <dgm:spPr/>
    </dgm:pt>
    <dgm:pt modelId="{90367F69-2DE5-4DC0-A761-161DB9032D03}" type="pres">
      <dgm:prSet presAssocID="{3A6687C2-089E-4F9C-BC4C-12ECD8A26875}" presName="Parent" presStyleLbl="revTx" presStyleIdx="0" presStyleCnt="4" custLinFactNeighborX="32" custLinFactNeighborY="19634">
        <dgm:presLayoutVars>
          <dgm:chMax/>
          <dgm:chPref val="4"/>
          <dgm:bulletEnabled val="1"/>
        </dgm:presLayoutVars>
      </dgm:prSet>
      <dgm:spPr/>
      <dgm:t>
        <a:bodyPr/>
        <a:lstStyle/>
        <a:p>
          <a:endParaRPr lang="it-IT"/>
        </a:p>
      </dgm:t>
    </dgm:pt>
    <dgm:pt modelId="{332F6A8E-C671-497B-8796-542A8CDF8E9A}" type="pres">
      <dgm:prSet presAssocID="{3A6687C2-089E-4F9C-BC4C-12ECD8A26875}" presName="childShape" presStyleCnt="0">
        <dgm:presLayoutVars>
          <dgm:chMax val="0"/>
          <dgm:chPref val="0"/>
        </dgm:presLayoutVars>
      </dgm:prSet>
      <dgm:spPr/>
    </dgm:pt>
    <dgm:pt modelId="{497F91A2-1C5D-4C53-8A75-BAF041B2AB70}" type="pres">
      <dgm:prSet presAssocID="{2C7EE207-3BA2-489B-8537-C07AB635EA46}" presName="childComposite" presStyleCnt="0">
        <dgm:presLayoutVars>
          <dgm:chMax val="0"/>
          <dgm:chPref val="0"/>
        </dgm:presLayoutVars>
      </dgm:prSet>
      <dgm:spPr/>
    </dgm:pt>
    <dgm:pt modelId="{506399D4-4092-40F9-AB96-F1FC95F2CBC3}" type="pres">
      <dgm:prSet presAssocID="{2C7EE207-3BA2-489B-8537-C07AB635EA46}" presName="ChildAccent" presStyleLbl="solidFgAcc1" presStyleIdx="0" presStyleCnt="3" custLinFactNeighborY="-75795"/>
      <dgm:spPr>
        <a:solidFill>
          <a:schemeClr val="accent6"/>
        </a:solidFill>
      </dgm:spPr>
      <dgm:t>
        <a:bodyPr/>
        <a:lstStyle/>
        <a:p>
          <a:endParaRPr lang="it-IT"/>
        </a:p>
      </dgm:t>
    </dgm:pt>
    <dgm:pt modelId="{BF304F32-67D6-4CCD-B0DD-E31352D52A11}" type="pres">
      <dgm:prSet presAssocID="{2C7EE207-3BA2-489B-8537-C07AB635EA46}" presName="Child" presStyleLbl="revTx" presStyleIdx="1" presStyleCnt="4" custLinFactNeighborX="293" custLinFactNeighborY="-34938">
        <dgm:presLayoutVars>
          <dgm:chMax val="0"/>
          <dgm:chPref val="0"/>
          <dgm:bulletEnabled val="1"/>
        </dgm:presLayoutVars>
      </dgm:prSet>
      <dgm:spPr/>
      <dgm:t>
        <a:bodyPr/>
        <a:lstStyle/>
        <a:p>
          <a:endParaRPr lang="it-IT"/>
        </a:p>
      </dgm:t>
    </dgm:pt>
    <dgm:pt modelId="{DE743BB9-FCD6-4DA5-9E91-911E90010B81}" type="pres">
      <dgm:prSet presAssocID="{E1833558-124C-4BFB-9894-4F9ABD31D161}" presName="childComposite" presStyleCnt="0">
        <dgm:presLayoutVars>
          <dgm:chMax val="0"/>
          <dgm:chPref val="0"/>
        </dgm:presLayoutVars>
      </dgm:prSet>
      <dgm:spPr/>
    </dgm:pt>
    <dgm:pt modelId="{1518AA9F-223C-4265-9E1F-0D0A594FE6A5}" type="pres">
      <dgm:prSet presAssocID="{E1833558-124C-4BFB-9894-4F9ABD31D161}" presName="ChildAccent" presStyleLbl="solidFgAcc1" presStyleIdx="1" presStyleCnt="3" custLinFactNeighborX="3711" custLinFactNeighborY="-89065"/>
      <dgm:spPr>
        <a:solidFill>
          <a:schemeClr val="accent2"/>
        </a:solidFill>
      </dgm:spPr>
      <dgm:t>
        <a:bodyPr/>
        <a:lstStyle/>
        <a:p>
          <a:endParaRPr lang="it-IT"/>
        </a:p>
      </dgm:t>
    </dgm:pt>
    <dgm:pt modelId="{03A88069-B3DE-46D8-94BD-9457759BF849}" type="pres">
      <dgm:prSet presAssocID="{E1833558-124C-4BFB-9894-4F9ABD31D161}" presName="Child" presStyleLbl="revTx" presStyleIdx="2" presStyleCnt="4" custLinFactNeighborX="879" custLinFactNeighborY="-40580">
        <dgm:presLayoutVars>
          <dgm:chMax val="0"/>
          <dgm:chPref val="0"/>
          <dgm:bulletEnabled val="1"/>
        </dgm:presLayoutVars>
      </dgm:prSet>
      <dgm:spPr/>
      <dgm:t>
        <a:bodyPr/>
        <a:lstStyle/>
        <a:p>
          <a:endParaRPr lang="it-IT"/>
        </a:p>
      </dgm:t>
    </dgm:pt>
    <dgm:pt modelId="{E146F69E-0FCC-470C-8752-42FF7805B65C}" type="pres">
      <dgm:prSet presAssocID="{DAD5BCE5-7D0D-4B2D-AFC2-4D00A120C177}" presName="childComposite" presStyleCnt="0">
        <dgm:presLayoutVars>
          <dgm:chMax val="0"/>
          <dgm:chPref val="0"/>
        </dgm:presLayoutVars>
      </dgm:prSet>
      <dgm:spPr/>
    </dgm:pt>
    <dgm:pt modelId="{43CD5845-D940-4AEE-BD4E-2915E7C35C18}" type="pres">
      <dgm:prSet presAssocID="{DAD5BCE5-7D0D-4B2D-AFC2-4D00A120C177}" presName="ChildAccent" presStyleLbl="solidFgAcc1" presStyleIdx="2" presStyleCnt="3" custLinFactNeighborX="3711" custLinFactNeighborY="-81643"/>
      <dgm:spPr>
        <a:solidFill>
          <a:schemeClr val="accent1"/>
        </a:solidFill>
      </dgm:spPr>
      <dgm:t>
        <a:bodyPr/>
        <a:lstStyle/>
        <a:p>
          <a:endParaRPr lang="it-IT"/>
        </a:p>
      </dgm:t>
    </dgm:pt>
    <dgm:pt modelId="{4BFD2882-7589-4099-9F58-90B4CBD4E7F5}" type="pres">
      <dgm:prSet presAssocID="{DAD5BCE5-7D0D-4B2D-AFC2-4D00A120C177}" presName="Child" presStyleLbl="revTx" presStyleIdx="3" presStyleCnt="4" custLinFactNeighborX="879" custLinFactNeighborY="-16933">
        <dgm:presLayoutVars>
          <dgm:chMax val="0"/>
          <dgm:chPref val="0"/>
          <dgm:bulletEnabled val="1"/>
        </dgm:presLayoutVars>
      </dgm:prSet>
      <dgm:spPr/>
      <dgm:t>
        <a:bodyPr/>
        <a:lstStyle/>
        <a:p>
          <a:endParaRPr lang="it-IT"/>
        </a:p>
      </dgm:t>
    </dgm:pt>
  </dgm:ptLst>
  <dgm:cxnLst>
    <dgm:cxn modelId="{DF7DA86A-092D-4300-A7B8-57D5F05B09D4}" srcId="{3A6687C2-089E-4F9C-BC4C-12ECD8A26875}" destId="{2C7EE207-3BA2-489B-8537-C07AB635EA46}" srcOrd="0" destOrd="0" parTransId="{53DECF0A-2FF8-45C8-A2DC-858F90153F97}" sibTransId="{364DE4D0-79D9-4A2D-AB71-E5EA84AE07C0}"/>
    <dgm:cxn modelId="{CBF3D18F-DFCB-4336-BEE4-1188C6BE9010}" type="presOf" srcId="{3A6687C2-089E-4F9C-BC4C-12ECD8A26875}" destId="{90367F69-2DE5-4DC0-A761-161DB9032D03}" srcOrd="0" destOrd="0" presId="urn:microsoft.com/office/officeart/2008/layout/SquareAccentList"/>
    <dgm:cxn modelId="{6E1D3F28-73BC-45E7-895C-E5053DBE200F}" srcId="{3A6687C2-089E-4F9C-BC4C-12ECD8A26875}" destId="{E1833558-124C-4BFB-9894-4F9ABD31D161}" srcOrd="1" destOrd="0" parTransId="{22908A35-D657-407A-94D3-529049B6F067}" sibTransId="{5BFEC069-EB2B-4266-BFD3-7CEE03C78316}"/>
    <dgm:cxn modelId="{AF4805BC-22CD-4FFF-88B4-A6719ACBF644}" type="presOf" srcId="{DAD5BCE5-7D0D-4B2D-AFC2-4D00A120C177}" destId="{4BFD2882-7589-4099-9F58-90B4CBD4E7F5}" srcOrd="0" destOrd="0" presId="urn:microsoft.com/office/officeart/2008/layout/SquareAccentList"/>
    <dgm:cxn modelId="{53675E14-B96D-47DD-BAD5-2B335CA6E671}" type="presOf" srcId="{E1833558-124C-4BFB-9894-4F9ABD31D161}" destId="{03A88069-B3DE-46D8-94BD-9457759BF849}" srcOrd="0" destOrd="0" presId="urn:microsoft.com/office/officeart/2008/layout/SquareAccentList"/>
    <dgm:cxn modelId="{7EC999A9-6221-4CBE-8E55-EBEA78F36827}" type="presOf" srcId="{2C7EE207-3BA2-489B-8537-C07AB635EA46}" destId="{BF304F32-67D6-4CCD-B0DD-E31352D52A11}" srcOrd="0" destOrd="0" presId="urn:microsoft.com/office/officeart/2008/layout/SquareAccentList"/>
    <dgm:cxn modelId="{F5127D74-57F3-4430-B61C-9384D51932EB}" type="presOf" srcId="{A8A31906-9479-4C54-B336-900404646585}" destId="{C8187167-173A-4CB1-B7FF-824E1E276C1C}" srcOrd="0" destOrd="0" presId="urn:microsoft.com/office/officeart/2008/layout/SquareAccentList"/>
    <dgm:cxn modelId="{EBDF3534-FB95-415B-A62B-A43793ADA1F8}" srcId="{3A6687C2-089E-4F9C-BC4C-12ECD8A26875}" destId="{DAD5BCE5-7D0D-4B2D-AFC2-4D00A120C177}" srcOrd="2" destOrd="0" parTransId="{F55671CA-A3ED-4497-A4FA-973915FAD4BA}" sibTransId="{5A9303CD-CBA0-489A-BA8E-B9E005C59F7A}"/>
    <dgm:cxn modelId="{F11B8D51-1B8C-4ECA-9344-BD0D9B92B054}" srcId="{A8A31906-9479-4C54-B336-900404646585}" destId="{3A6687C2-089E-4F9C-BC4C-12ECD8A26875}" srcOrd="0" destOrd="0" parTransId="{7D892BF2-ABB4-4CD7-B433-5AE6C5EAC9A7}" sibTransId="{B8DDB2B9-A0E9-4EAC-A687-C7D39345BF76}"/>
    <dgm:cxn modelId="{4C34FB70-0063-423E-9665-0DA37D7B9970}" type="presParOf" srcId="{C8187167-173A-4CB1-B7FF-824E1E276C1C}" destId="{105EA067-647C-4369-8AAE-9508D6C2F5E2}" srcOrd="0" destOrd="0" presId="urn:microsoft.com/office/officeart/2008/layout/SquareAccentList"/>
    <dgm:cxn modelId="{41DD439D-9606-428F-884B-767BAE259187}" type="presParOf" srcId="{105EA067-647C-4369-8AAE-9508D6C2F5E2}" destId="{15CEB88F-77AC-49F7-B325-7A63C807D6A2}" srcOrd="0" destOrd="0" presId="urn:microsoft.com/office/officeart/2008/layout/SquareAccentList"/>
    <dgm:cxn modelId="{2838C805-6411-4C37-9726-1D4CAA3C358B}" type="presParOf" srcId="{15CEB88F-77AC-49F7-B325-7A63C807D6A2}" destId="{373CEFD4-B307-4757-9834-14FE86C3611F}" srcOrd="0" destOrd="0" presId="urn:microsoft.com/office/officeart/2008/layout/SquareAccentList"/>
    <dgm:cxn modelId="{30B4825A-B913-4652-816C-A2B7940863D4}" type="presParOf" srcId="{15CEB88F-77AC-49F7-B325-7A63C807D6A2}" destId="{B5CE5228-6638-41B0-974F-4818A61A33A2}" srcOrd="1" destOrd="0" presId="urn:microsoft.com/office/officeart/2008/layout/SquareAccentList"/>
    <dgm:cxn modelId="{FF6873E5-B2D0-4A3A-A0F8-C7EE55123F33}" type="presParOf" srcId="{15CEB88F-77AC-49F7-B325-7A63C807D6A2}" destId="{90367F69-2DE5-4DC0-A761-161DB9032D03}" srcOrd="2" destOrd="0" presId="urn:microsoft.com/office/officeart/2008/layout/SquareAccentList"/>
    <dgm:cxn modelId="{C9E91BED-B2E5-47D2-A645-BA4746F3522C}" type="presParOf" srcId="{105EA067-647C-4369-8AAE-9508D6C2F5E2}" destId="{332F6A8E-C671-497B-8796-542A8CDF8E9A}" srcOrd="1" destOrd="0" presId="urn:microsoft.com/office/officeart/2008/layout/SquareAccentList"/>
    <dgm:cxn modelId="{CD4DDCC9-F940-4CB4-97EA-2457F40DE718}" type="presParOf" srcId="{332F6A8E-C671-497B-8796-542A8CDF8E9A}" destId="{497F91A2-1C5D-4C53-8A75-BAF041B2AB70}" srcOrd="0" destOrd="0" presId="urn:microsoft.com/office/officeart/2008/layout/SquareAccentList"/>
    <dgm:cxn modelId="{01A10D54-7336-400F-B74F-6004FDBE1428}" type="presParOf" srcId="{497F91A2-1C5D-4C53-8A75-BAF041B2AB70}" destId="{506399D4-4092-40F9-AB96-F1FC95F2CBC3}" srcOrd="0" destOrd="0" presId="urn:microsoft.com/office/officeart/2008/layout/SquareAccentList"/>
    <dgm:cxn modelId="{EBBD691C-5AE4-4516-BE23-06C7626DADC3}" type="presParOf" srcId="{497F91A2-1C5D-4C53-8A75-BAF041B2AB70}" destId="{BF304F32-67D6-4CCD-B0DD-E31352D52A11}" srcOrd="1" destOrd="0" presId="urn:microsoft.com/office/officeart/2008/layout/SquareAccentList"/>
    <dgm:cxn modelId="{305B20B5-DF2B-4306-BCC4-62EBFCBEF7E8}" type="presParOf" srcId="{332F6A8E-C671-497B-8796-542A8CDF8E9A}" destId="{DE743BB9-FCD6-4DA5-9E91-911E90010B81}" srcOrd="1" destOrd="0" presId="urn:microsoft.com/office/officeart/2008/layout/SquareAccentList"/>
    <dgm:cxn modelId="{6CE746E6-ED9C-4BDA-887F-5AF5FE447FFE}" type="presParOf" srcId="{DE743BB9-FCD6-4DA5-9E91-911E90010B81}" destId="{1518AA9F-223C-4265-9E1F-0D0A594FE6A5}" srcOrd="0" destOrd="0" presId="urn:microsoft.com/office/officeart/2008/layout/SquareAccentList"/>
    <dgm:cxn modelId="{8F669637-1476-410B-923D-D5FA240659B0}" type="presParOf" srcId="{DE743BB9-FCD6-4DA5-9E91-911E90010B81}" destId="{03A88069-B3DE-46D8-94BD-9457759BF849}" srcOrd="1" destOrd="0" presId="urn:microsoft.com/office/officeart/2008/layout/SquareAccentList"/>
    <dgm:cxn modelId="{3EC2BFD3-ADF5-49C5-AC95-398E5C994EA7}" type="presParOf" srcId="{332F6A8E-C671-497B-8796-542A8CDF8E9A}" destId="{E146F69E-0FCC-470C-8752-42FF7805B65C}" srcOrd="2" destOrd="0" presId="urn:microsoft.com/office/officeart/2008/layout/SquareAccentList"/>
    <dgm:cxn modelId="{55385594-92EF-4D6B-B9B2-BC9597023E76}" type="presParOf" srcId="{E146F69E-0FCC-470C-8752-42FF7805B65C}" destId="{43CD5845-D940-4AEE-BD4E-2915E7C35C18}" srcOrd="0" destOrd="0" presId="urn:microsoft.com/office/officeart/2008/layout/SquareAccentList"/>
    <dgm:cxn modelId="{4AC1BBB5-C50C-4253-B881-00F05ACD08C0}" type="presParOf" srcId="{E146F69E-0FCC-470C-8752-42FF7805B65C}" destId="{4BFD2882-7589-4099-9F58-90B4CBD4E7F5}"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EDC5C-D14C-43D7-AACB-6E4E301FF0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BF83E042-1749-4726-AFBE-49752CFAC7C7}">
      <dgm:prSet phldrT="[Testo]" custT="1"/>
      <dgm:spPr/>
      <dgm:t>
        <a:bodyPr/>
        <a:lstStyle/>
        <a:p>
          <a:r>
            <a:rPr lang="en-GB" sz="2400" b="1" noProof="0" dirty="0" smtClean="0">
              <a:latin typeface="Cambria" panose="02040503050406030204" pitchFamily="18" charset="0"/>
            </a:rPr>
            <a:t>Priorities</a:t>
          </a:r>
          <a:endParaRPr lang="en-GB" sz="2400" b="1" noProof="0" dirty="0">
            <a:latin typeface="Cambria" panose="02040503050406030204" pitchFamily="18" charset="0"/>
          </a:endParaRPr>
        </a:p>
      </dgm:t>
    </dgm:pt>
    <dgm:pt modelId="{AEA590CF-97D7-4F7A-A581-A74AFC4219FF}" type="parTrans" cxnId="{86902E1F-2F39-4D30-BBE7-F7DB5B1BBEDC}">
      <dgm:prSet/>
      <dgm:spPr/>
      <dgm:t>
        <a:bodyPr/>
        <a:lstStyle/>
        <a:p>
          <a:endParaRPr lang="it-IT"/>
        </a:p>
      </dgm:t>
    </dgm:pt>
    <dgm:pt modelId="{7C1EFACB-3285-4D72-B3FA-4E73632AE17D}" type="sibTrans" cxnId="{86902E1F-2F39-4D30-BBE7-F7DB5B1BBEDC}">
      <dgm:prSet/>
      <dgm:spPr/>
      <dgm:t>
        <a:bodyPr/>
        <a:lstStyle/>
        <a:p>
          <a:endParaRPr lang="it-IT"/>
        </a:p>
      </dgm:t>
    </dgm:pt>
    <dgm:pt modelId="{2AFD17C1-0FA0-4211-BB93-B39DC0323179}">
      <dgm:prSet phldrT="[Testo]" custT="1"/>
      <dgm:spPr/>
      <dgm:t>
        <a:bodyPr/>
        <a:lstStyle/>
        <a:p>
          <a:r>
            <a:rPr lang="en-GB" sz="1800" b="0" noProof="0" dirty="0" smtClean="0">
              <a:solidFill>
                <a:srgbClr val="0070C0"/>
              </a:solidFill>
              <a:latin typeface="Cambria" panose="02040503050406030204" pitchFamily="18" charset="0"/>
            </a:rPr>
            <a:t>Facilitate BLUEMED SRIA adoption by each BLUEMED country in their national plans for </a:t>
          </a:r>
          <a:r>
            <a:rPr lang="en-GB" sz="1800" b="0" noProof="0" dirty="0" err="1" smtClean="0">
              <a:solidFill>
                <a:srgbClr val="0070C0"/>
              </a:solidFill>
              <a:latin typeface="Cambria" panose="02040503050406030204" pitchFamily="18" charset="0"/>
            </a:rPr>
            <a:t>Research&amp;Innovation</a:t>
          </a:r>
          <a:r>
            <a:rPr lang="en-GB" sz="1800" b="0" noProof="0" dirty="0" smtClean="0">
              <a:solidFill>
                <a:srgbClr val="0070C0"/>
              </a:solidFill>
              <a:latin typeface="Cambria" panose="02040503050406030204" pitchFamily="18" charset="0"/>
            </a:rPr>
            <a:t>, </a:t>
          </a:r>
          <a:r>
            <a:rPr lang="en-GB" sz="1800" b="0" noProof="0" dirty="0" err="1" smtClean="0">
              <a:solidFill>
                <a:srgbClr val="0070C0"/>
              </a:solidFill>
              <a:latin typeface="Cambria" panose="02040503050406030204" pitchFamily="18" charset="0"/>
            </a:rPr>
            <a:t>Bioeconomy</a:t>
          </a:r>
          <a:r>
            <a:rPr lang="en-GB" sz="1800" b="0" noProof="0" dirty="0" smtClean="0">
              <a:solidFill>
                <a:srgbClr val="0070C0"/>
              </a:solidFill>
              <a:latin typeface="Cambria" panose="02040503050406030204" pitchFamily="18" charset="0"/>
            </a:rPr>
            <a:t> strategies, Regional Smart Specialization Strategies. </a:t>
          </a:r>
          <a:endParaRPr lang="en-GB" sz="1800" b="0" noProof="0" dirty="0">
            <a:solidFill>
              <a:srgbClr val="0070C0"/>
            </a:solidFill>
            <a:latin typeface="Cambria" panose="02040503050406030204" pitchFamily="18" charset="0"/>
          </a:endParaRPr>
        </a:p>
      </dgm:t>
    </dgm:pt>
    <dgm:pt modelId="{6E43C7DE-F002-4137-8047-42A34F03773D}" type="parTrans" cxnId="{7A48B798-9F3E-48CA-B7DB-50C067776CE9}">
      <dgm:prSet/>
      <dgm:spPr/>
      <dgm:t>
        <a:bodyPr/>
        <a:lstStyle/>
        <a:p>
          <a:endParaRPr lang="it-IT"/>
        </a:p>
      </dgm:t>
    </dgm:pt>
    <dgm:pt modelId="{06EF029D-65B9-4FB9-A507-352AE07A9B3C}" type="sibTrans" cxnId="{7A48B798-9F3E-48CA-B7DB-50C067776CE9}">
      <dgm:prSet/>
      <dgm:spPr/>
      <dgm:t>
        <a:bodyPr/>
        <a:lstStyle/>
        <a:p>
          <a:endParaRPr lang="it-IT"/>
        </a:p>
      </dgm:t>
    </dgm:pt>
    <dgm:pt modelId="{B8FB7F84-E83D-4DDD-9649-DC3D113E5816}">
      <dgm:prSet phldrT="[Testo]" custT="1"/>
      <dgm:spPr/>
      <dgm:t>
        <a:bodyPr/>
        <a:lstStyle/>
        <a:p>
          <a:r>
            <a:rPr lang="en-GB" sz="1800" b="0" noProof="0" smtClean="0">
              <a:solidFill>
                <a:srgbClr val="0070C0"/>
              </a:solidFill>
              <a:latin typeface="Cambria" panose="02040503050406030204" pitchFamily="18" charset="0"/>
            </a:rPr>
            <a:t>Engage non-EU MED Countries in the process, i.e. for consolidating the SRIA</a:t>
          </a:r>
          <a:endParaRPr lang="en-GB" sz="1800" b="0" noProof="0">
            <a:solidFill>
              <a:srgbClr val="0070C0"/>
            </a:solidFill>
            <a:latin typeface="Cambria" panose="02040503050406030204" pitchFamily="18" charset="0"/>
          </a:endParaRPr>
        </a:p>
      </dgm:t>
    </dgm:pt>
    <dgm:pt modelId="{86B079E9-47B3-4C90-B677-6C5397EE8A5A}" type="parTrans" cxnId="{979D53BE-3B64-4C6E-8884-0FD5AC6BB0EE}">
      <dgm:prSet/>
      <dgm:spPr/>
      <dgm:t>
        <a:bodyPr/>
        <a:lstStyle/>
        <a:p>
          <a:endParaRPr lang="it-IT"/>
        </a:p>
      </dgm:t>
    </dgm:pt>
    <dgm:pt modelId="{4DA7FA4E-A917-4529-AFB4-E2BB5E06352B}" type="sibTrans" cxnId="{979D53BE-3B64-4C6E-8884-0FD5AC6BB0EE}">
      <dgm:prSet/>
      <dgm:spPr/>
      <dgm:t>
        <a:bodyPr/>
        <a:lstStyle/>
        <a:p>
          <a:endParaRPr lang="it-IT"/>
        </a:p>
      </dgm:t>
    </dgm:pt>
    <dgm:pt modelId="{D60D6583-0ABF-4B01-A725-8772F112FE51}">
      <dgm:prSet phldrT="[Testo]" custT="1"/>
      <dgm:spPr/>
      <dgm:t>
        <a:bodyPr/>
        <a:lstStyle/>
        <a:p>
          <a:r>
            <a:rPr lang="en-GB" sz="1800" b="0" noProof="0" dirty="0" smtClean="0">
              <a:solidFill>
                <a:srgbClr val="0070C0"/>
              </a:solidFill>
              <a:latin typeface="Cambria" panose="02040503050406030204" pitchFamily="18" charset="0"/>
            </a:rPr>
            <a:t>Promote cooperation among initiatives/actors active in the area, e.g.:</a:t>
          </a:r>
        </a:p>
        <a:p>
          <a:r>
            <a:rPr lang="en-GB" sz="1800" b="0" noProof="0" dirty="0" smtClean="0">
              <a:solidFill>
                <a:srgbClr val="0070C0"/>
              </a:solidFill>
              <a:latin typeface="Cambria" panose="02040503050406030204" pitchFamily="18" charset="0"/>
            </a:rPr>
            <a:t>- </a:t>
          </a:r>
          <a:r>
            <a:rPr lang="en-GB" sz="1600" b="0" noProof="0" dirty="0" smtClean="0">
              <a:solidFill>
                <a:srgbClr val="0070C0"/>
              </a:solidFill>
              <a:latin typeface="Cambria" panose="02040503050406030204" pitchFamily="18" charset="0"/>
            </a:rPr>
            <a:t>EU Strategy for the Adriatic Ionian Region (EUSAIR) - Western Mediterranean initiative (WEST MED);</a:t>
          </a:r>
        </a:p>
        <a:p>
          <a:r>
            <a:rPr lang="en-GB" sz="1600" b="0" noProof="0" dirty="0" smtClean="0">
              <a:solidFill>
                <a:srgbClr val="0070C0"/>
              </a:solidFill>
              <a:latin typeface="Cambria" panose="02040503050406030204" pitchFamily="18" charset="0"/>
            </a:rPr>
            <a:t>- CIESM, CIHEAM, CPMR, GFCM, INTERREG MED, UNEP-MAP, Bologna Charter; </a:t>
          </a:r>
        </a:p>
        <a:p>
          <a:r>
            <a:rPr lang="en-GB" sz="1600" b="0" noProof="0" dirty="0" smtClean="0">
              <a:solidFill>
                <a:srgbClr val="0070C0"/>
              </a:solidFill>
              <a:latin typeface="Cambria" panose="02040503050406030204" pitchFamily="18" charset="0"/>
            </a:rPr>
            <a:t>- </a:t>
          </a:r>
          <a:r>
            <a:rPr lang="en-GB" sz="1600" b="0" u="sng" noProof="0" dirty="0" smtClean="0">
              <a:solidFill>
                <a:srgbClr val="0070C0"/>
              </a:solidFill>
              <a:latin typeface="Cambria" panose="02040503050406030204" pitchFamily="18" charset="0"/>
            </a:rPr>
            <a:t>major on going EU/international projects </a:t>
          </a:r>
          <a:r>
            <a:rPr lang="en-GB" sz="1600" b="0" noProof="0" dirty="0" smtClean="0">
              <a:solidFill>
                <a:srgbClr val="0070C0"/>
              </a:solidFill>
              <a:latin typeface="Cambria" panose="02040503050406030204" pitchFamily="18" charset="0"/>
            </a:rPr>
            <a:t>(R&amp;I, training, education), technology clusters and platforms</a:t>
          </a:r>
          <a:endParaRPr lang="en-GB" sz="1600" b="0" noProof="0" dirty="0">
            <a:solidFill>
              <a:srgbClr val="0070C0"/>
            </a:solidFill>
            <a:latin typeface="Cambria" panose="02040503050406030204" pitchFamily="18" charset="0"/>
          </a:endParaRPr>
        </a:p>
      </dgm:t>
    </dgm:pt>
    <dgm:pt modelId="{2A423D82-7AB9-485B-B4D8-488E2139EDB5}" type="parTrans" cxnId="{4052EA1F-0F26-4DFC-93BB-6F31A4F6F3A0}">
      <dgm:prSet/>
      <dgm:spPr/>
      <dgm:t>
        <a:bodyPr/>
        <a:lstStyle/>
        <a:p>
          <a:endParaRPr lang="it-IT"/>
        </a:p>
      </dgm:t>
    </dgm:pt>
    <dgm:pt modelId="{31D45D72-293E-4820-9A5E-3C9AC24B3965}" type="sibTrans" cxnId="{4052EA1F-0F26-4DFC-93BB-6F31A4F6F3A0}">
      <dgm:prSet/>
      <dgm:spPr/>
      <dgm:t>
        <a:bodyPr/>
        <a:lstStyle/>
        <a:p>
          <a:endParaRPr lang="it-IT"/>
        </a:p>
      </dgm:t>
    </dgm:pt>
    <dgm:pt modelId="{8360F53F-D331-4F97-8E58-40F1297A7C17}">
      <dgm:prSet custT="1"/>
      <dgm:spPr/>
      <dgm:t>
        <a:bodyPr/>
        <a:lstStyle/>
        <a:p>
          <a:r>
            <a:rPr lang="en-GB" sz="2400" b="1" i="0" noProof="0" smtClean="0">
              <a:latin typeface="Cambria" panose="02040503050406030204" pitchFamily="18" charset="0"/>
            </a:rPr>
            <a:t>Impacts</a:t>
          </a:r>
          <a:endParaRPr lang="en-GB" sz="2400" b="1" i="0" noProof="0">
            <a:latin typeface="Cambria" panose="02040503050406030204" pitchFamily="18" charset="0"/>
          </a:endParaRPr>
        </a:p>
      </dgm:t>
    </dgm:pt>
    <dgm:pt modelId="{BD258875-C677-4F89-9E9A-FF53D2701437}" type="parTrans" cxnId="{0DFF5BD8-6BDF-43EA-97BD-AF58D4E5964C}">
      <dgm:prSet/>
      <dgm:spPr/>
      <dgm:t>
        <a:bodyPr/>
        <a:lstStyle/>
        <a:p>
          <a:endParaRPr lang="it-IT"/>
        </a:p>
      </dgm:t>
    </dgm:pt>
    <dgm:pt modelId="{D4956B50-6539-4C32-A876-8ADB126576CE}" type="sibTrans" cxnId="{0DFF5BD8-6BDF-43EA-97BD-AF58D4E5964C}">
      <dgm:prSet/>
      <dgm:spPr/>
      <dgm:t>
        <a:bodyPr/>
        <a:lstStyle/>
        <a:p>
          <a:endParaRPr lang="it-IT"/>
        </a:p>
      </dgm:t>
    </dgm:pt>
    <dgm:pt modelId="{BE908C87-7A65-4A79-9A78-6D65D1078561}">
      <dgm:prSet custT="1"/>
      <dgm:spPr/>
      <dgm:t>
        <a:bodyPr/>
        <a:lstStyle/>
        <a:p>
          <a:r>
            <a:rPr lang="en-GB" sz="1800" b="0" noProof="0" smtClean="0">
              <a:solidFill>
                <a:srgbClr val="0070C0"/>
              </a:solidFill>
              <a:latin typeface="Cambria" panose="02040503050406030204" pitchFamily="18" charset="0"/>
              <a:cs typeface="Arial" pitchFamily="34" charset="0"/>
            </a:rPr>
            <a:t>BLUEMED SRIA priorities were adopted by the EC, and included in R&amp;I Programmes</a:t>
          </a:r>
          <a:endParaRPr lang="en-GB" sz="1800" b="0" noProof="0">
            <a:latin typeface="Cambria" panose="02040503050406030204" pitchFamily="18" charset="0"/>
          </a:endParaRPr>
        </a:p>
      </dgm:t>
    </dgm:pt>
    <dgm:pt modelId="{4936AE18-6692-40C2-A8AA-2C165A74472A}" type="parTrans" cxnId="{86E9BC37-6A3A-464B-B9CB-0C3A129C4C9B}">
      <dgm:prSet/>
      <dgm:spPr/>
      <dgm:t>
        <a:bodyPr/>
        <a:lstStyle/>
        <a:p>
          <a:endParaRPr lang="it-IT"/>
        </a:p>
      </dgm:t>
    </dgm:pt>
    <dgm:pt modelId="{779384CC-305D-4CC9-B71A-DB6CF0A78444}" type="sibTrans" cxnId="{86E9BC37-6A3A-464B-B9CB-0C3A129C4C9B}">
      <dgm:prSet/>
      <dgm:spPr/>
      <dgm:t>
        <a:bodyPr/>
        <a:lstStyle/>
        <a:p>
          <a:endParaRPr lang="it-IT"/>
        </a:p>
      </dgm:t>
    </dgm:pt>
    <dgm:pt modelId="{0A73E347-B68A-4495-A23D-EF18A0E5573C}">
      <dgm:prSet custT="1"/>
      <dgm:spPr/>
      <dgm:t>
        <a:bodyPr/>
        <a:lstStyle/>
        <a:p>
          <a:r>
            <a:rPr lang="en-GB" sz="1800" b="0" noProof="0" smtClean="0">
              <a:solidFill>
                <a:srgbClr val="0070C0"/>
              </a:solidFill>
              <a:latin typeface="Cambria" panose="02040503050406030204" pitchFamily="18" charset="0"/>
              <a:cs typeface="Arial" pitchFamily="34" charset="0"/>
            </a:rPr>
            <a:t>DG RTD – H2020 SC2 Work Programme 2016-2017, six BLUEMED R&amp;I priorities included</a:t>
          </a:r>
          <a:endParaRPr lang="en-GB" sz="1600" b="0" noProof="0">
            <a:latin typeface="Cambria" panose="02040503050406030204" pitchFamily="18" charset="0"/>
          </a:endParaRPr>
        </a:p>
      </dgm:t>
    </dgm:pt>
    <dgm:pt modelId="{325EF462-4723-49EE-B463-81B16BEED97B}" type="parTrans" cxnId="{BDF2F75F-8CF9-4625-8BBF-D590850F06BE}">
      <dgm:prSet/>
      <dgm:spPr/>
      <dgm:t>
        <a:bodyPr/>
        <a:lstStyle/>
        <a:p>
          <a:endParaRPr lang="it-IT"/>
        </a:p>
      </dgm:t>
    </dgm:pt>
    <dgm:pt modelId="{A8D5FA0B-8A38-4668-A302-B423BCCC5363}" type="sibTrans" cxnId="{BDF2F75F-8CF9-4625-8BBF-D590850F06BE}">
      <dgm:prSet/>
      <dgm:spPr/>
      <dgm:t>
        <a:bodyPr/>
        <a:lstStyle/>
        <a:p>
          <a:endParaRPr lang="it-IT"/>
        </a:p>
      </dgm:t>
    </dgm:pt>
    <dgm:pt modelId="{1F1AADD9-27A3-4B19-B4E3-6FFE9E1B573A}">
      <dgm:prSet custT="1"/>
      <dgm:spPr/>
      <dgm:t>
        <a:bodyPr/>
        <a:lstStyle/>
        <a:p>
          <a:r>
            <a:rPr lang="en-GB" sz="1800" b="0" noProof="0" smtClean="0">
              <a:solidFill>
                <a:srgbClr val="0070C0"/>
              </a:solidFill>
              <a:latin typeface="Cambria" panose="02040503050406030204" pitchFamily="18" charset="0"/>
              <a:cs typeface="Arial" pitchFamily="34" charset="0"/>
            </a:rPr>
            <a:t>EC DG-MARE Call for proposals:</a:t>
          </a:r>
          <a:r>
            <a:rPr lang="en-GB" sz="1800" b="0" noProof="0" smtClean="0">
              <a:solidFill>
                <a:srgbClr val="0070C0"/>
              </a:solidFill>
              <a:latin typeface="Cambria" panose="02040503050406030204" pitchFamily="18" charset="0"/>
            </a:rPr>
            <a:t/>
          </a:r>
          <a:br>
            <a:rPr lang="en-GB" sz="1800" b="0" noProof="0" smtClean="0">
              <a:solidFill>
                <a:srgbClr val="0070C0"/>
              </a:solidFill>
              <a:latin typeface="Cambria" panose="02040503050406030204" pitchFamily="18" charset="0"/>
            </a:rPr>
          </a:br>
          <a:r>
            <a:rPr lang="en-GB" sz="1800" b="0" noProof="0" smtClean="0">
              <a:solidFill>
                <a:srgbClr val="0070C0"/>
              </a:solidFill>
              <a:latin typeface="Cambria" panose="02040503050406030204" pitchFamily="18" charset="0"/>
            </a:rPr>
            <a:t>&gt; </a:t>
          </a:r>
          <a:r>
            <a:rPr lang="en-GB" sz="1600" b="0" noProof="0" smtClean="0">
              <a:solidFill>
                <a:srgbClr val="0070C0"/>
              </a:solidFill>
              <a:latin typeface="Cambria" panose="02040503050406030204" pitchFamily="18" charset="0"/>
            </a:rPr>
            <a:t>Blue Labs - innovative solutions for maritime challenges &amp; Blue Careers in Europe (May, 2016)</a:t>
          </a:r>
          <a:br>
            <a:rPr lang="en-GB" sz="1600" b="0" noProof="0" smtClean="0">
              <a:solidFill>
                <a:srgbClr val="0070C0"/>
              </a:solidFill>
              <a:latin typeface="Cambria" panose="02040503050406030204" pitchFamily="18" charset="0"/>
            </a:rPr>
          </a:br>
          <a:r>
            <a:rPr lang="en-GB" sz="1600" b="0" noProof="0" smtClean="0">
              <a:solidFill>
                <a:srgbClr val="0070C0"/>
              </a:solidFill>
              <a:latin typeface="Cambria" panose="02040503050406030204" pitchFamily="18" charset="0"/>
            </a:rPr>
            <a:t>&gt; Blue Technology - transfer of innovative solutions to sea basin economies (Sept 2016)</a:t>
          </a:r>
          <a:br>
            <a:rPr lang="en-GB" sz="1600" b="0" noProof="0" smtClean="0">
              <a:solidFill>
                <a:srgbClr val="0070C0"/>
              </a:solidFill>
              <a:latin typeface="Cambria" panose="02040503050406030204" pitchFamily="18" charset="0"/>
            </a:rPr>
          </a:br>
          <a:r>
            <a:rPr lang="en-GB" sz="1600" b="0" noProof="0" smtClean="0">
              <a:solidFill>
                <a:srgbClr val="0070C0"/>
              </a:solidFill>
              <a:latin typeface="Cambria" panose="02040503050406030204" pitchFamily="18" charset="0"/>
            </a:rPr>
            <a:t>&gt; Blue networks for the Mediterranean (Feb  2018)</a:t>
          </a:r>
          <a:br>
            <a:rPr lang="en-GB" sz="1600" b="0" noProof="0" smtClean="0">
              <a:solidFill>
                <a:srgbClr val="0070C0"/>
              </a:solidFill>
              <a:latin typeface="Cambria" panose="02040503050406030204" pitchFamily="18" charset="0"/>
            </a:rPr>
          </a:br>
          <a:r>
            <a:rPr lang="en-GB" sz="1600" b="0" noProof="0" smtClean="0">
              <a:solidFill>
                <a:srgbClr val="0070C0"/>
              </a:solidFill>
              <a:latin typeface="Cambria" panose="02040503050406030204" pitchFamily="18" charset="0"/>
            </a:rPr>
            <a:t>&gt; Joint Actions for a sustainable Blue economy in the Mediterranean (Feb 2018)</a:t>
          </a:r>
          <a:endParaRPr lang="en-GB" sz="2000" b="0" noProof="0">
            <a:latin typeface="Cambria" panose="02040503050406030204" pitchFamily="18" charset="0"/>
          </a:endParaRPr>
        </a:p>
      </dgm:t>
    </dgm:pt>
    <dgm:pt modelId="{9BC65CBF-F39C-40D9-B9FE-7F96EC6DCD28}" type="parTrans" cxnId="{898F20D2-BB7E-4C3C-9F6B-9B8A032A26F0}">
      <dgm:prSet/>
      <dgm:spPr/>
      <dgm:t>
        <a:bodyPr/>
        <a:lstStyle/>
        <a:p>
          <a:endParaRPr lang="it-IT"/>
        </a:p>
      </dgm:t>
    </dgm:pt>
    <dgm:pt modelId="{9A7C2F7D-9D55-4B1D-AAD0-1ECC8DEBCDF4}" type="sibTrans" cxnId="{898F20D2-BB7E-4C3C-9F6B-9B8A032A26F0}">
      <dgm:prSet/>
      <dgm:spPr/>
      <dgm:t>
        <a:bodyPr/>
        <a:lstStyle/>
        <a:p>
          <a:endParaRPr lang="it-IT"/>
        </a:p>
      </dgm:t>
    </dgm:pt>
    <dgm:pt modelId="{9C2E583D-CE7B-4A4E-A04A-FAB74E0F6533}">
      <dgm:prSet phldrT="[Testo]" custT="1"/>
      <dgm:spPr/>
      <dgm:t>
        <a:bodyPr/>
        <a:lstStyle/>
        <a:p>
          <a:r>
            <a:rPr lang="en-GB" sz="1800" b="0" noProof="0" dirty="0" smtClean="0">
              <a:solidFill>
                <a:srgbClr val="0070C0"/>
              </a:solidFill>
              <a:latin typeface="Cambria" panose="02040503050406030204" pitchFamily="18" charset="0"/>
            </a:rPr>
            <a:t>Create the conditions for commitment and investments/develop new market opportunities</a:t>
          </a:r>
          <a:endParaRPr lang="en-GB" sz="1800" b="0" noProof="0" dirty="0">
            <a:solidFill>
              <a:srgbClr val="0070C0"/>
            </a:solidFill>
            <a:latin typeface="Cambria" panose="02040503050406030204" pitchFamily="18" charset="0"/>
          </a:endParaRPr>
        </a:p>
      </dgm:t>
    </dgm:pt>
    <dgm:pt modelId="{8E67C978-BF90-4267-9941-607CD15C3235}" type="parTrans" cxnId="{2C8ABAA5-C8EE-4621-A40C-C950EEAE316E}">
      <dgm:prSet/>
      <dgm:spPr/>
      <dgm:t>
        <a:bodyPr/>
        <a:lstStyle/>
        <a:p>
          <a:endParaRPr lang="it-IT"/>
        </a:p>
      </dgm:t>
    </dgm:pt>
    <dgm:pt modelId="{5C1319B1-B554-4865-9B5A-1AB14F1766C5}" type="sibTrans" cxnId="{2C8ABAA5-C8EE-4621-A40C-C950EEAE316E}">
      <dgm:prSet/>
      <dgm:spPr/>
      <dgm:t>
        <a:bodyPr/>
        <a:lstStyle/>
        <a:p>
          <a:endParaRPr lang="it-IT"/>
        </a:p>
      </dgm:t>
    </dgm:pt>
    <dgm:pt modelId="{92DFB597-7B1E-411F-AE05-63D453A98AB7}">
      <dgm:prSet phldrT="[Testo]" custT="1"/>
      <dgm:spPr/>
      <dgm:t>
        <a:bodyPr/>
        <a:lstStyle/>
        <a:p>
          <a:endParaRPr lang="en-GB" sz="1800" b="0" noProof="0">
            <a:solidFill>
              <a:srgbClr val="0070C0"/>
            </a:solidFill>
            <a:latin typeface="Cambria" panose="02040503050406030204" pitchFamily="18" charset="0"/>
          </a:endParaRPr>
        </a:p>
      </dgm:t>
    </dgm:pt>
    <dgm:pt modelId="{D8C1B52B-A2C6-48C2-968F-C48E1AA6CB02}" type="parTrans" cxnId="{11C9EC05-B13F-415F-A334-473AA59CAAE0}">
      <dgm:prSet/>
      <dgm:spPr/>
      <dgm:t>
        <a:bodyPr/>
        <a:lstStyle/>
        <a:p>
          <a:endParaRPr lang="it-IT"/>
        </a:p>
      </dgm:t>
    </dgm:pt>
    <dgm:pt modelId="{E1830644-BFBB-49DE-B013-8ED8694DF68C}" type="sibTrans" cxnId="{11C9EC05-B13F-415F-A334-473AA59CAAE0}">
      <dgm:prSet/>
      <dgm:spPr/>
      <dgm:t>
        <a:bodyPr/>
        <a:lstStyle/>
        <a:p>
          <a:endParaRPr lang="it-IT"/>
        </a:p>
      </dgm:t>
    </dgm:pt>
    <dgm:pt modelId="{1FBA747F-FB18-4C5D-86CB-4371C735A6A9}">
      <dgm:prSet phldrT="[Testo]" custT="1"/>
      <dgm:spPr/>
      <dgm:t>
        <a:bodyPr/>
        <a:lstStyle/>
        <a:p>
          <a:r>
            <a:rPr lang="en-GB" sz="1800" b="0" noProof="0" smtClean="0">
              <a:solidFill>
                <a:srgbClr val="0070C0"/>
              </a:solidFill>
              <a:latin typeface="Cambria" panose="02040503050406030204" pitchFamily="18" charset="0"/>
            </a:rPr>
            <a:t>Improve coordination between regional-national-EU-international stakeholders and policies</a:t>
          </a:r>
          <a:endParaRPr lang="en-GB" sz="1800" b="0" noProof="0">
            <a:solidFill>
              <a:srgbClr val="0070C0"/>
            </a:solidFill>
            <a:latin typeface="Cambria" panose="02040503050406030204" pitchFamily="18" charset="0"/>
          </a:endParaRPr>
        </a:p>
      </dgm:t>
    </dgm:pt>
    <dgm:pt modelId="{62CA1D0E-07ED-42CA-9D84-3ED1A27F331C}" type="parTrans" cxnId="{65A44247-13AD-4D03-94C1-E94BA367A607}">
      <dgm:prSet/>
      <dgm:spPr/>
      <dgm:t>
        <a:bodyPr/>
        <a:lstStyle/>
        <a:p>
          <a:endParaRPr lang="it-IT"/>
        </a:p>
      </dgm:t>
    </dgm:pt>
    <dgm:pt modelId="{B2B66A10-2664-44B0-A2DB-97DBDA0FCE25}" type="sibTrans" cxnId="{65A44247-13AD-4D03-94C1-E94BA367A607}">
      <dgm:prSet/>
      <dgm:spPr/>
      <dgm:t>
        <a:bodyPr/>
        <a:lstStyle/>
        <a:p>
          <a:endParaRPr lang="it-IT"/>
        </a:p>
      </dgm:t>
    </dgm:pt>
    <dgm:pt modelId="{946C411A-C9CA-40FA-A37F-6FB879B4318B}">
      <dgm:prSet custT="1"/>
      <dgm:spPr/>
      <dgm:t>
        <a:bodyPr/>
        <a:lstStyle/>
        <a:p>
          <a:r>
            <a:rPr lang="en-GB" sz="1800" b="0" noProof="0" dirty="0" smtClean="0">
              <a:solidFill>
                <a:srgbClr val="0070C0"/>
              </a:solidFill>
              <a:latin typeface="Cambria" panose="02040503050406030204" pitchFamily="18" charset="0"/>
              <a:cs typeface="Arial" pitchFamily="34" charset="0"/>
            </a:rPr>
            <a:t>DG RTD – H2020 SC2 Work Programme 2018-2020, to BLUEMED Initiative as one reference strategy in 3 Blue Growth calls</a:t>
          </a:r>
          <a:br>
            <a:rPr lang="en-GB" sz="1800" b="0" noProof="0" dirty="0" smtClean="0">
              <a:solidFill>
                <a:srgbClr val="0070C0"/>
              </a:solidFill>
              <a:latin typeface="Cambria" panose="02040503050406030204" pitchFamily="18" charset="0"/>
              <a:cs typeface="Arial" pitchFamily="34" charset="0"/>
            </a:rPr>
          </a:br>
          <a:r>
            <a:rPr lang="en-GB" sz="1800" b="0" noProof="0" dirty="0" smtClean="0">
              <a:solidFill>
                <a:srgbClr val="0070C0"/>
              </a:solidFill>
              <a:latin typeface="Cambria" panose="02040503050406030204" pitchFamily="18" charset="0"/>
              <a:cs typeface="Arial" pitchFamily="34" charset="0"/>
            </a:rPr>
            <a:t/>
          </a:r>
          <a:br>
            <a:rPr lang="en-GB" sz="1800" b="0" noProof="0" dirty="0" smtClean="0">
              <a:solidFill>
                <a:srgbClr val="0070C0"/>
              </a:solidFill>
              <a:latin typeface="Cambria" panose="02040503050406030204" pitchFamily="18" charset="0"/>
              <a:cs typeface="Arial" pitchFamily="34" charset="0"/>
            </a:rPr>
          </a:br>
          <a:r>
            <a:rPr lang="en-GB" sz="1800" b="1" noProof="0" dirty="0" smtClean="0">
              <a:solidFill>
                <a:srgbClr val="0070C0"/>
              </a:solidFill>
              <a:latin typeface="Cambria" panose="02040503050406030204" pitchFamily="18" charset="0"/>
              <a:cs typeface="Arial" pitchFamily="34" charset="0"/>
            </a:rPr>
            <a:t>About € 50 M allocated to the Area</a:t>
          </a:r>
          <a:endParaRPr lang="en-GB" sz="1800" b="1" noProof="0" dirty="0">
            <a:latin typeface="Cambria" panose="02040503050406030204" pitchFamily="18" charset="0"/>
          </a:endParaRPr>
        </a:p>
      </dgm:t>
    </dgm:pt>
    <dgm:pt modelId="{96F759A4-5461-407D-9846-994B1E0279A4}" type="parTrans" cxnId="{4BA3BECD-76FC-4473-B754-D8DB236ED98C}">
      <dgm:prSet/>
      <dgm:spPr/>
      <dgm:t>
        <a:bodyPr/>
        <a:lstStyle/>
        <a:p>
          <a:endParaRPr lang="it-IT"/>
        </a:p>
      </dgm:t>
    </dgm:pt>
    <dgm:pt modelId="{D8D7C7F7-19AF-4220-8B6E-66FAECB8D313}" type="sibTrans" cxnId="{4BA3BECD-76FC-4473-B754-D8DB236ED98C}">
      <dgm:prSet/>
      <dgm:spPr/>
      <dgm:t>
        <a:bodyPr/>
        <a:lstStyle/>
        <a:p>
          <a:endParaRPr lang="it-IT"/>
        </a:p>
      </dgm:t>
    </dgm:pt>
    <dgm:pt modelId="{2DFBAE97-11DA-45DE-9FCA-795701DBFD3C}" type="pres">
      <dgm:prSet presAssocID="{DC4EDC5C-D14C-43D7-AACB-6E4E301FF002}" presName="Name0" presStyleCnt="0">
        <dgm:presLayoutVars>
          <dgm:dir/>
          <dgm:animLvl val="lvl"/>
          <dgm:resizeHandles val="exact"/>
        </dgm:presLayoutVars>
      </dgm:prSet>
      <dgm:spPr/>
      <dgm:t>
        <a:bodyPr/>
        <a:lstStyle/>
        <a:p>
          <a:endParaRPr lang="it-IT"/>
        </a:p>
      </dgm:t>
    </dgm:pt>
    <dgm:pt modelId="{9F86FEA8-D0B3-4A57-8C19-658BDBAC421E}" type="pres">
      <dgm:prSet presAssocID="{BF83E042-1749-4726-AFBE-49752CFAC7C7}" presName="composite" presStyleCnt="0"/>
      <dgm:spPr/>
    </dgm:pt>
    <dgm:pt modelId="{B104EA7D-9479-4367-9BA8-7BC4358DBE51}" type="pres">
      <dgm:prSet presAssocID="{BF83E042-1749-4726-AFBE-49752CFAC7C7}" presName="parTx" presStyleLbl="alignNode1" presStyleIdx="0" presStyleCnt="2">
        <dgm:presLayoutVars>
          <dgm:chMax val="0"/>
          <dgm:chPref val="0"/>
          <dgm:bulletEnabled val="1"/>
        </dgm:presLayoutVars>
      </dgm:prSet>
      <dgm:spPr/>
      <dgm:t>
        <a:bodyPr/>
        <a:lstStyle/>
        <a:p>
          <a:endParaRPr lang="it-IT"/>
        </a:p>
      </dgm:t>
    </dgm:pt>
    <dgm:pt modelId="{4A4E078F-61F3-4A8C-A82F-F37DF14B63D8}" type="pres">
      <dgm:prSet presAssocID="{BF83E042-1749-4726-AFBE-49752CFAC7C7}" presName="desTx" presStyleLbl="alignAccFollowNode1" presStyleIdx="0" presStyleCnt="2">
        <dgm:presLayoutVars>
          <dgm:bulletEnabled val="1"/>
        </dgm:presLayoutVars>
      </dgm:prSet>
      <dgm:spPr/>
      <dgm:t>
        <a:bodyPr/>
        <a:lstStyle/>
        <a:p>
          <a:endParaRPr lang="it-IT"/>
        </a:p>
      </dgm:t>
    </dgm:pt>
    <dgm:pt modelId="{3EDF248C-B26A-4686-BC18-68D7671FB05C}" type="pres">
      <dgm:prSet presAssocID="{7C1EFACB-3285-4D72-B3FA-4E73632AE17D}" presName="space" presStyleCnt="0"/>
      <dgm:spPr/>
    </dgm:pt>
    <dgm:pt modelId="{563C3EC9-80A0-4189-909C-5793910CC2E8}" type="pres">
      <dgm:prSet presAssocID="{8360F53F-D331-4F97-8E58-40F1297A7C17}" presName="composite" presStyleCnt="0"/>
      <dgm:spPr/>
    </dgm:pt>
    <dgm:pt modelId="{5D60F570-0987-4AA4-9EEB-780EA237C428}" type="pres">
      <dgm:prSet presAssocID="{8360F53F-D331-4F97-8E58-40F1297A7C17}" presName="parTx" presStyleLbl="alignNode1" presStyleIdx="1" presStyleCnt="2" custLinFactNeighborY="-4330">
        <dgm:presLayoutVars>
          <dgm:chMax val="0"/>
          <dgm:chPref val="0"/>
          <dgm:bulletEnabled val="1"/>
        </dgm:presLayoutVars>
      </dgm:prSet>
      <dgm:spPr/>
      <dgm:t>
        <a:bodyPr/>
        <a:lstStyle/>
        <a:p>
          <a:endParaRPr lang="it-IT"/>
        </a:p>
      </dgm:t>
    </dgm:pt>
    <dgm:pt modelId="{75334EDC-0EBB-4025-A4BD-EA4C64BB6F3E}" type="pres">
      <dgm:prSet presAssocID="{8360F53F-D331-4F97-8E58-40F1297A7C17}" presName="desTx" presStyleLbl="alignAccFollowNode1" presStyleIdx="1" presStyleCnt="2">
        <dgm:presLayoutVars>
          <dgm:bulletEnabled val="1"/>
        </dgm:presLayoutVars>
      </dgm:prSet>
      <dgm:spPr/>
      <dgm:t>
        <a:bodyPr/>
        <a:lstStyle/>
        <a:p>
          <a:endParaRPr lang="it-IT"/>
        </a:p>
      </dgm:t>
    </dgm:pt>
  </dgm:ptLst>
  <dgm:cxnLst>
    <dgm:cxn modelId="{4D24EDE6-FF17-4EA0-864C-0A86B90E58FB}" type="presOf" srcId="{B8FB7F84-E83D-4DDD-9649-DC3D113E5816}" destId="{4A4E078F-61F3-4A8C-A82F-F37DF14B63D8}" srcOrd="0" destOrd="1" presId="urn:microsoft.com/office/officeart/2005/8/layout/hList1"/>
    <dgm:cxn modelId="{B85C1BCE-5765-4C85-A6F0-868C306B25E4}" type="presOf" srcId="{946C411A-C9CA-40FA-A37F-6FB879B4318B}" destId="{75334EDC-0EBB-4025-A4BD-EA4C64BB6F3E}" srcOrd="0" destOrd="3" presId="urn:microsoft.com/office/officeart/2005/8/layout/hList1"/>
    <dgm:cxn modelId="{BDF2F75F-8CF9-4625-8BBF-D590850F06BE}" srcId="{8360F53F-D331-4F97-8E58-40F1297A7C17}" destId="{0A73E347-B68A-4495-A23D-EF18A0E5573C}" srcOrd="2" destOrd="0" parTransId="{325EF462-4723-49EE-B463-81B16BEED97B}" sibTransId="{A8D5FA0B-8A38-4668-A302-B423BCCC5363}"/>
    <dgm:cxn modelId="{86E9BC37-6A3A-464B-B9CB-0C3A129C4C9B}" srcId="{8360F53F-D331-4F97-8E58-40F1297A7C17}" destId="{BE908C87-7A65-4A79-9A78-6D65D1078561}" srcOrd="0" destOrd="0" parTransId="{4936AE18-6692-40C2-A8AA-2C165A74472A}" sibTransId="{779384CC-305D-4CC9-B71A-DB6CF0A78444}"/>
    <dgm:cxn modelId="{4BA3BECD-76FC-4473-B754-D8DB236ED98C}" srcId="{8360F53F-D331-4F97-8E58-40F1297A7C17}" destId="{946C411A-C9CA-40FA-A37F-6FB879B4318B}" srcOrd="3" destOrd="0" parTransId="{96F759A4-5461-407D-9846-994B1E0279A4}" sibTransId="{D8D7C7F7-19AF-4220-8B6E-66FAECB8D313}"/>
    <dgm:cxn modelId="{53EEB52B-A320-43D6-BD7C-FCCFDD0F8C1A}" type="presOf" srcId="{D60D6583-0ABF-4B01-A725-8772F112FE51}" destId="{4A4E078F-61F3-4A8C-A82F-F37DF14B63D8}" srcOrd="0" destOrd="3" presId="urn:microsoft.com/office/officeart/2005/8/layout/hList1"/>
    <dgm:cxn modelId="{D070BFEB-40BC-44A6-9256-49B89AA9C8DD}" type="presOf" srcId="{1F1AADD9-27A3-4B19-B4E3-6FFE9E1B573A}" destId="{75334EDC-0EBB-4025-A4BD-EA4C64BB6F3E}" srcOrd="0" destOrd="1" presId="urn:microsoft.com/office/officeart/2005/8/layout/hList1"/>
    <dgm:cxn modelId="{2C8ABAA5-C8EE-4621-A40C-C950EEAE316E}" srcId="{BF83E042-1749-4726-AFBE-49752CFAC7C7}" destId="{9C2E583D-CE7B-4A4E-A04A-FAB74E0F6533}" srcOrd="4" destOrd="0" parTransId="{8E67C978-BF90-4267-9941-607CD15C3235}" sibTransId="{5C1319B1-B554-4865-9B5A-1AB14F1766C5}"/>
    <dgm:cxn modelId="{8C53A890-EFA2-459C-8E17-A04EF04FFA82}" type="presOf" srcId="{BF83E042-1749-4726-AFBE-49752CFAC7C7}" destId="{B104EA7D-9479-4367-9BA8-7BC4358DBE51}" srcOrd="0" destOrd="0" presId="urn:microsoft.com/office/officeart/2005/8/layout/hList1"/>
    <dgm:cxn modelId="{11C9EC05-B13F-415F-A334-473AA59CAAE0}" srcId="{BF83E042-1749-4726-AFBE-49752CFAC7C7}" destId="{92DFB597-7B1E-411F-AE05-63D453A98AB7}" srcOrd="5" destOrd="0" parTransId="{D8C1B52B-A2C6-48C2-968F-C48E1AA6CB02}" sibTransId="{E1830644-BFBB-49DE-B013-8ED8694DF68C}"/>
    <dgm:cxn modelId="{90E8BB43-6310-4E18-A89C-B288F629105C}" type="presOf" srcId="{9C2E583D-CE7B-4A4E-A04A-FAB74E0F6533}" destId="{4A4E078F-61F3-4A8C-A82F-F37DF14B63D8}" srcOrd="0" destOrd="4" presId="urn:microsoft.com/office/officeart/2005/8/layout/hList1"/>
    <dgm:cxn modelId="{24F10C10-38B5-4F68-B4F7-82377E6449F8}" type="presOf" srcId="{BE908C87-7A65-4A79-9A78-6D65D1078561}" destId="{75334EDC-0EBB-4025-A4BD-EA4C64BB6F3E}" srcOrd="0" destOrd="0" presId="urn:microsoft.com/office/officeart/2005/8/layout/hList1"/>
    <dgm:cxn modelId="{27F22121-79E4-4287-9C3A-1D39F3C13C3B}" type="presOf" srcId="{92DFB597-7B1E-411F-AE05-63D453A98AB7}" destId="{4A4E078F-61F3-4A8C-A82F-F37DF14B63D8}" srcOrd="0" destOrd="5" presId="urn:microsoft.com/office/officeart/2005/8/layout/hList1"/>
    <dgm:cxn modelId="{EDEF3538-9BC7-42CF-B759-B0A0470A944E}" type="presOf" srcId="{8360F53F-D331-4F97-8E58-40F1297A7C17}" destId="{5D60F570-0987-4AA4-9EEB-780EA237C428}" srcOrd="0" destOrd="0" presId="urn:microsoft.com/office/officeart/2005/8/layout/hList1"/>
    <dgm:cxn modelId="{979D53BE-3B64-4C6E-8884-0FD5AC6BB0EE}" srcId="{BF83E042-1749-4726-AFBE-49752CFAC7C7}" destId="{B8FB7F84-E83D-4DDD-9649-DC3D113E5816}" srcOrd="1" destOrd="0" parTransId="{86B079E9-47B3-4C90-B677-6C5397EE8A5A}" sibTransId="{4DA7FA4E-A917-4529-AFB4-E2BB5E06352B}"/>
    <dgm:cxn modelId="{0DFF5BD8-6BDF-43EA-97BD-AF58D4E5964C}" srcId="{DC4EDC5C-D14C-43D7-AACB-6E4E301FF002}" destId="{8360F53F-D331-4F97-8E58-40F1297A7C17}" srcOrd="1" destOrd="0" parTransId="{BD258875-C677-4F89-9E9A-FF53D2701437}" sibTransId="{D4956B50-6539-4C32-A876-8ADB126576CE}"/>
    <dgm:cxn modelId="{65A44247-13AD-4D03-94C1-E94BA367A607}" srcId="{BF83E042-1749-4726-AFBE-49752CFAC7C7}" destId="{1FBA747F-FB18-4C5D-86CB-4371C735A6A9}" srcOrd="2" destOrd="0" parTransId="{62CA1D0E-07ED-42CA-9D84-3ED1A27F331C}" sibTransId="{B2B66A10-2664-44B0-A2DB-97DBDA0FCE25}"/>
    <dgm:cxn modelId="{BAF533AB-6E8A-4DD9-9D0E-97C6E2621698}" type="presOf" srcId="{2AFD17C1-0FA0-4211-BB93-B39DC0323179}" destId="{4A4E078F-61F3-4A8C-A82F-F37DF14B63D8}" srcOrd="0" destOrd="0" presId="urn:microsoft.com/office/officeart/2005/8/layout/hList1"/>
    <dgm:cxn modelId="{9F114053-EE5D-4BAE-9A19-8547CC3E724C}" type="presOf" srcId="{DC4EDC5C-D14C-43D7-AACB-6E4E301FF002}" destId="{2DFBAE97-11DA-45DE-9FCA-795701DBFD3C}" srcOrd="0" destOrd="0" presId="urn:microsoft.com/office/officeart/2005/8/layout/hList1"/>
    <dgm:cxn modelId="{898F20D2-BB7E-4C3C-9F6B-9B8A032A26F0}" srcId="{8360F53F-D331-4F97-8E58-40F1297A7C17}" destId="{1F1AADD9-27A3-4B19-B4E3-6FFE9E1B573A}" srcOrd="1" destOrd="0" parTransId="{9BC65CBF-F39C-40D9-B9FE-7F96EC6DCD28}" sibTransId="{9A7C2F7D-9D55-4B1D-AAD0-1ECC8DEBCDF4}"/>
    <dgm:cxn modelId="{86902E1F-2F39-4D30-BBE7-F7DB5B1BBEDC}" srcId="{DC4EDC5C-D14C-43D7-AACB-6E4E301FF002}" destId="{BF83E042-1749-4726-AFBE-49752CFAC7C7}" srcOrd="0" destOrd="0" parTransId="{AEA590CF-97D7-4F7A-A581-A74AFC4219FF}" sibTransId="{7C1EFACB-3285-4D72-B3FA-4E73632AE17D}"/>
    <dgm:cxn modelId="{7A48B798-9F3E-48CA-B7DB-50C067776CE9}" srcId="{BF83E042-1749-4726-AFBE-49752CFAC7C7}" destId="{2AFD17C1-0FA0-4211-BB93-B39DC0323179}" srcOrd="0" destOrd="0" parTransId="{6E43C7DE-F002-4137-8047-42A34F03773D}" sibTransId="{06EF029D-65B9-4FB9-A507-352AE07A9B3C}"/>
    <dgm:cxn modelId="{E58009F3-DBA5-4D39-987C-670E5CA2C0FE}" type="presOf" srcId="{0A73E347-B68A-4495-A23D-EF18A0E5573C}" destId="{75334EDC-0EBB-4025-A4BD-EA4C64BB6F3E}" srcOrd="0" destOrd="2" presId="urn:microsoft.com/office/officeart/2005/8/layout/hList1"/>
    <dgm:cxn modelId="{4052EA1F-0F26-4DFC-93BB-6F31A4F6F3A0}" srcId="{BF83E042-1749-4726-AFBE-49752CFAC7C7}" destId="{D60D6583-0ABF-4B01-A725-8772F112FE51}" srcOrd="3" destOrd="0" parTransId="{2A423D82-7AB9-485B-B4D8-488E2139EDB5}" sibTransId="{31D45D72-293E-4820-9A5E-3C9AC24B3965}"/>
    <dgm:cxn modelId="{897F3B10-11C6-4B70-AE40-1EC2E95E8359}" type="presOf" srcId="{1FBA747F-FB18-4C5D-86CB-4371C735A6A9}" destId="{4A4E078F-61F3-4A8C-A82F-F37DF14B63D8}" srcOrd="0" destOrd="2" presId="urn:microsoft.com/office/officeart/2005/8/layout/hList1"/>
    <dgm:cxn modelId="{14EDA016-A521-4306-9820-C37317928F0A}" type="presParOf" srcId="{2DFBAE97-11DA-45DE-9FCA-795701DBFD3C}" destId="{9F86FEA8-D0B3-4A57-8C19-658BDBAC421E}" srcOrd="0" destOrd="0" presId="urn:microsoft.com/office/officeart/2005/8/layout/hList1"/>
    <dgm:cxn modelId="{51FBC796-F112-4EB2-AC47-F44B162B1DC8}" type="presParOf" srcId="{9F86FEA8-D0B3-4A57-8C19-658BDBAC421E}" destId="{B104EA7D-9479-4367-9BA8-7BC4358DBE51}" srcOrd="0" destOrd="0" presId="urn:microsoft.com/office/officeart/2005/8/layout/hList1"/>
    <dgm:cxn modelId="{594DC421-E0FE-4941-BC65-751D9124D80A}" type="presParOf" srcId="{9F86FEA8-D0B3-4A57-8C19-658BDBAC421E}" destId="{4A4E078F-61F3-4A8C-A82F-F37DF14B63D8}" srcOrd="1" destOrd="0" presId="urn:microsoft.com/office/officeart/2005/8/layout/hList1"/>
    <dgm:cxn modelId="{1F1156FE-85A6-4DBC-BADE-3D2BAA88E7AB}" type="presParOf" srcId="{2DFBAE97-11DA-45DE-9FCA-795701DBFD3C}" destId="{3EDF248C-B26A-4686-BC18-68D7671FB05C}" srcOrd="1" destOrd="0" presId="urn:microsoft.com/office/officeart/2005/8/layout/hList1"/>
    <dgm:cxn modelId="{9978CA0C-C22E-4A1D-B828-14D6CD2690DF}" type="presParOf" srcId="{2DFBAE97-11DA-45DE-9FCA-795701DBFD3C}" destId="{563C3EC9-80A0-4189-909C-5793910CC2E8}" srcOrd="2" destOrd="0" presId="urn:microsoft.com/office/officeart/2005/8/layout/hList1"/>
    <dgm:cxn modelId="{CF413D39-8D44-4BB8-9868-6757C17C0FC1}" type="presParOf" srcId="{563C3EC9-80A0-4189-909C-5793910CC2E8}" destId="{5D60F570-0987-4AA4-9EEB-780EA237C428}" srcOrd="0" destOrd="0" presId="urn:microsoft.com/office/officeart/2005/8/layout/hList1"/>
    <dgm:cxn modelId="{32CBBA67-62C5-4CDD-8670-0BAA74CC21A5}" type="presParOf" srcId="{563C3EC9-80A0-4189-909C-5793910CC2E8}" destId="{75334EDC-0EBB-4025-A4BD-EA4C64BB6F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6CA21-6275-4063-8EFF-6F254A05B98C}" type="doc">
      <dgm:prSet loTypeId="urn:microsoft.com/office/officeart/2009/3/layout/StepUpProcess" loCatId="process" qsTypeId="urn:microsoft.com/office/officeart/2005/8/quickstyle/simple2" qsCatId="simple" csTypeId="urn:microsoft.com/office/officeart/2005/8/colors/accent4_2" csCatId="accent4" phldr="1"/>
      <dgm:spPr/>
    </dgm:pt>
    <dgm:pt modelId="{FEEC9329-FD92-49F8-A6FD-CDEC03FE4700}">
      <dgm:prSet phldrT="[Testo]" custT="1"/>
      <dgm:spPr/>
      <dgm:t>
        <a:bodyPr/>
        <a:lstStyle/>
        <a:p>
          <a:pPr algn="l"/>
          <a:r>
            <a:rPr lang="en-GB" sz="1800" kern="1200" baseline="0" dirty="0" smtClean="0">
              <a:solidFill>
                <a:schemeClr val="accent5">
                  <a:lumMod val="75000"/>
                </a:schemeClr>
              </a:solidFill>
              <a:latin typeface="Cambria" panose="02040503050406030204" pitchFamily="18" charset="0"/>
              <a:ea typeface="+mj-ea"/>
              <a:cs typeface="+mj-cs"/>
            </a:rPr>
            <a:t>BLUEMED SRIA consolidated and updated through cooperation across the Med</a:t>
          </a:r>
        </a:p>
        <a:p>
          <a:pPr algn="l"/>
          <a:r>
            <a:rPr lang="en-GB" sz="1800" kern="1200" baseline="0" dirty="0" smtClean="0">
              <a:solidFill>
                <a:schemeClr val="accent5">
                  <a:lumMod val="75000"/>
                </a:schemeClr>
              </a:solidFill>
              <a:latin typeface="Cambria" panose="02040503050406030204" pitchFamily="18" charset="0"/>
              <a:ea typeface="+mj-ea"/>
              <a:cs typeface="+mj-cs"/>
            </a:rPr>
            <a:t>1 BLUEMED Implementation Plan </a:t>
          </a:r>
        </a:p>
        <a:p>
          <a:pPr algn="l"/>
          <a:r>
            <a:rPr lang="en-GB" sz="1800" kern="1200" baseline="0" dirty="0" smtClean="0">
              <a:solidFill>
                <a:schemeClr val="accent5">
                  <a:lumMod val="75000"/>
                </a:schemeClr>
              </a:solidFill>
              <a:latin typeface="Cambria" panose="02040503050406030204" pitchFamily="18" charset="0"/>
              <a:ea typeface="+mj-ea"/>
              <a:cs typeface="+mj-cs"/>
            </a:rPr>
            <a:t>4 BLUEMED Platforms </a:t>
          </a:r>
        </a:p>
        <a:p>
          <a:pPr algn="l"/>
          <a:r>
            <a:rPr lang="en-GB" sz="1800" kern="1200" baseline="0" dirty="0" smtClean="0">
              <a:solidFill>
                <a:schemeClr val="accent5">
                  <a:lumMod val="75000"/>
                </a:schemeClr>
              </a:solidFill>
              <a:latin typeface="Cambria" panose="02040503050406030204" pitchFamily="18" charset="0"/>
              <a:ea typeface="+mj-ea"/>
              <a:cs typeface="+mj-cs"/>
            </a:rPr>
            <a:t>1 Network of funders and key players</a:t>
          </a:r>
        </a:p>
        <a:p>
          <a:pPr algn="l"/>
          <a:r>
            <a:rPr lang="en-GB" sz="1800" kern="1200" baseline="0" dirty="0" smtClean="0">
              <a:solidFill>
                <a:schemeClr val="accent5">
                  <a:lumMod val="75000"/>
                </a:schemeClr>
              </a:solidFill>
              <a:latin typeface="Cambria" panose="02040503050406030204" pitchFamily="18" charset="0"/>
              <a:ea typeface="+mj-ea"/>
              <a:cs typeface="+mj-cs"/>
            </a:rPr>
            <a:t>3 to 5 Start-up Actions</a:t>
          </a:r>
        </a:p>
        <a:p>
          <a:pPr algn="l"/>
          <a:r>
            <a:rPr lang="en-GB" sz="1800" kern="1200" baseline="0" dirty="0" smtClean="0">
              <a:solidFill>
                <a:schemeClr val="accent5">
                  <a:lumMod val="75000"/>
                </a:schemeClr>
              </a:solidFill>
              <a:latin typeface="Cambria" panose="02040503050406030204" pitchFamily="18" charset="0"/>
              <a:ea typeface="+mj-ea"/>
              <a:cs typeface="+mj-cs"/>
            </a:rPr>
            <a:t>n+1 people in the BLUEMED Community</a:t>
          </a:r>
        </a:p>
        <a:p>
          <a:pPr algn="l"/>
          <a:r>
            <a:rPr lang="en-GB" sz="1800" kern="1200" baseline="0" dirty="0" smtClean="0">
              <a:solidFill>
                <a:schemeClr val="accent5">
                  <a:lumMod val="75000"/>
                </a:schemeClr>
              </a:solidFill>
              <a:latin typeface="Cambria" panose="02040503050406030204" pitchFamily="18" charset="0"/>
              <a:ea typeface="+mj-ea"/>
              <a:cs typeface="+mj-cs"/>
            </a:rPr>
            <a:t>5 BLUEMED Ambassadors </a:t>
          </a:r>
          <a:endParaRPr lang="it-IT" sz="1800" kern="1200" baseline="0" dirty="0">
            <a:solidFill>
              <a:schemeClr val="accent5">
                <a:lumMod val="75000"/>
              </a:schemeClr>
            </a:solidFill>
            <a:latin typeface="Cambria" panose="02040503050406030204" pitchFamily="18" charset="0"/>
            <a:ea typeface="+mj-ea"/>
            <a:cs typeface="+mj-cs"/>
          </a:endParaRPr>
        </a:p>
      </dgm:t>
    </dgm:pt>
    <dgm:pt modelId="{258A759B-517D-4B44-AE1E-50D82BAEDD86}" type="parTrans" cxnId="{184CDCAA-E61D-43A9-A8FD-9EB0BCFCFF84}">
      <dgm:prSet/>
      <dgm:spPr/>
      <dgm:t>
        <a:bodyPr/>
        <a:lstStyle/>
        <a:p>
          <a:endParaRPr lang="it-IT"/>
        </a:p>
      </dgm:t>
    </dgm:pt>
    <dgm:pt modelId="{1F63B7B0-C92E-4EE4-8749-AD952176426E}" type="sibTrans" cxnId="{184CDCAA-E61D-43A9-A8FD-9EB0BCFCFF84}">
      <dgm:prSet custT="1"/>
      <dgm:spPr/>
    </dgm:pt>
    <dgm:pt modelId="{6DBD6FA4-7B21-46C9-A1D8-AA43F6FBEBAE}">
      <dgm:prSet phldrT="[Testo]" custT="1"/>
      <dgm:spPr/>
      <dgm:t>
        <a:bodyPr/>
        <a:lstStyle/>
        <a:p>
          <a:pPr algn="l"/>
          <a:r>
            <a:rPr lang="it-IT" sz="2000" b="1" kern="1200" baseline="0" dirty="0" smtClean="0">
              <a:solidFill>
                <a:schemeClr val="accent5">
                  <a:lumMod val="75000"/>
                </a:schemeClr>
              </a:solidFill>
              <a:latin typeface="Cambria" panose="02040503050406030204" pitchFamily="18" charset="0"/>
              <a:ea typeface="+mj-ea"/>
              <a:cs typeface="+mj-cs"/>
            </a:rPr>
            <a:t>in </a:t>
          </a:r>
          <a:r>
            <a:rPr lang="it-IT" sz="2000" b="1" kern="1200" baseline="0" dirty="0" err="1" smtClean="0">
              <a:solidFill>
                <a:schemeClr val="accent5">
                  <a:lumMod val="75000"/>
                </a:schemeClr>
              </a:solidFill>
              <a:latin typeface="Cambria" panose="02040503050406030204" pitchFamily="18" charset="0"/>
              <a:ea typeface="+mj-ea"/>
              <a:cs typeface="+mj-cs"/>
            </a:rPr>
            <a:t>support</a:t>
          </a:r>
          <a:r>
            <a:rPr lang="it-IT" sz="2000" b="1" kern="1200" baseline="0" dirty="0" smtClean="0">
              <a:solidFill>
                <a:schemeClr val="accent5">
                  <a:lumMod val="75000"/>
                </a:schemeClr>
              </a:solidFill>
              <a:latin typeface="Cambria" panose="02040503050406030204" pitchFamily="18" charset="0"/>
              <a:ea typeface="+mj-ea"/>
              <a:cs typeface="+mj-cs"/>
            </a:rPr>
            <a:t> to</a:t>
          </a:r>
          <a:endParaRPr lang="en-GB" sz="2000" b="1" kern="1200" baseline="0" dirty="0" smtClean="0">
            <a:solidFill>
              <a:schemeClr val="accent5">
                <a:lumMod val="75000"/>
              </a:schemeClr>
            </a:solidFill>
            <a:latin typeface="Cambria" panose="02040503050406030204" pitchFamily="18" charset="0"/>
            <a:ea typeface="+mj-ea"/>
            <a:cs typeface="+mj-cs"/>
          </a:endParaRPr>
        </a:p>
        <a:p>
          <a:pPr algn="l"/>
          <a:r>
            <a:rPr lang="en-GB" sz="1800" kern="1200" baseline="0" dirty="0" smtClean="0">
              <a:solidFill>
                <a:schemeClr val="accent5">
                  <a:lumMod val="75000"/>
                </a:schemeClr>
              </a:solidFill>
              <a:latin typeface="Cambria" panose="02040503050406030204" pitchFamily="18" charset="0"/>
              <a:ea typeface="+mj-ea"/>
              <a:cs typeface="+mj-cs"/>
            </a:rPr>
            <a:t>- overcoming key innovation bottlenecks</a:t>
          </a:r>
        </a:p>
        <a:p>
          <a:pPr algn="l"/>
          <a:r>
            <a:rPr lang="en-GB" sz="1800" kern="1200" baseline="0" dirty="0" smtClean="0">
              <a:solidFill>
                <a:schemeClr val="accent5">
                  <a:lumMod val="75000"/>
                </a:schemeClr>
              </a:solidFill>
              <a:latin typeface="Cambria" panose="02040503050406030204" pitchFamily="18" charset="0"/>
              <a:ea typeface="+mj-ea"/>
              <a:cs typeface="+mj-cs"/>
            </a:rPr>
            <a:t>- creation&gt;improvement&gt;valorisation of national and local experiences in line with the BLUEMED Vision </a:t>
          </a:r>
        </a:p>
        <a:p>
          <a:pPr algn="l"/>
          <a:r>
            <a:rPr lang="en-GB" sz="1800" kern="1200" baseline="0" dirty="0" smtClean="0">
              <a:solidFill>
                <a:schemeClr val="accent5">
                  <a:lumMod val="75000"/>
                </a:schemeClr>
              </a:solidFill>
              <a:latin typeface="Cambria" panose="02040503050406030204" pitchFamily="18" charset="0"/>
              <a:ea typeface="+mj-ea"/>
              <a:cs typeface="+mj-cs"/>
            </a:rPr>
            <a:t>- implementation of effective participatory mechanisms </a:t>
          </a:r>
        </a:p>
        <a:p>
          <a:pPr algn="l"/>
          <a:r>
            <a:rPr lang="en-GB" sz="1800" kern="1200" baseline="0" dirty="0" smtClean="0">
              <a:solidFill>
                <a:schemeClr val="accent5">
                  <a:lumMod val="75000"/>
                </a:schemeClr>
              </a:solidFill>
              <a:latin typeface="Cambria" panose="02040503050406030204" pitchFamily="18" charset="0"/>
              <a:ea typeface="+mj-ea"/>
              <a:cs typeface="+mj-cs"/>
            </a:rPr>
            <a:t>- increased innovation capacity and competitiveness </a:t>
          </a:r>
        </a:p>
        <a:p>
          <a:pPr algn="l"/>
          <a:r>
            <a:rPr lang="en-GB" sz="1800" kern="1200" baseline="0" dirty="0" smtClean="0">
              <a:solidFill>
                <a:schemeClr val="accent5">
                  <a:lumMod val="75000"/>
                </a:schemeClr>
              </a:solidFill>
              <a:latin typeface="Cambria" panose="02040503050406030204" pitchFamily="18" charset="0"/>
              <a:ea typeface="+mj-ea"/>
              <a:cs typeface="+mj-cs"/>
            </a:rPr>
            <a:t>- alignment of programmes and maximization of fund streamlines</a:t>
          </a:r>
        </a:p>
        <a:p>
          <a:pPr algn="l"/>
          <a:r>
            <a:rPr lang="en-GB" sz="1800" kern="1200" baseline="0" dirty="0" smtClean="0">
              <a:solidFill>
                <a:schemeClr val="accent5">
                  <a:lumMod val="75000"/>
                </a:schemeClr>
              </a:solidFill>
              <a:latin typeface="Cambria" panose="02040503050406030204" pitchFamily="18" charset="0"/>
              <a:ea typeface="+mj-ea"/>
              <a:cs typeface="+mj-cs"/>
            </a:rPr>
            <a:t>- development of research/industry/policy /society virtuous relationship…and the environment</a:t>
          </a:r>
        </a:p>
        <a:p>
          <a:pPr algn="l"/>
          <a:r>
            <a:rPr lang="en-GB" sz="1800" kern="1200" baseline="0" dirty="0" smtClean="0">
              <a:solidFill>
                <a:schemeClr val="accent5">
                  <a:lumMod val="75000"/>
                </a:schemeClr>
              </a:solidFill>
              <a:latin typeface="Cambria" panose="02040503050406030204" pitchFamily="18" charset="0"/>
              <a:ea typeface="+mj-ea"/>
              <a:cs typeface="+mj-cs"/>
            </a:rPr>
            <a:t>- enhanced mechanisms for knowledge based policy decisions</a:t>
          </a:r>
        </a:p>
        <a:p>
          <a:pPr algn="l"/>
          <a:endParaRPr lang="it-IT" sz="1600" kern="1200" baseline="0" dirty="0">
            <a:latin typeface="Cambria" panose="02040503050406030204" pitchFamily="18" charset="0"/>
            <a:ea typeface="+mj-ea"/>
            <a:cs typeface="+mj-cs"/>
          </a:endParaRPr>
        </a:p>
      </dgm:t>
    </dgm:pt>
    <dgm:pt modelId="{7117BDE8-F73B-4544-A795-C5E8D739E184}" type="parTrans" cxnId="{8B6F981E-614F-4C06-9660-9B7DDE7C537A}">
      <dgm:prSet/>
      <dgm:spPr/>
      <dgm:t>
        <a:bodyPr/>
        <a:lstStyle/>
        <a:p>
          <a:endParaRPr lang="it-IT"/>
        </a:p>
      </dgm:t>
    </dgm:pt>
    <dgm:pt modelId="{A772DA22-C271-4CF2-B1E7-857F76E75D63}" type="sibTrans" cxnId="{8B6F981E-614F-4C06-9660-9B7DDE7C537A}">
      <dgm:prSet/>
      <dgm:spPr/>
      <dgm:t>
        <a:bodyPr/>
        <a:lstStyle/>
        <a:p>
          <a:endParaRPr lang="it-IT"/>
        </a:p>
      </dgm:t>
    </dgm:pt>
    <dgm:pt modelId="{CCA383F6-3A41-4B1A-AE57-C40960B560FE}" type="pres">
      <dgm:prSet presAssocID="{6DC6CA21-6275-4063-8EFF-6F254A05B98C}" presName="rootnode" presStyleCnt="0">
        <dgm:presLayoutVars>
          <dgm:chMax/>
          <dgm:chPref/>
          <dgm:dir/>
          <dgm:animLvl val="lvl"/>
        </dgm:presLayoutVars>
      </dgm:prSet>
      <dgm:spPr/>
    </dgm:pt>
    <dgm:pt modelId="{DB12815A-6901-4EBD-B95F-353686ED5616}" type="pres">
      <dgm:prSet presAssocID="{FEEC9329-FD92-49F8-A6FD-CDEC03FE4700}" presName="composite" presStyleCnt="0"/>
      <dgm:spPr/>
    </dgm:pt>
    <dgm:pt modelId="{74CE6A54-479F-4B37-ABC6-28C5A7E079D1}" type="pres">
      <dgm:prSet presAssocID="{FEEC9329-FD92-49F8-A6FD-CDEC03FE4700}" presName="LShape" presStyleLbl="alignNode1" presStyleIdx="0" presStyleCnt="3"/>
      <dgm:spPr/>
    </dgm:pt>
    <dgm:pt modelId="{6AAAA59E-3A7D-4930-B947-ABC14364BBB0}" type="pres">
      <dgm:prSet presAssocID="{FEEC9329-FD92-49F8-A6FD-CDEC03FE4700}" presName="ParentText" presStyleLbl="revTx" presStyleIdx="0" presStyleCnt="2" custScaleX="118790" custScaleY="95053" custLinFactNeighborX="8531" custLinFactNeighborY="-2990">
        <dgm:presLayoutVars>
          <dgm:chMax val="0"/>
          <dgm:chPref val="0"/>
          <dgm:bulletEnabled val="1"/>
        </dgm:presLayoutVars>
      </dgm:prSet>
      <dgm:spPr/>
      <dgm:t>
        <a:bodyPr/>
        <a:lstStyle/>
        <a:p>
          <a:endParaRPr lang="it-IT"/>
        </a:p>
      </dgm:t>
    </dgm:pt>
    <dgm:pt modelId="{091A1068-D303-4F11-8679-A407AA381377}" type="pres">
      <dgm:prSet presAssocID="{FEEC9329-FD92-49F8-A6FD-CDEC03FE4700}" presName="Triangle" presStyleLbl="alignNode1" presStyleIdx="1" presStyleCnt="3"/>
      <dgm:spPr/>
    </dgm:pt>
    <dgm:pt modelId="{44C656D6-F62C-4F15-9DBE-B03E41C2F53E}" type="pres">
      <dgm:prSet presAssocID="{1F63B7B0-C92E-4EE4-8749-AD952176426E}" presName="sibTrans" presStyleCnt="0"/>
      <dgm:spPr/>
    </dgm:pt>
    <dgm:pt modelId="{D6A7C3B7-21B8-4D4E-A7EB-745F7771661D}" type="pres">
      <dgm:prSet presAssocID="{1F63B7B0-C92E-4EE4-8749-AD952176426E}" presName="space" presStyleCnt="0"/>
      <dgm:spPr/>
    </dgm:pt>
    <dgm:pt modelId="{8254767B-D2B3-4913-9B71-C88D130C28B8}" type="pres">
      <dgm:prSet presAssocID="{6DBD6FA4-7B21-46C9-A1D8-AA43F6FBEBAE}" presName="composite" presStyleCnt="0"/>
      <dgm:spPr/>
    </dgm:pt>
    <dgm:pt modelId="{78727B2F-5551-4E4B-A8DA-1BC39019EC45}" type="pres">
      <dgm:prSet presAssocID="{6DBD6FA4-7B21-46C9-A1D8-AA43F6FBEBAE}" presName="LShape" presStyleLbl="alignNode1" presStyleIdx="2" presStyleCnt="3"/>
      <dgm:spPr/>
    </dgm:pt>
    <dgm:pt modelId="{DF2D8E00-2F9F-4C54-ADB0-686A209F252A}" type="pres">
      <dgm:prSet presAssocID="{6DBD6FA4-7B21-46C9-A1D8-AA43F6FBEBAE}" presName="ParentText" presStyleLbl="revTx" presStyleIdx="1" presStyleCnt="2" custScaleX="131610" custScaleY="131937" custLinFactNeighborX="16946" custLinFactNeighborY="4316">
        <dgm:presLayoutVars>
          <dgm:chMax val="0"/>
          <dgm:chPref val="0"/>
          <dgm:bulletEnabled val="1"/>
        </dgm:presLayoutVars>
      </dgm:prSet>
      <dgm:spPr/>
      <dgm:t>
        <a:bodyPr/>
        <a:lstStyle/>
        <a:p>
          <a:endParaRPr lang="it-IT"/>
        </a:p>
      </dgm:t>
    </dgm:pt>
  </dgm:ptLst>
  <dgm:cxnLst>
    <dgm:cxn modelId="{184CDCAA-E61D-43A9-A8FD-9EB0BCFCFF84}" srcId="{6DC6CA21-6275-4063-8EFF-6F254A05B98C}" destId="{FEEC9329-FD92-49F8-A6FD-CDEC03FE4700}" srcOrd="0" destOrd="0" parTransId="{258A759B-517D-4B44-AE1E-50D82BAEDD86}" sibTransId="{1F63B7B0-C92E-4EE4-8749-AD952176426E}"/>
    <dgm:cxn modelId="{44292C15-C2E2-4CD7-B925-E03BBBA5D8BC}" type="presOf" srcId="{FEEC9329-FD92-49F8-A6FD-CDEC03FE4700}" destId="{6AAAA59E-3A7D-4930-B947-ABC14364BBB0}" srcOrd="0" destOrd="0" presId="urn:microsoft.com/office/officeart/2009/3/layout/StepUpProcess"/>
    <dgm:cxn modelId="{8B6F981E-614F-4C06-9660-9B7DDE7C537A}" srcId="{6DC6CA21-6275-4063-8EFF-6F254A05B98C}" destId="{6DBD6FA4-7B21-46C9-A1D8-AA43F6FBEBAE}" srcOrd="1" destOrd="0" parTransId="{7117BDE8-F73B-4544-A795-C5E8D739E184}" sibTransId="{A772DA22-C271-4CF2-B1E7-857F76E75D63}"/>
    <dgm:cxn modelId="{96281917-E208-4E90-B929-D07D4CFF27AB}" type="presOf" srcId="{6DBD6FA4-7B21-46C9-A1D8-AA43F6FBEBAE}" destId="{DF2D8E00-2F9F-4C54-ADB0-686A209F252A}" srcOrd="0" destOrd="0" presId="urn:microsoft.com/office/officeart/2009/3/layout/StepUpProcess"/>
    <dgm:cxn modelId="{18F9A32A-76AA-4C6E-B490-AF53E3462D7A}" type="presOf" srcId="{6DC6CA21-6275-4063-8EFF-6F254A05B98C}" destId="{CCA383F6-3A41-4B1A-AE57-C40960B560FE}" srcOrd="0" destOrd="0" presId="urn:microsoft.com/office/officeart/2009/3/layout/StepUpProcess"/>
    <dgm:cxn modelId="{D4A995C4-1EF1-4FEF-BF15-216563BFE1D3}" type="presParOf" srcId="{CCA383F6-3A41-4B1A-AE57-C40960B560FE}" destId="{DB12815A-6901-4EBD-B95F-353686ED5616}" srcOrd="0" destOrd="0" presId="urn:microsoft.com/office/officeart/2009/3/layout/StepUpProcess"/>
    <dgm:cxn modelId="{9FE6AD61-B277-4423-A1F6-AC0CAF2D1C03}" type="presParOf" srcId="{DB12815A-6901-4EBD-B95F-353686ED5616}" destId="{74CE6A54-479F-4B37-ABC6-28C5A7E079D1}" srcOrd="0" destOrd="0" presId="urn:microsoft.com/office/officeart/2009/3/layout/StepUpProcess"/>
    <dgm:cxn modelId="{E5AED29C-D536-4EE4-BF53-7F7577829F73}" type="presParOf" srcId="{DB12815A-6901-4EBD-B95F-353686ED5616}" destId="{6AAAA59E-3A7D-4930-B947-ABC14364BBB0}" srcOrd="1" destOrd="0" presId="urn:microsoft.com/office/officeart/2009/3/layout/StepUpProcess"/>
    <dgm:cxn modelId="{E8129073-DAD0-475E-941F-2A99F6869E6E}" type="presParOf" srcId="{DB12815A-6901-4EBD-B95F-353686ED5616}" destId="{091A1068-D303-4F11-8679-A407AA381377}" srcOrd="2" destOrd="0" presId="urn:microsoft.com/office/officeart/2009/3/layout/StepUpProcess"/>
    <dgm:cxn modelId="{B083039D-5BB4-4D79-8165-24AC220B5742}" type="presParOf" srcId="{CCA383F6-3A41-4B1A-AE57-C40960B560FE}" destId="{44C656D6-F62C-4F15-9DBE-B03E41C2F53E}" srcOrd="1" destOrd="0" presId="urn:microsoft.com/office/officeart/2009/3/layout/StepUpProcess"/>
    <dgm:cxn modelId="{A9162B56-37F7-4B3E-94D7-AF6F6FCD889D}" type="presParOf" srcId="{44C656D6-F62C-4F15-9DBE-B03E41C2F53E}" destId="{D6A7C3B7-21B8-4D4E-A7EB-745F7771661D}" srcOrd="0" destOrd="0" presId="urn:microsoft.com/office/officeart/2009/3/layout/StepUpProcess"/>
    <dgm:cxn modelId="{E3A460A3-2BF3-4F60-9108-1DA3325D4EBA}" type="presParOf" srcId="{CCA383F6-3A41-4B1A-AE57-C40960B560FE}" destId="{8254767B-D2B3-4913-9B71-C88D130C28B8}" srcOrd="2" destOrd="0" presId="urn:microsoft.com/office/officeart/2009/3/layout/StepUpProcess"/>
    <dgm:cxn modelId="{22D2C3F9-0728-454D-84BE-90A183632F91}" type="presParOf" srcId="{8254767B-D2B3-4913-9B71-C88D130C28B8}" destId="{78727B2F-5551-4E4B-A8DA-1BC39019EC45}" srcOrd="0" destOrd="0" presId="urn:microsoft.com/office/officeart/2009/3/layout/StepUpProcess"/>
    <dgm:cxn modelId="{3630D463-D16D-4E2A-9692-4B8BD6B9046E}" type="presParOf" srcId="{8254767B-D2B3-4913-9B71-C88D130C28B8}" destId="{DF2D8E00-2F9F-4C54-ADB0-686A209F252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D1DA6-1428-44BB-94DE-D6E0FBC0117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it-IT"/>
        </a:p>
      </dgm:t>
    </dgm:pt>
    <dgm:pt modelId="{B62B87D0-B4D0-401A-99F0-CDCA070AEF4F}">
      <dgm:prSet phldrT="[Testo]"/>
      <dgm:spPr/>
      <dgm:t>
        <a:bodyPr/>
        <a:lstStyle/>
        <a:p>
          <a:r>
            <a:rPr lang="en-US" dirty="0" smtClean="0">
              <a:latin typeface="Cambria" panose="02040503050406030204" pitchFamily="18" charset="0"/>
            </a:rPr>
            <a:t>Support to the organization of high level event BLUEMED Conference </a:t>
          </a:r>
          <a:r>
            <a:rPr lang="en-US" i="1" dirty="0" smtClean="0">
              <a:latin typeface="Cambria" panose="02040503050406030204" pitchFamily="18" charset="0"/>
            </a:rPr>
            <a:t>A Basin of Research and Sustainable Growth</a:t>
          </a:r>
          <a:r>
            <a:rPr lang="en-US" dirty="0" smtClean="0">
              <a:latin typeface="Cambria" panose="02040503050406030204" pitchFamily="18" charset="0"/>
            </a:rPr>
            <a:t> under the Maltese Presidency of the EU Council, 18-19 April 2017</a:t>
          </a:r>
          <a:endParaRPr lang="it-IT" dirty="0"/>
        </a:p>
      </dgm:t>
    </dgm:pt>
    <dgm:pt modelId="{92E35D7F-4137-4DD1-8D1B-930B2D357D90}" type="parTrans" cxnId="{E80B800E-3458-4753-8D4F-8C1CD8D28CC5}">
      <dgm:prSet/>
      <dgm:spPr/>
      <dgm:t>
        <a:bodyPr/>
        <a:lstStyle/>
        <a:p>
          <a:endParaRPr lang="it-IT"/>
        </a:p>
      </dgm:t>
    </dgm:pt>
    <dgm:pt modelId="{CBB66FE2-415C-4E0A-B2AA-D5D36143D1A4}" type="sibTrans" cxnId="{E80B800E-3458-4753-8D4F-8C1CD8D28CC5}">
      <dgm:prSet/>
      <dgm:spPr/>
      <dgm:t>
        <a:bodyPr/>
        <a:lstStyle/>
        <a:p>
          <a:endParaRPr lang="it-IT"/>
        </a:p>
      </dgm:t>
    </dgm:pt>
    <dgm:pt modelId="{5267B17D-D27B-4023-A7B8-BD0AEC15C558}">
      <dgm:prSet phldrT="[Testo]"/>
      <dgm:spPr/>
      <dgm:t>
        <a:bodyPr/>
        <a:lstStyle/>
        <a:p>
          <a:r>
            <a:rPr lang="en-US" dirty="0" smtClean="0">
              <a:latin typeface="Cambria" panose="02040503050406030204" pitchFamily="18" charset="0"/>
            </a:rPr>
            <a:t>Set-up of 4 BLUEMED Platforms at Med and national level </a:t>
          </a:r>
          <a:r>
            <a:rPr lang="en-GB" dirty="0" smtClean="0">
              <a:latin typeface="Cambria" panose="02040503050406030204" pitchFamily="18" charset="0"/>
            </a:rPr>
            <a:t>to </a:t>
          </a:r>
          <a:r>
            <a:rPr lang="en-US" dirty="0" smtClean="0">
              <a:latin typeface="Cambria" panose="02040503050406030204" pitchFamily="18" charset="0"/>
            </a:rPr>
            <a:t>consolidate and update the SRIA towards the definition of the Implementation Plan (next meeting in Athens on 1-2 February 2018)</a:t>
          </a:r>
          <a:endParaRPr lang="it-IT" dirty="0"/>
        </a:p>
      </dgm:t>
    </dgm:pt>
    <dgm:pt modelId="{18E8D537-4FCF-4EBD-9563-B4669C66D059}" type="parTrans" cxnId="{2FEAEE45-205C-4159-9334-611F575D86FB}">
      <dgm:prSet/>
      <dgm:spPr/>
      <dgm:t>
        <a:bodyPr/>
        <a:lstStyle/>
        <a:p>
          <a:endParaRPr lang="it-IT"/>
        </a:p>
      </dgm:t>
    </dgm:pt>
    <dgm:pt modelId="{9464E3A0-DDD8-4729-8F7F-CD8793FC4522}" type="sibTrans" cxnId="{2FEAEE45-205C-4159-9334-611F575D86FB}">
      <dgm:prSet/>
      <dgm:spPr/>
      <dgm:t>
        <a:bodyPr/>
        <a:lstStyle/>
        <a:p>
          <a:endParaRPr lang="it-IT"/>
        </a:p>
      </dgm:t>
    </dgm:pt>
    <dgm:pt modelId="{32E808B3-4C18-4D59-B629-8139612D4B8D}">
      <dgm:prSet phldrT="[Testo]"/>
      <dgm:spPr/>
      <dgm:t>
        <a:bodyPr/>
        <a:lstStyle/>
        <a:p>
          <a:r>
            <a:rPr lang="en-GB" dirty="0" smtClean="0">
              <a:latin typeface="Cambria" panose="02040503050406030204" pitchFamily="18" charset="0"/>
            </a:rPr>
            <a:t>Support to the engagement of non-EU countries via the </a:t>
          </a:r>
          <a:r>
            <a:rPr lang="en-US" dirty="0" smtClean="0">
              <a:latin typeface="Cambria" panose="02040503050406030204" pitchFamily="18" charset="0"/>
            </a:rPr>
            <a:t>BLUEMED policy dialogue workshop on</a:t>
          </a:r>
          <a:r>
            <a:rPr lang="en-US" i="1" dirty="0" smtClean="0">
              <a:latin typeface="Cambria" panose="02040503050406030204" pitchFamily="18" charset="0"/>
            </a:rPr>
            <a:t> Building a shared research and innovation agenda for blue jobs and growth across the Mediterranean </a:t>
          </a:r>
          <a:r>
            <a:rPr lang="en-US" i="0" dirty="0" smtClean="0">
              <a:latin typeface="Cambria" panose="02040503050406030204" pitchFamily="18" charset="0"/>
            </a:rPr>
            <a:t>organized</a:t>
          </a:r>
          <a:r>
            <a:rPr lang="en-US" i="1" dirty="0" smtClean="0">
              <a:latin typeface="Cambria" panose="02040503050406030204" pitchFamily="18" charset="0"/>
            </a:rPr>
            <a:t> </a:t>
          </a:r>
          <a:r>
            <a:rPr lang="en-US" dirty="0" smtClean="0">
              <a:latin typeface="Cambria" panose="02040503050406030204" pitchFamily="18" charset="0"/>
            </a:rPr>
            <a:t>in the framework of the </a:t>
          </a:r>
          <a:r>
            <a:rPr lang="en-US" dirty="0" smtClean="0">
              <a:latin typeface="Cambria" panose="02040503050406030204" pitchFamily="18" charset="0"/>
              <a:hlinkClick xmlns:r="http://schemas.openxmlformats.org/officeDocument/2006/relationships" r:id="rId1"/>
            </a:rPr>
            <a:t>Union for Mediterranean Regional Stakeholders’ Conference</a:t>
          </a:r>
          <a:r>
            <a:rPr lang="en-US" dirty="0" smtClean="0">
              <a:latin typeface="Cambria" panose="02040503050406030204" pitchFamily="18" charset="0"/>
            </a:rPr>
            <a:t>, Naples, 30 November 2017</a:t>
          </a:r>
        </a:p>
      </dgm:t>
    </dgm:pt>
    <dgm:pt modelId="{CC1E46EA-98ED-4EE0-81C6-945602B4304B}" type="parTrans" cxnId="{76F45183-6A40-4881-BF44-D890A2ECFB60}">
      <dgm:prSet/>
      <dgm:spPr/>
      <dgm:t>
        <a:bodyPr/>
        <a:lstStyle/>
        <a:p>
          <a:endParaRPr lang="it-IT"/>
        </a:p>
      </dgm:t>
    </dgm:pt>
    <dgm:pt modelId="{07D8166A-5E09-41F7-A665-8C8D7CC7914D}" type="sibTrans" cxnId="{76F45183-6A40-4881-BF44-D890A2ECFB60}">
      <dgm:prSet/>
      <dgm:spPr/>
      <dgm:t>
        <a:bodyPr/>
        <a:lstStyle/>
        <a:p>
          <a:endParaRPr lang="it-IT"/>
        </a:p>
      </dgm:t>
    </dgm:pt>
    <dgm:pt modelId="{34620BE5-93BF-4598-85FE-DCC3A8BF3581}">
      <dgm:prSet phldrT="[Testo]" custT="1"/>
      <dgm:spPr/>
      <dgm:t>
        <a:bodyPr/>
        <a:lstStyle/>
        <a:p>
          <a:r>
            <a:rPr lang="en-US" sz="1800" b="1" dirty="0" smtClean="0">
              <a:latin typeface="Cambria" panose="02040503050406030204" pitchFamily="18" charset="0"/>
            </a:rPr>
            <a:t>Meeting with coordinators of relevant projects/initiatives to capitalize on results</a:t>
          </a:r>
          <a:r>
            <a:rPr lang="en-US" sz="1800" b="0" dirty="0" smtClean="0">
              <a:latin typeface="Cambria" panose="02040503050406030204" pitchFamily="18" charset="0"/>
            </a:rPr>
            <a:t>, Villa </a:t>
          </a:r>
          <a:r>
            <a:rPr lang="en-US" sz="1800" b="0" dirty="0" err="1" smtClean="0">
              <a:latin typeface="Cambria" panose="02040503050406030204" pitchFamily="18" charset="0"/>
            </a:rPr>
            <a:t>Bighi</a:t>
          </a:r>
          <a:r>
            <a:rPr lang="en-US" sz="1800" b="0" dirty="0" smtClean="0">
              <a:latin typeface="Cambria" panose="02040503050406030204" pitchFamily="18" charset="0"/>
            </a:rPr>
            <a:t>, </a:t>
          </a:r>
          <a:r>
            <a:rPr lang="en-US" sz="1800" b="0" dirty="0" err="1" smtClean="0">
              <a:latin typeface="Cambria" panose="02040503050406030204" pitchFamily="18" charset="0"/>
            </a:rPr>
            <a:t>Kalkara</a:t>
          </a:r>
          <a:r>
            <a:rPr lang="en-US" sz="1800" b="0" dirty="0" smtClean="0">
              <a:latin typeface="Cambria" panose="02040503050406030204" pitchFamily="18" charset="0"/>
            </a:rPr>
            <a:t>, Malta, 11-12 January 2018</a:t>
          </a:r>
          <a:endParaRPr lang="it-IT" sz="1800" b="0" dirty="0"/>
        </a:p>
      </dgm:t>
    </dgm:pt>
    <dgm:pt modelId="{19037B28-A7CE-4F7A-B002-0A6E05F256AC}" type="parTrans" cxnId="{0AA5F4D8-EF2E-4971-A3A8-B628F9E07872}">
      <dgm:prSet/>
      <dgm:spPr/>
      <dgm:t>
        <a:bodyPr/>
        <a:lstStyle/>
        <a:p>
          <a:endParaRPr lang="it-IT"/>
        </a:p>
      </dgm:t>
    </dgm:pt>
    <dgm:pt modelId="{D34B4AE0-5FC8-43A7-AAA2-97A7BE68AD24}" type="sibTrans" cxnId="{0AA5F4D8-EF2E-4971-A3A8-B628F9E07872}">
      <dgm:prSet/>
      <dgm:spPr/>
      <dgm:t>
        <a:bodyPr/>
        <a:lstStyle/>
        <a:p>
          <a:endParaRPr lang="it-IT"/>
        </a:p>
      </dgm:t>
    </dgm:pt>
    <dgm:pt modelId="{2F6065CE-A230-4E77-9D1B-E789D451F6F9}" type="pres">
      <dgm:prSet presAssocID="{615D1DA6-1428-44BB-94DE-D6E0FBC0117C}" presName="Name0" presStyleCnt="0">
        <dgm:presLayoutVars>
          <dgm:chMax val="7"/>
          <dgm:chPref val="7"/>
          <dgm:dir/>
        </dgm:presLayoutVars>
      </dgm:prSet>
      <dgm:spPr/>
      <dgm:t>
        <a:bodyPr/>
        <a:lstStyle/>
        <a:p>
          <a:endParaRPr lang="it-IT"/>
        </a:p>
      </dgm:t>
    </dgm:pt>
    <dgm:pt modelId="{277D5F4C-E642-49BB-9D13-CFCADA436D14}" type="pres">
      <dgm:prSet presAssocID="{615D1DA6-1428-44BB-94DE-D6E0FBC0117C}" presName="Name1" presStyleCnt="0"/>
      <dgm:spPr/>
    </dgm:pt>
    <dgm:pt modelId="{FC4F9AC6-BF47-4C4E-BB12-6D791D3664D8}" type="pres">
      <dgm:prSet presAssocID="{615D1DA6-1428-44BB-94DE-D6E0FBC0117C}" presName="cycle" presStyleCnt="0"/>
      <dgm:spPr/>
    </dgm:pt>
    <dgm:pt modelId="{B67E0529-34CF-4E96-92F0-0065FDCA011B}" type="pres">
      <dgm:prSet presAssocID="{615D1DA6-1428-44BB-94DE-D6E0FBC0117C}" presName="srcNode" presStyleLbl="node1" presStyleIdx="0" presStyleCnt="4"/>
      <dgm:spPr/>
    </dgm:pt>
    <dgm:pt modelId="{CD6E335B-EC9B-4F40-9F5D-7D20AB7D3295}" type="pres">
      <dgm:prSet presAssocID="{615D1DA6-1428-44BB-94DE-D6E0FBC0117C}" presName="conn" presStyleLbl="parChTrans1D2" presStyleIdx="0" presStyleCnt="1"/>
      <dgm:spPr/>
      <dgm:t>
        <a:bodyPr/>
        <a:lstStyle/>
        <a:p>
          <a:endParaRPr lang="it-IT"/>
        </a:p>
      </dgm:t>
    </dgm:pt>
    <dgm:pt modelId="{B69F230F-3977-4DBD-B674-40F9DC8C4F21}" type="pres">
      <dgm:prSet presAssocID="{615D1DA6-1428-44BB-94DE-D6E0FBC0117C}" presName="extraNode" presStyleLbl="node1" presStyleIdx="0" presStyleCnt="4"/>
      <dgm:spPr/>
    </dgm:pt>
    <dgm:pt modelId="{2ABCFF39-06AE-40B4-89C4-BE3264AB2B4E}" type="pres">
      <dgm:prSet presAssocID="{615D1DA6-1428-44BB-94DE-D6E0FBC0117C}" presName="dstNode" presStyleLbl="node1" presStyleIdx="0" presStyleCnt="4"/>
      <dgm:spPr/>
    </dgm:pt>
    <dgm:pt modelId="{6CB02713-2308-4895-8D50-F0D74BA2673F}" type="pres">
      <dgm:prSet presAssocID="{B62B87D0-B4D0-401A-99F0-CDCA070AEF4F}" presName="text_1" presStyleLbl="node1" presStyleIdx="0" presStyleCnt="4">
        <dgm:presLayoutVars>
          <dgm:bulletEnabled val="1"/>
        </dgm:presLayoutVars>
      </dgm:prSet>
      <dgm:spPr/>
      <dgm:t>
        <a:bodyPr/>
        <a:lstStyle/>
        <a:p>
          <a:endParaRPr lang="it-IT"/>
        </a:p>
      </dgm:t>
    </dgm:pt>
    <dgm:pt modelId="{C37FEC62-E263-4F88-ACC1-EBADEDD05D7C}" type="pres">
      <dgm:prSet presAssocID="{B62B87D0-B4D0-401A-99F0-CDCA070AEF4F}" presName="accent_1" presStyleCnt="0"/>
      <dgm:spPr/>
    </dgm:pt>
    <dgm:pt modelId="{067C43E2-07A2-41B6-97C4-3006B90E19E6}" type="pres">
      <dgm:prSet presAssocID="{B62B87D0-B4D0-401A-99F0-CDCA070AEF4F}" presName="accentRepeatNode" presStyleLbl="solidFgAcc1" presStyleIdx="0" presStyleCnt="4"/>
      <dgm:spPr>
        <a:solidFill>
          <a:schemeClr val="accent1">
            <a:lumMod val="60000"/>
            <a:lumOff val="40000"/>
          </a:schemeClr>
        </a:solidFill>
      </dgm:spPr>
    </dgm:pt>
    <dgm:pt modelId="{0D9D71FC-2111-4992-9D8E-31619228DCA0}" type="pres">
      <dgm:prSet presAssocID="{5267B17D-D27B-4023-A7B8-BD0AEC15C558}" presName="text_2" presStyleLbl="node1" presStyleIdx="1" presStyleCnt="4">
        <dgm:presLayoutVars>
          <dgm:bulletEnabled val="1"/>
        </dgm:presLayoutVars>
      </dgm:prSet>
      <dgm:spPr/>
      <dgm:t>
        <a:bodyPr/>
        <a:lstStyle/>
        <a:p>
          <a:endParaRPr lang="it-IT"/>
        </a:p>
      </dgm:t>
    </dgm:pt>
    <dgm:pt modelId="{9222A75E-B222-4CB9-AFC1-CF865FD26E53}" type="pres">
      <dgm:prSet presAssocID="{5267B17D-D27B-4023-A7B8-BD0AEC15C558}" presName="accent_2" presStyleCnt="0"/>
      <dgm:spPr/>
    </dgm:pt>
    <dgm:pt modelId="{EAC9F6E6-5393-4704-BFB4-6AC9A9A7F653}" type="pres">
      <dgm:prSet presAssocID="{5267B17D-D27B-4023-A7B8-BD0AEC15C558}" presName="accentRepeatNode" presStyleLbl="solidFgAcc1" presStyleIdx="1" presStyleCnt="4"/>
      <dgm:spPr>
        <a:solidFill>
          <a:schemeClr val="accent1">
            <a:lumMod val="60000"/>
            <a:lumOff val="40000"/>
          </a:schemeClr>
        </a:solidFill>
      </dgm:spPr>
    </dgm:pt>
    <dgm:pt modelId="{A6F5BC8B-2EC2-442C-93E9-E4FF132C6AE4}" type="pres">
      <dgm:prSet presAssocID="{32E808B3-4C18-4D59-B629-8139612D4B8D}" presName="text_3" presStyleLbl="node1" presStyleIdx="2" presStyleCnt="4">
        <dgm:presLayoutVars>
          <dgm:bulletEnabled val="1"/>
        </dgm:presLayoutVars>
      </dgm:prSet>
      <dgm:spPr/>
      <dgm:t>
        <a:bodyPr/>
        <a:lstStyle/>
        <a:p>
          <a:endParaRPr lang="it-IT"/>
        </a:p>
      </dgm:t>
    </dgm:pt>
    <dgm:pt modelId="{A860A6A9-3875-4732-9BD6-117E343F3A84}" type="pres">
      <dgm:prSet presAssocID="{32E808B3-4C18-4D59-B629-8139612D4B8D}" presName="accent_3" presStyleCnt="0"/>
      <dgm:spPr/>
    </dgm:pt>
    <dgm:pt modelId="{CA4585FD-4ACC-4D3A-9F9E-2C8568002CF4}" type="pres">
      <dgm:prSet presAssocID="{32E808B3-4C18-4D59-B629-8139612D4B8D}" presName="accentRepeatNode" presStyleLbl="solidFgAcc1" presStyleIdx="2" presStyleCnt="4" custLinFactNeighborX="823" custLinFactNeighborY="-3292"/>
      <dgm:spPr>
        <a:solidFill>
          <a:schemeClr val="accent1">
            <a:lumMod val="60000"/>
            <a:lumOff val="40000"/>
          </a:schemeClr>
        </a:solidFill>
      </dgm:spPr>
    </dgm:pt>
    <dgm:pt modelId="{09C0EA63-327F-4157-8E72-911747B5747C}" type="pres">
      <dgm:prSet presAssocID="{34620BE5-93BF-4598-85FE-DCC3A8BF3581}" presName="text_4" presStyleLbl="node1" presStyleIdx="3" presStyleCnt="4">
        <dgm:presLayoutVars>
          <dgm:bulletEnabled val="1"/>
        </dgm:presLayoutVars>
      </dgm:prSet>
      <dgm:spPr/>
      <dgm:t>
        <a:bodyPr/>
        <a:lstStyle/>
        <a:p>
          <a:endParaRPr lang="it-IT"/>
        </a:p>
      </dgm:t>
    </dgm:pt>
    <dgm:pt modelId="{3A81E858-EBD3-43BD-82F4-CFE7D548A707}" type="pres">
      <dgm:prSet presAssocID="{34620BE5-93BF-4598-85FE-DCC3A8BF3581}" presName="accent_4" presStyleCnt="0"/>
      <dgm:spPr/>
    </dgm:pt>
    <dgm:pt modelId="{9DE0BD30-C450-4448-B817-D93528E89FD8}" type="pres">
      <dgm:prSet presAssocID="{34620BE5-93BF-4598-85FE-DCC3A8BF3581}" presName="accentRepeatNode" presStyleLbl="solidFgAcc1" presStyleIdx="3" presStyleCnt="4"/>
      <dgm:spPr>
        <a:solidFill>
          <a:srgbClr val="FFFF00"/>
        </a:solidFill>
      </dgm:spPr>
    </dgm:pt>
  </dgm:ptLst>
  <dgm:cxnLst>
    <dgm:cxn modelId="{76F45183-6A40-4881-BF44-D890A2ECFB60}" srcId="{615D1DA6-1428-44BB-94DE-D6E0FBC0117C}" destId="{32E808B3-4C18-4D59-B629-8139612D4B8D}" srcOrd="2" destOrd="0" parTransId="{CC1E46EA-98ED-4EE0-81C6-945602B4304B}" sibTransId="{07D8166A-5E09-41F7-A665-8C8D7CC7914D}"/>
    <dgm:cxn modelId="{0A2578D9-B642-40E5-B42D-EE073C817300}" type="presOf" srcId="{32E808B3-4C18-4D59-B629-8139612D4B8D}" destId="{A6F5BC8B-2EC2-442C-93E9-E4FF132C6AE4}" srcOrd="0" destOrd="0" presId="urn:microsoft.com/office/officeart/2008/layout/VerticalCurvedList"/>
    <dgm:cxn modelId="{0AA5F4D8-EF2E-4971-A3A8-B628F9E07872}" srcId="{615D1DA6-1428-44BB-94DE-D6E0FBC0117C}" destId="{34620BE5-93BF-4598-85FE-DCC3A8BF3581}" srcOrd="3" destOrd="0" parTransId="{19037B28-A7CE-4F7A-B002-0A6E05F256AC}" sibTransId="{D34B4AE0-5FC8-43A7-AAA2-97A7BE68AD24}"/>
    <dgm:cxn modelId="{0E31A82D-D8B1-4F5F-8EFA-2BA08C2B8204}" type="presOf" srcId="{CBB66FE2-415C-4E0A-B2AA-D5D36143D1A4}" destId="{CD6E335B-EC9B-4F40-9F5D-7D20AB7D3295}" srcOrd="0" destOrd="0" presId="urn:microsoft.com/office/officeart/2008/layout/VerticalCurvedList"/>
    <dgm:cxn modelId="{995C9354-7A9F-400F-AE4B-BC07D0783096}" type="presOf" srcId="{5267B17D-D27B-4023-A7B8-BD0AEC15C558}" destId="{0D9D71FC-2111-4992-9D8E-31619228DCA0}" srcOrd="0" destOrd="0" presId="urn:microsoft.com/office/officeart/2008/layout/VerticalCurvedList"/>
    <dgm:cxn modelId="{E80B800E-3458-4753-8D4F-8C1CD8D28CC5}" srcId="{615D1DA6-1428-44BB-94DE-D6E0FBC0117C}" destId="{B62B87D0-B4D0-401A-99F0-CDCA070AEF4F}" srcOrd="0" destOrd="0" parTransId="{92E35D7F-4137-4DD1-8D1B-930B2D357D90}" sibTransId="{CBB66FE2-415C-4E0A-B2AA-D5D36143D1A4}"/>
    <dgm:cxn modelId="{BC97A2CE-BD22-4718-BEDA-0D3E6A59B6A1}" type="presOf" srcId="{34620BE5-93BF-4598-85FE-DCC3A8BF3581}" destId="{09C0EA63-327F-4157-8E72-911747B5747C}" srcOrd="0" destOrd="0" presId="urn:microsoft.com/office/officeart/2008/layout/VerticalCurvedList"/>
    <dgm:cxn modelId="{416F3C51-2747-4581-8D6E-F21D5A313B78}" type="presOf" srcId="{615D1DA6-1428-44BB-94DE-D6E0FBC0117C}" destId="{2F6065CE-A230-4E77-9D1B-E789D451F6F9}" srcOrd="0" destOrd="0" presId="urn:microsoft.com/office/officeart/2008/layout/VerticalCurvedList"/>
    <dgm:cxn modelId="{2FEAEE45-205C-4159-9334-611F575D86FB}" srcId="{615D1DA6-1428-44BB-94DE-D6E0FBC0117C}" destId="{5267B17D-D27B-4023-A7B8-BD0AEC15C558}" srcOrd="1" destOrd="0" parTransId="{18E8D537-4FCF-4EBD-9563-B4669C66D059}" sibTransId="{9464E3A0-DDD8-4729-8F7F-CD8793FC4522}"/>
    <dgm:cxn modelId="{192D2A83-0253-4534-A16E-F5979486B069}" type="presOf" srcId="{B62B87D0-B4D0-401A-99F0-CDCA070AEF4F}" destId="{6CB02713-2308-4895-8D50-F0D74BA2673F}" srcOrd="0" destOrd="0" presId="urn:microsoft.com/office/officeart/2008/layout/VerticalCurvedList"/>
    <dgm:cxn modelId="{D8B910C3-99A2-4301-9855-2B0654D1E3D4}" type="presParOf" srcId="{2F6065CE-A230-4E77-9D1B-E789D451F6F9}" destId="{277D5F4C-E642-49BB-9D13-CFCADA436D14}" srcOrd="0" destOrd="0" presId="urn:microsoft.com/office/officeart/2008/layout/VerticalCurvedList"/>
    <dgm:cxn modelId="{781C91BA-35F6-428F-AB97-A4C61973F668}" type="presParOf" srcId="{277D5F4C-E642-49BB-9D13-CFCADA436D14}" destId="{FC4F9AC6-BF47-4C4E-BB12-6D791D3664D8}" srcOrd="0" destOrd="0" presId="urn:microsoft.com/office/officeart/2008/layout/VerticalCurvedList"/>
    <dgm:cxn modelId="{77F942DF-2DF6-4134-83A6-104022FCF471}" type="presParOf" srcId="{FC4F9AC6-BF47-4C4E-BB12-6D791D3664D8}" destId="{B67E0529-34CF-4E96-92F0-0065FDCA011B}" srcOrd="0" destOrd="0" presId="urn:microsoft.com/office/officeart/2008/layout/VerticalCurvedList"/>
    <dgm:cxn modelId="{A5065E2A-D0B8-4BF3-A4CD-3802E24DB2EF}" type="presParOf" srcId="{FC4F9AC6-BF47-4C4E-BB12-6D791D3664D8}" destId="{CD6E335B-EC9B-4F40-9F5D-7D20AB7D3295}" srcOrd="1" destOrd="0" presId="urn:microsoft.com/office/officeart/2008/layout/VerticalCurvedList"/>
    <dgm:cxn modelId="{43BF9613-721E-4B7A-B503-C3AD25A6E004}" type="presParOf" srcId="{FC4F9AC6-BF47-4C4E-BB12-6D791D3664D8}" destId="{B69F230F-3977-4DBD-B674-40F9DC8C4F21}" srcOrd="2" destOrd="0" presId="urn:microsoft.com/office/officeart/2008/layout/VerticalCurvedList"/>
    <dgm:cxn modelId="{6494BCB0-AFB6-4008-8A3D-87A4C8752F42}" type="presParOf" srcId="{FC4F9AC6-BF47-4C4E-BB12-6D791D3664D8}" destId="{2ABCFF39-06AE-40B4-89C4-BE3264AB2B4E}" srcOrd="3" destOrd="0" presId="urn:microsoft.com/office/officeart/2008/layout/VerticalCurvedList"/>
    <dgm:cxn modelId="{B871A984-858C-49CB-89D9-70C5A52FB2BD}" type="presParOf" srcId="{277D5F4C-E642-49BB-9D13-CFCADA436D14}" destId="{6CB02713-2308-4895-8D50-F0D74BA2673F}" srcOrd="1" destOrd="0" presId="urn:microsoft.com/office/officeart/2008/layout/VerticalCurvedList"/>
    <dgm:cxn modelId="{A5439F6B-5BFD-47F5-8E02-D522EA79F8A3}" type="presParOf" srcId="{277D5F4C-E642-49BB-9D13-CFCADA436D14}" destId="{C37FEC62-E263-4F88-ACC1-EBADEDD05D7C}" srcOrd="2" destOrd="0" presId="urn:microsoft.com/office/officeart/2008/layout/VerticalCurvedList"/>
    <dgm:cxn modelId="{A8B8EA2C-3A5E-4043-AEA5-594CE12BCA38}" type="presParOf" srcId="{C37FEC62-E263-4F88-ACC1-EBADEDD05D7C}" destId="{067C43E2-07A2-41B6-97C4-3006B90E19E6}" srcOrd="0" destOrd="0" presId="urn:microsoft.com/office/officeart/2008/layout/VerticalCurvedList"/>
    <dgm:cxn modelId="{89D4D6C5-555E-4586-A8F3-CD93A73DE056}" type="presParOf" srcId="{277D5F4C-E642-49BB-9D13-CFCADA436D14}" destId="{0D9D71FC-2111-4992-9D8E-31619228DCA0}" srcOrd="3" destOrd="0" presId="urn:microsoft.com/office/officeart/2008/layout/VerticalCurvedList"/>
    <dgm:cxn modelId="{E50F6D87-2D9C-4BC6-BF8F-41E54B430C91}" type="presParOf" srcId="{277D5F4C-E642-49BB-9D13-CFCADA436D14}" destId="{9222A75E-B222-4CB9-AFC1-CF865FD26E53}" srcOrd="4" destOrd="0" presId="urn:microsoft.com/office/officeart/2008/layout/VerticalCurvedList"/>
    <dgm:cxn modelId="{5CDF3276-7DA5-4622-B8BA-BF4413B7A14C}" type="presParOf" srcId="{9222A75E-B222-4CB9-AFC1-CF865FD26E53}" destId="{EAC9F6E6-5393-4704-BFB4-6AC9A9A7F653}" srcOrd="0" destOrd="0" presId="urn:microsoft.com/office/officeart/2008/layout/VerticalCurvedList"/>
    <dgm:cxn modelId="{A098E4B7-1FC8-4585-B382-60F5527B6A12}" type="presParOf" srcId="{277D5F4C-E642-49BB-9D13-CFCADA436D14}" destId="{A6F5BC8B-2EC2-442C-93E9-E4FF132C6AE4}" srcOrd="5" destOrd="0" presId="urn:microsoft.com/office/officeart/2008/layout/VerticalCurvedList"/>
    <dgm:cxn modelId="{DA20F8EC-F7C4-44FD-B33B-5FF58607152B}" type="presParOf" srcId="{277D5F4C-E642-49BB-9D13-CFCADA436D14}" destId="{A860A6A9-3875-4732-9BD6-117E343F3A84}" srcOrd="6" destOrd="0" presId="urn:microsoft.com/office/officeart/2008/layout/VerticalCurvedList"/>
    <dgm:cxn modelId="{7E56B466-B89B-476E-B96B-B95B64863391}" type="presParOf" srcId="{A860A6A9-3875-4732-9BD6-117E343F3A84}" destId="{CA4585FD-4ACC-4D3A-9F9E-2C8568002CF4}" srcOrd="0" destOrd="0" presId="urn:microsoft.com/office/officeart/2008/layout/VerticalCurvedList"/>
    <dgm:cxn modelId="{94A2DE3B-BD3B-4690-B87C-75E27AF3D01F}" type="presParOf" srcId="{277D5F4C-E642-49BB-9D13-CFCADA436D14}" destId="{09C0EA63-327F-4157-8E72-911747B5747C}" srcOrd="7" destOrd="0" presId="urn:microsoft.com/office/officeart/2008/layout/VerticalCurvedList"/>
    <dgm:cxn modelId="{6E8AB3E1-B22E-4CD2-A2B9-47638482E6A6}" type="presParOf" srcId="{277D5F4C-E642-49BB-9D13-CFCADA436D14}" destId="{3A81E858-EBD3-43BD-82F4-CFE7D548A707}" srcOrd="8" destOrd="0" presId="urn:microsoft.com/office/officeart/2008/layout/VerticalCurvedList"/>
    <dgm:cxn modelId="{F9BA6A8F-11AE-40FD-AAEA-1C24A86E3CDF}" type="presParOf" srcId="{3A81E858-EBD3-43BD-82F4-CFE7D548A707}" destId="{9DE0BD30-C450-4448-B817-D93528E89F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711D1-7D43-46F2-BB63-C83E0D652C33}">
      <dsp:nvSpPr>
        <dsp:cNvPr id="0" name=""/>
        <dsp:cNvSpPr/>
      </dsp:nvSpPr>
      <dsp:spPr>
        <a:xfrm>
          <a:off x="4918" y="489907"/>
          <a:ext cx="3149107" cy="251928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5FC52-9DF4-4554-9256-2960F3020D50}">
      <dsp:nvSpPr>
        <dsp:cNvPr id="0" name=""/>
        <dsp:cNvSpPr/>
      </dsp:nvSpPr>
      <dsp:spPr>
        <a:xfrm>
          <a:off x="331555" y="2469046"/>
          <a:ext cx="2802705" cy="243800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GB" sz="1600" kern="1200" noProof="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30% of global sea-borne trade by volume and ¼ oil traffic</a:t>
          </a: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450 ports and terminals</a:t>
          </a: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2nd largest market for cruise ships</a:t>
          </a:r>
        </a:p>
      </dsp:txBody>
      <dsp:txXfrm>
        <a:off x="331555" y="2469046"/>
        <a:ext cx="2802705" cy="2438003"/>
      </dsp:txXfrm>
    </dsp:sp>
    <dsp:sp modelId="{79061BC6-411D-4FA2-99E0-8A332F893792}">
      <dsp:nvSpPr>
        <dsp:cNvPr id="0" name=""/>
        <dsp:cNvSpPr/>
      </dsp:nvSpPr>
      <dsp:spPr>
        <a:xfrm>
          <a:off x="3468936" y="538355"/>
          <a:ext cx="3149107" cy="251928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A06B3-23E4-4426-B7C1-48A5B16BBB67}">
      <dsp:nvSpPr>
        <dsp:cNvPr id="0" name=""/>
        <dsp:cNvSpPr/>
      </dsp:nvSpPr>
      <dsp:spPr>
        <a:xfrm>
          <a:off x="3781168" y="2720477"/>
          <a:ext cx="2802705" cy="218657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GB" sz="1600" kern="1200" noProof="0"/>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Geopolitical complexity</a:t>
          </a:r>
          <a:endParaRPr lang="en-GB" sz="1800" kern="1200" noProof="0" dirty="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Safety and security issues</a:t>
          </a:r>
          <a:endParaRPr lang="en-GB" sz="1800" kern="1200" noProof="0" dirty="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Coastal pressure</a:t>
          </a:r>
          <a:endParaRPr lang="en-GB" sz="1800" kern="1200" noProof="0" dirty="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Resources over-exploitation</a:t>
          </a:r>
          <a:endParaRPr lang="en-GB" sz="1800" kern="1200" noProof="0" dirty="0">
            <a:latin typeface="Cambria" panose="02040503050406030204" pitchFamily="18" charset="0"/>
          </a:endParaRPr>
        </a:p>
      </dsp:txBody>
      <dsp:txXfrm>
        <a:off x="3781168" y="2720477"/>
        <a:ext cx="2802705" cy="2186572"/>
      </dsp:txXfrm>
    </dsp:sp>
    <dsp:sp modelId="{479BF517-3246-4E7D-9AD0-8D0712A2C046}">
      <dsp:nvSpPr>
        <dsp:cNvPr id="0" name=""/>
        <dsp:cNvSpPr/>
      </dsp:nvSpPr>
      <dsp:spPr>
        <a:xfrm>
          <a:off x="6932954" y="540125"/>
          <a:ext cx="3149107" cy="2519286"/>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72FE9-32E8-451F-B861-FDBA5DFC3D60}">
      <dsp:nvSpPr>
        <dsp:cNvPr id="0" name=""/>
        <dsp:cNvSpPr/>
      </dsp:nvSpPr>
      <dsp:spPr>
        <a:xfrm>
          <a:off x="6965602" y="2669917"/>
          <a:ext cx="3164114" cy="223713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GB" sz="1800" kern="1200" noProof="0" dirty="0"/>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Unique biodiversity</a:t>
          </a:r>
          <a:endParaRPr lang="en-GB" sz="1800" kern="1200" noProof="0" dirty="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400 UNESCO </a:t>
          </a:r>
          <a:r>
            <a:rPr lang="en-GB" sz="1800" kern="1200" noProof="0" dirty="0" smtClean="0">
              <a:latin typeface="Cambria" panose="02040503050406030204" pitchFamily="18" charset="0"/>
            </a:rPr>
            <a:t>sites</a:t>
          </a:r>
          <a:endParaRPr lang="en-GB" sz="1800" kern="1200" noProof="0" dirty="0" smtClean="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236 </a:t>
          </a:r>
          <a:r>
            <a:rPr lang="en-GB" sz="1800" kern="1200" noProof="0" dirty="0" smtClean="0">
              <a:latin typeface="Cambria" panose="02040503050406030204" pitchFamily="18" charset="0"/>
            </a:rPr>
            <a:t>Marine Protected Areas</a:t>
          </a:r>
        </a:p>
        <a:p>
          <a:pPr marL="171450" lvl="1" indent="-171450" algn="l" defTabSz="800100">
            <a:lnSpc>
              <a:spcPct val="90000"/>
            </a:lnSpc>
            <a:spcBef>
              <a:spcPct val="0"/>
            </a:spcBef>
            <a:spcAft>
              <a:spcPct val="15000"/>
            </a:spcAft>
            <a:buChar char="••"/>
          </a:pPr>
          <a:r>
            <a:rPr lang="en-GB" sz="1800" kern="1200" noProof="0" dirty="0" smtClean="0">
              <a:latin typeface="Cambria" panose="02040503050406030204" pitchFamily="18" charset="0"/>
            </a:rPr>
            <a:t>Culture of environmental healthy life</a:t>
          </a:r>
          <a:endParaRPr lang="en-GB" sz="1800" kern="1200" noProof="0" dirty="0">
            <a:latin typeface="Cambria" panose="02040503050406030204" pitchFamily="18" charset="0"/>
          </a:endParaRPr>
        </a:p>
        <a:p>
          <a:pPr marL="114300" lvl="1" indent="-114300" algn="l" defTabSz="622300">
            <a:lnSpc>
              <a:spcPct val="90000"/>
            </a:lnSpc>
            <a:spcBef>
              <a:spcPct val="0"/>
            </a:spcBef>
            <a:spcAft>
              <a:spcPct val="15000"/>
            </a:spcAft>
            <a:buChar char="••"/>
          </a:pPr>
          <a:endParaRPr lang="en-GB" sz="1400" kern="1200" noProof="0" dirty="0"/>
        </a:p>
      </dsp:txBody>
      <dsp:txXfrm>
        <a:off x="6965602" y="2669917"/>
        <a:ext cx="3164114" cy="2237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C34D1-A76A-4D0E-B21D-CD977833FAF4}">
      <dsp:nvSpPr>
        <dsp:cNvPr id="0" name=""/>
        <dsp:cNvSpPr/>
      </dsp:nvSpPr>
      <dsp:spPr>
        <a:xfrm>
          <a:off x="0" y="1410004"/>
          <a:ext cx="11091671" cy="1880006"/>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E3389-6A72-46C1-88DD-964E53247625}">
      <dsp:nvSpPr>
        <dsp:cNvPr id="0" name=""/>
        <dsp:cNvSpPr/>
      </dsp:nvSpPr>
      <dsp:spPr>
        <a:xfrm>
          <a:off x="2358" y="65123"/>
          <a:ext cx="1625362" cy="188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b="1" kern="1200" cap="none" noProof="0" dirty="0" smtClean="0">
              <a:latin typeface="Cambria" panose="02040503050406030204" pitchFamily="18" charset="0"/>
              <a:ea typeface="+mn-ea"/>
              <a:cs typeface="+mn-cs"/>
            </a:rPr>
            <a:t>Dec 2014 &gt;&gt; </a:t>
          </a:r>
          <a:r>
            <a:rPr lang="en-GB" sz="1600" kern="1200" cap="none" noProof="0" dirty="0" smtClean="0">
              <a:latin typeface="Cambria" panose="02040503050406030204" pitchFamily="18" charset="0"/>
              <a:ea typeface="+mn-ea"/>
              <a:cs typeface="+mn-cs"/>
            </a:rPr>
            <a:t>Priority of the Programme of the Italian Presidency of the EU Council</a:t>
          </a:r>
          <a:endParaRPr lang="en-GB" sz="1600" kern="1200" cap="none" noProof="0" dirty="0">
            <a:latin typeface="Cambria" panose="02040503050406030204" pitchFamily="18" charset="0"/>
            <a:ea typeface="+mn-ea"/>
            <a:cs typeface="+mn-cs"/>
          </a:endParaRPr>
        </a:p>
      </dsp:txBody>
      <dsp:txXfrm>
        <a:off x="2358" y="65123"/>
        <a:ext cx="1625362" cy="1880006"/>
      </dsp:txXfrm>
    </dsp:sp>
    <dsp:sp modelId="{4703BC34-F92A-4F80-A2F4-7F60ACE53F7D}">
      <dsp:nvSpPr>
        <dsp:cNvPr id="0" name=""/>
        <dsp:cNvSpPr/>
      </dsp:nvSpPr>
      <dsp:spPr>
        <a:xfrm>
          <a:off x="581715" y="2115007"/>
          <a:ext cx="470001" cy="4700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B8146-5791-4CEF-917A-3A1656667C1D}">
      <dsp:nvSpPr>
        <dsp:cNvPr id="0" name=""/>
        <dsp:cNvSpPr/>
      </dsp:nvSpPr>
      <dsp:spPr>
        <a:xfrm>
          <a:off x="1656109" y="2690119"/>
          <a:ext cx="2161325" cy="188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b="1" kern="1200" cap="none" noProof="0" dirty="0" smtClean="0">
              <a:latin typeface="Cambria" panose="02040503050406030204" pitchFamily="18" charset="0"/>
              <a:ea typeface="+mn-ea"/>
              <a:cs typeface="+mn-cs"/>
            </a:rPr>
            <a:t>Oct 2015 &gt;&gt;</a:t>
          </a:r>
          <a:r>
            <a:rPr lang="en-GB" sz="1600" kern="1200" cap="none" noProof="0" dirty="0" smtClean="0">
              <a:latin typeface="Cambria" panose="02040503050406030204" pitchFamily="18" charset="0"/>
              <a:ea typeface="+mn-ea"/>
              <a:cs typeface="+mn-cs"/>
            </a:rPr>
            <a:t> Venice Declaration endorsed by 10 EU Member States and launch of the </a:t>
          </a:r>
          <a:r>
            <a:rPr lang="en-GB" sz="1600" b="1" kern="1200" cap="none" noProof="0" dirty="0" smtClean="0">
              <a:solidFill>
                <a:srgbClr val="0070C0"/>
              </a:solidFill>
              <a:latin typeface="Cambria" panose="02040503050406030204" pitchFamily="18" charset="0"/>
              <a:ea typeface="+mn-ea"/>
              <a:cs typeface="+mn-cs"/>
            </a:rPr>
            <a:t>BLUEMED Strategic R&amp;I Agenda</a:t>
          </a:r>
          <a:endParaRPr lang="en-GB" sz="1600" b="1" kern="1200" cap="none" noProof="0" dirty="0">
            <a:solidFill>
              <a:srgbClr val="0070C0"/>
            </a:solidFill>
            <a:latin typeface="Cambria" panose="02040503050406030204" pitchFamily="18" charset="0"/>
            <a:ea typeface="+mn-ea"/>
            <a:cs typeface="+mn-cs"/>
          </a:endParaRPr>
        </a:p>
      </dsp:txBody>
      <dsp:txXfrm>
        <a:off x="1656109" y="2690119"/>
        <a:ext cx="2161325" cy="1880006"/>
      </dsp:txXfrm>
    </dsp:sp>
    <dsp:sp modelId="{B2D029F1-0B7F-48F1-A4EE-FB1053C8F6C3}">
      <dsp:nvSpPr>
        <dsp:cNvPr id="0" name=""/>
        <dsp:cNvSpPr/>
      </dsp:nvSpPr>
      <dsp:spPr>
        <a:xfrm>
          <a:off x="2510885" y="2115007"/>
          <a:ext cx="470001" cy="470001"/>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93E1A-EC58-4C71-99B1-7BCCA722D826}">
      <dsp:nvSpPr>
        <dsp:cNvPr id="0" name=""/>
        <dsp:cNvSpPr/>
      </dsp:nvSpPr>
      <dsp:spPr>
        <a:xfrm flipH="1">
          <a:off x="3995238" y="614353"/>
          <a:ext cx="1317224" cy="126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it-IT" sz="1600" b="1" kern="1200" cap="none" dirty="0" err="1" smtClean="0">
              <a:latin typeface="Cambria" panose="02040503050406030204" pitchFamily="18" charset="0"/>
              <a:ea typeface="+mn-ea"/>
              <a:cs typeface="+mn-cs"/>
            </a:rPr>
            <a:t>Oct</a:t>
          </a:r>
          <a:r>
            <a:rPr lang="it-IT" sz="1600" b="1" kern="1200" cap="none" dirty="0" smtClean="0">
              <a:latin typeface="Cambria" panose="02040503050406030204" pitchFamily="18" charset="0"/>
              <a:ea typeface="+mn-ea"/>
              <a:cs typeface="+mn-cs"/>
            </a:rPr>
            <a:t> 2016 &gt;&gt;</a:t>
          </a:r>
          <a:r>
            <a:rPr lang="it-IT" sz="1600" kern="1200" cap="none" dirty="0" smtClean="0">
              <a:latin typeface="Cambria" panose="02040503050406030204" pitchFamily="18" charset="0"/>
              <a:ea typeface="+mn-ea"/>
              <a:cs typeface="+mn-cs"/>
            </a:rPr>
            <a:t> </a:t>
          </a:r>
          <a:r>
            <a:rPr lang="it-IT" sz="1600" b="1" kern="1200" cap="none" dirty="0" smtClean="0">
              <a:latin typeface="Cambria" panose="02040503050406030204" pitchFamily="18" charset="0"/>
              <a:ea typeface="+mn-ea"/>
              <a:cs typeface="+mn-cs"/>
            </a:rPr>
            <a:t>BLUEMED CSA </a:t>
          </a:r>
          <a:r>
            <a:rPr lang="it-IT" sz="1600" kern="1200" cap="none" dirty="0" err="1" smtClean="0">
              <a:latin typeface="Cambria" panose="02040503050406030204" pitchFamily="18" charset="0"/>
              <a:ea typeface="+mn-ea"/>
              <a:cs typeface="+mn-cs"/>
            </a:rPr>
            <a:t>begins</a:t>
          </a:r>
          <a:endParaRPr lang="it-IT" sz="1600" kern="1200" cap="none" dirty="0">
            <a:latin typeface="Cambria" panose="02040503050406030204" pitchFamily="18" charset="0"/>
            <a:ea typeface="+mn-ea"/>
            <a:cs typeface="+mn-cs"/>
          </a:endParaRPr>
        </a:p>
      </dsp:txBody>
      <dsp:txXfrm>
        <a:off x="3995238" y="614353"/>
        <a:ext cx="1317224" cy="1261991"/>
      </dsp:txXfrm>
    </dsp:sp>
    <dsp:sp modelId="{646C458D-2F92-4EDE-B75F-78B652BB5D0D}">
      <dsp:nvSpPr>
        <dsp:cNvPr id="0" name=""/>
        <dsp:cNvSpPr/>
      </dsp:nvSpPr>
      <dsp:spPr>
        <a:xfrm>
          <a:off x="4470076" y="2125243"/>
          <a:ext cx="470001" cy="470001"/>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0C237-36EF-4757-B7EE-3582C70C07A0}">
      <dsp:nvSpPr>
        <dsp:cNvPr id="0" name=""/>
        <dsp:cNvSpPr/>
      </dsp:nvSpPr>
      <dsp:spPr>
        <a:xfrm>
          <a:off x="5206311" y="2694218"/>
          <a:ext cx="2695919" cy="188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b="1" kern="1200" cap="none" noProof="0" dirty="0" smtClean="0">
              <a:latin typeface="Cambria" panose="02040503050406030204" pitchFamily="18" charset="0"/>
              <a:ea typeface="+mn-ea"/>
              <a:cs typeface="+mn-cs"/>
            </a:rPr>
            <a:t>April-May 2017 &gt;&gt; </a:t>
          </a:r>
          <a:r>
            <a:rPr lang="en-GB" sz="1600" b="1" kern="1200" cap="none" noProof="0" dirty="0" smtClean="0">
              <a:solidFill>
                <a:srgbClr val="0070C0"/>
              </a:solidFill>
              <a:latin typeface="Cambria" panose="02040503050406030204" pitchFamily="18" charset="0"/>
              <a:ea typeface="+mn-ea"/>
              <a:cs typeface="+mn-cs"/>
            </a:rPr>
            <a:t>BLUEMED Conference </a:t>
          </a:r>
          <a:r>
            <a:rPr lang="en-GB" sz="1600" kern="1200" cap="none" noProof="0" dirty="0" smtClean="0">
              <a:latin typeface="Cambria" panose="02040503050406030204" pitchFamily="18" charset="0"/>
              <a:ea typeface="+mn-ea"/>
              <a:cs typeface="+mn-cs"/>
            </a:rPr>
            <a:t>under Malta Presidency of EU Council, SRIA 1</a:t>
          </a:r>
          <a:r>
            <a:rPr lang="en-GB" sz="1600" kern="1200" cap="none" baseline="30000" noProof="0" dirty="0" smtClean="0">
              <a:latin typeface="Cambria" panose="02040503050406030204" pitchFamily="18" charset="0"/>
              <a:ea typeface="+mn-ea"/>
              <a:cs typeface="+mn-cs"/>
            </a:rPr>
            <a:t>st</a:t>
          </a:r>
          <a:r>
            <a:rPr lang="en-GB" sz="1600" kern="1200" cap="none" noProof="0" dirty="0" smtClean="0">
              <a:latin typeface="Cambria" panose="02040503050406030204" pitchFamily="18" charset="0"/>
              <a:ea typeface="+mn-ea"/>
              <a:cs typeface="+mn-cs"/>
            </a:rPr>
            <a:t> update, and </a:t>
          </a:r>
          <a:r>
            <a:rPr lang="en-GB" sz="1600" b="1" i="1" kern="1200" cap="none" noProof="0" dirty="0" smtClean="0">
              <a:solidFill>
                <a:srgbClr val="0070C0"/>
              </a:solidFill>
              <a:latin typeface="Cambria" panose="02040503050406030204" pitchFamily="18" charset="0"/>
              <a:ea typeface="+mn-ea"/>
              <a:cs typeface="+mn-cs"/>
              <a:hlinkClick xmlns:r="http://schemas.openxmlformats.org/officeDocument/2006/relationships" r:id="rId1"/>
            </a:rPr>
            <a:t>Valletta Declaration </a:t>
          </a:r>
          <a:r>
            <a:rPr lang="en-GB" sz="1600" kern="1200" cap="none" noProof="0" dirty="0" smtClean="0">
              <a:latin typeface="Cambria" panose="02040503050406030204" pitchFamily="18" charset="0"/>
              <a:ea typeface="+mn-ea"/>
              <a:cs typeface="+mn-cs"/>
            </a:rPr>
            <a:t>signed by the Union for Mediterranean and EU Member States</a:t>
          </a:r>
          <a:endParaRPr lang="en-GB" sz="1600" kern="1200" cap="none" noProof="0" dirty="0">
            <a:latin typeface="Cambria" panose="02040503050406030204" pitchFamily="18" charset="0"/>
            <a:ea typeface="+mn-ea"/>
            <a:cs typeface="+mn-cs"/>
          </a:endParaRPr>
        </a:p>
      </dsp:txBody>
      <dsp:txXfrm>
        <a:off x="5206311" y="2694218"/>
        <a:ext cx="2695919" cy="1880006"/>
      </dsp:txXfrm>
    </dsp:sp>
    <dsp:sp modelId="{41A36BD3-0C99-424C-B3DC-97AD2D25FBF6}">
      <dsp:nvSpPr>
        <dsp:cNvPr id="0" name=""/>
        <dsp:cNvSpPr/>
      </dsp:nvSpPr>
      <dsp:spPr>
        <a:xfrm>
          <a:off x="6328383" y="2115007"/>
          <a:ext cx="470001" cy="470001"/>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E9984-F43D-4683-816F-58617A0A55F4}">
      <dsp:nvSpPr>
        <dsp:cNvPr id="0" name=""/>
        <dsp:cNvSpPr/>
      </dsp:nvSpPr>
      <dsp:spPr>
        <a:xfrm>
          <a:off x="7947170" y="0"/>
          <a:ext cx="2031298" cy="188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it-IT" sz="1600" b="1" kern="1200" cap="none" noProof="0" dirty="0" err="1" smtClean="0">
              <a:solidFill>
                <a:schemeClr val="tx1"/>
              </a:solidFill>
              <a:latin typeface="Cambria" panose="02040503050406030204" pitchFamily="18" charset="0"/>
              <a:ea typeface="+mn-ea"/>
              <a:cs typeface="+mn-cs"/>
            </a:rPr>
            <a:t>Nov</a:t>
          </a:r>
          <a:r>
            <a:rPr lang="it-IT" sz="1600" b="1" kern="1200" cap="none" noProof="0" dirty="0" smtClean="0">
              <a:solidFill>
                <a:schemeClr val="tx1"/>
              </a:solidFill>
              <a:latin typeface="Cambria" panose="02040503050406030204" pitchFamily="18" charset="0"/>
              <a:ea typeface="+mn-ea"/>
              <a:cs typeface="+mn-cs"/>
            </a:rPr>
            <a:t> 2017 &gt;&gt; </a:t>
          </a:r>
          <a:r>
            <a:rPr lang="it-IT" sz="1600" b="0" kern="1200" cap="none" noProof="0" dirty="0" err="1" smtClean="0">
              <a:solidFill>
                <a:schemeClr val="tx1"/>
              </a:solidFill>
              <a:latin typeface="Cambria" panose="02040503050406030204" pitchFamily="18" charset="0"/>
              <a:ea typeface="+mn-ea"/>
              <a:cs typeface="+mn-cs"/>
            </a:rPr>
            <a:t>Launch</a:t>
          </a:r>
          <a:r>
            <a:rPr lang="it-IT" sz="1600" b="0" kern="1200" cap="none" noProof="0" dirty="0" smtClean="0">
              <a:solidFill>
                <a:schemeClr val="tx1"/>
              </a:solidFill>
              <a:latin typeface="Cambria" panose="02040503050406030204" pitchFamily="18" charset="0"/>
              <a:ea typeface="+mn-ea"/>
              <a:cs typeface="+mn-cs"/>
            </a:rPr>
            <a:t> of the </a:t>
          </a:r>
          <a:r>
            <a:rPr lang="it-IT" sz="1600" b="0" kern="1200" cap="none" noProof="0" dirty="0" err="1" smtClean="0">
              <a:solidFill>
                <a:schemeClr val="tx1"/>
              </a:solidFill>
              <a:latin typeface="Cambria" panose="02040503050406030204" pitchFamily="18" charset="0"/>
              <a:ea typeface="+mn-ea"/>
              <a:cs typeface="+mn-cs"/>
            </a:rPr>
            <a:t>process</a:t>
          </a:r>
          <a:r>
            <a:rPr lang="it-IT" sz="1600" b="0" kern="1200" cap="none" noProof="0" dirty="0" smtClean="0">
              <a:solidFill>
                <a:schemeClr val="tx1"/>
              </a:solidFill>
              <a:latin typeface="Cambria" panose="02040503050406030204" pitchFamily="18" charset="0"/>
              <a:ea typeface="+mn-ea"/>
              <a:cs typeface="+mn-cs"/>
            </a:rPr>
            <a:t> to </a:t>
          </a:r>
          <a:r>
            <a:rPr lang="it-IT" sz="1600" b="0" kern="1200" cap="none" noProof="0" dirty="0" err="1" smtClean="0">
              <a:solidFill>
                <a:schemeClr val="tx1"/>
              </a:solidFill>
              <a:latin typeface="Cambria" panose="02040503050406030204" pitchFamily="18" charset="0"/>
              <a:ea typeface="+mn-ea"/>
              <a:cs typeface="+mn-cs"/>
            </a:rPr>
            <a:t>establish</a:t>
          </a:r>
          <a:r>
            <a:rPr lang="it-IT" sz="1600" b="0" kern="1200" cap="none" noProof="0" dirty="0" smtClean="0">
              <a:solidFill>
                <a:schemeClr val="tx1"/>
              </a:solidFill>
              <a:latin typeface="Cambria" panose="02040503050406030204" pitchFamily="18" charset="0"/>
              <a:ea typeface="+mn-ea"/>
              <a:cs typeface="+mn-cs"/>
            </a:rPr>
            <a:t> a BLUEMED WG </a:t>
          </a:r>
          <a:r>
            <a:rPr lang="it-IT" sz="1600" b="0" kern="1200" cap="none" noProof="0" dirty="0" err="1" smtClean="0">
              <a:solidFill>
                <a:schemeClr val="tx1"/>
              </a:solidFill>
              <a:latin typeface="Cambria" panose="02040503050406030204" pitchFamily="18" charset="0"/>
              <a:ea typeface="+mn-ea"/>
              <a:cs typeface="+mn-cs"/>
            </a:rPr>
            <a:t>within</a:t>
          </a:r>
          <a:r>
            <a:rPr lang="it-IT" sz="1600" b="0" kern="1200" cap="none" noProof="0" dirty="0" smtClean="0">
              <a:solidFill>
                <a:schemeClr val="tx1"/>
              </a:solidFill>
              <a:latin typeface="Cambria" panose="02040503050406030204" pitchFamily="18" charset="0"/>
              <a:ea typeface="+mn-ea"/>
              <a:cs typeface="+mn-cs"/>
            </a:rPr>
            <a:t> EU-</a:t>
          </a:r>
          <a:r>
            <a:rPr lang="it-IT" sz="1600" b="0" kern="1200" cap="none" noProof="0" dirty="0" err="1" smtClean="0">
              <a:solidFill>
                <a:schemeClr val="tx1"/>
              </a:solidFill>
              <a:latin typeface="Cambria" panose="02040503050406030204" pitchFamily="18" charset="0"/>
              <a:ea typeface="+mn-ea"/>
              <a:cs typeface="+mn-cs"/>
            </a:rPr>
            <a:t>Med</a:t>
          </a:r>
          <a:r>
            <a:rPr lang="it-IT" sz="1600" b="0" kern="1200" cap="none" noProof="0" dirty="0" smtClean="0">
              <a:solidFill>
                <a:schemeClr val="tx1"/>
              </a:solidFill>
              <a:latin typeface="Cambria" panose="02040503050406030204" pitchFamily="18" charset="0"/>
              <a:ea typeface="+mn-ea"/>
              <a:cs typeface="+mn-cs"/>
            </a:rPr>
            <a:t> </a:t>
          </a:r>
          <a:r>
            <a:rPr lang="it-IT" sz="1600" b="0" kern="1200" cap="none" noProof="0" dirty="0" err="1" smtClean="0">
              <a:solidFill>
                <a:schemeClr val="tx1"/>
              </a:solidFill>
              <a:latin typeface="Cambria" panose="02040503050406030204" pitchFamily="18" charset="0"/>
              <a:ea typeface="+mn-ea"/>
              <a:cs typeface="+mn-cs"/>
            </a:rPr>
            <a:t>GSOs</a:t>
          </a:r>
          <a:r>
            <a:rPr lang="it-IT" sz="1600" b="0" kern="1200" cap="none" noProof="0" dirty="0" smtClean="0">
              <a:solidFill>
                <a:schemeClr val="tx1"/>
              </a:solidFill>
              <a:latin typeface="Cambria" panose="02040503050406030204" pitchFamily="18" charset="0"/>
              <a:ea typeface="+mn-ea"/>
              <a:cs typeface="+mn-cs"/>
            </a:rPr>
            <a:t> on R&amp;I*</a:t>
          </a:r>
          <a:endParaRPr lang="en-GB" sz="1600" b="0" kern="1200" cap="none" noProof="0" dirty="0">
            <a:solidFill>
              <a:schemeClr val="tx1"/>
            </a:solidFill>
            <a:latin typeface="Cambria" panose="02040503050406030204" pitchFamily="18" charset="0"/>
            <a:ea typeface="+mn-ea"/>
            <a:cs typeface="+mn-cs"/>
          </a:endParaRPr>
        </a:p>
      </dsp:txBody>
      <dsp:txXfrm>
        <a:off x="7947170" y="0"/>
        <a:ext cx="2031298" cy="1880006"/>
      </dsp:txXfrm>
    </dsp:sp>
    <dsp:sp modelId="{586DD93D-E480-4496-ABE0-9F35FA49403A}">
      <dsp:nvSpPr>
        <dsp:cNvPr id="0" name=""/>
        <dsp:cNvSpPr/>
      </dsp:nvSpPr>
      <dsp:spPr>
        <a:xfrm>
          <a:off x="8727818" y="2115007"/>
          <a:ext cx="470001" cy="47000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CEFD4-B307-4757-9834-14FE86C3611F}">
      <dsp:nvSpPr>
        <dsp:cNvPr id="0" name=""/>
        <dsp:cNvSpPr/>
      </dsp:nvSpPr>
      <dsp:spPr>
        <a:xfrm>
          <a:off x="788023" y="1219539"/>
          <a:ext cx="4658190" cy="7790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E5228-6638-41B0-974F-4818A61A33A2}">
      <dsp:nvSpPr>
        <dsp:cNvPr id="0" name=""/>
        <dsp:cNvSpPr/>
      </dsp:nvSpPr>
      <dsp:spPr>
        <a:xfrm flipH="1" flipV="1">
          <a:off x="931433" y="1333704"/>
          <a:ext cx="55386" cy="5538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67F69-2DE5-4DC0-A761-161DB9032D03}">
      <dsp:nvSpPr>
        <dsp:cNvPr id="0" name=""/>
        <dsp:cNvSpPr/>
      </dsp:nvSpPr>
      <dsp:spPr>
        <a:xfrm>
          <a:off x="789513" y="193292"/>
          <a:ext cx="4658190" cy="984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GB" sz="2000" kern="1200" noProof="0" dirty="0" smtClean="0">
              <a:solidFill>
                <a:schemeClr val="accent1">
                  <a:lumMod val="50000"/>
                </a:schemeClr>
              </a:solidFill>
              <a:latin typeface="Cambria" panose="02040503050406030204" pitchFamily="18" charset="0"/>
            </a:rPr>
            <a:t>12 key challenges, actions and goals</a:t>
          </a:r>
          <a:endParaRPr lang="en-GB" sz="2000" kern="1200" noProof="0" dirty="0">
            <a:solidFill>
              <a:schemeClr val="accent1">
                <a:lumMod val="50000"/>
              </a:schemeClr>
            </a:solidFill>
            <a:latin typeface="Cambria" panose="02040503050406030204" pitchFamily="18" charset="0"/>
          </a:endParaRPr>
        </a:p>
      </dsp:txBody>
      <dsp:txXfrm>
        <a:off x="789513" y="193292"/>
        <a:ext cx="4658190" cy="984478"/>
      </dsp:txXfrm>
    </dsp:sp>
    <dsp:sp modelId="{506399D4-4092-40F9-AB96-F1FC95F2CBC3}">
      <dsp:nvSpPr>
        <dsp:cNvPr id="0" name=""/>
        <dsp:cNvSpPr/>
      </dsp:nvSpPr>
      <dsp:spPr>
        <a:xfrm>
          <a:off x="788023" y="1585188"/>
          <a:ext cx="342199" cy="34219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04F32-67D6-4CCD-B0DD-E31352D52A11}">
      <dsp:nvSpPr>
        <dsp:cNvPr id="0" name=""/>
        <dsp:cNvSpPr/>
      </dsp:nvSpPr>
      <dsp:spPr>
        <a:xfrm>
          <a:off x="1126789" y="1338135"/>
          <a:ext cx="4332117" cy="79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noProof="0" dirty="0" smtClean="0">
              <a:latin typeface="Cambria" panose="02040503050406030204" pitchFamily="18" charset="0"/>
            </a:rPr>
            <a:t>Key enabling knowledge for the Med (ecosystems, dynamics, coastal areas…)</a:t>
          </a:r>
          <a:endParaRPr lang="en-GB" sz="1400" kern="1200" noProof="0" dirty="0">
            <a:latin typeface="Cambria" panose="02040503050406030204" pitchFamily="18" charset="0"/>
          </a:endParaRPr>
        </a:p>
      </dsp:txBody>
      <dsp:txXfrm>
        <a:off x="1126789" y="1338135"/>
        <a:ext cx="4332117" cy="797666"/>
      </dsp:txXfrm>
    </dsp:sp>
    <dsp:sp modelId="{1518AA9F-223C-4265-9E1F-0D0A594FE6A5}">
      <dsp:nvSpPr>
        <dsp:cNvPr id="0" name=""/>
        <dsp:cNvSpPr/>
      </dsp:nvSpPr>
      <dsp:spPr>
        <a:xfrm>
          <a:off x="800722" y="2337445"/>
          <a:ext cx="342199" cy="342199"/>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A88069-B3DE-46D8-94BD-9457759BF849}">
      <dsp:nvSpPr>
        <dsp:cNvPr id="0" name=""/>
        <dsp:cNvSpPr/>
      </dsp:nvSpPr>
      <dsp:spPr>
        <a:xfrm>
          <a:off x="1152175" y="2090798"/>
          <a:ext cx="4332117" cy="79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noProof="0" dirty="0" smtClean="0">
              <a:latin typeface="Cambria" panose="02040503050406030204" pitchFamily="18" charset="0"/>
            </a:rPr>
            <a:t>Key sectoral enablers in the Med (tourism, clusters, MSP, </a:t>
          </a:r>
          <a:r>
            <a:rPr lang="en-GB" sz="1400" kern="1200" noProof="0" dirty="0" err="1" smtClean="0">
              <a:latin typeface="Cambria" panose="02040503050406030204" pitchFamily="18" charset="0"/>
            </a:rPr>
            <a:t>bioresources</a:t>
          </a:r>
          <a:r>
            <a:rPr lang="en-GB" sz="1400" kern="1200" noProof="0" dirty="0" smtClean="0">
              <a:latin typeface="Cambria" panose="02040503050406030204" pitchFamily="18" charset="0"/>
            </a:rPr>
            <a:t>, …)</a:t>
          </a:r>
        </a:p>
      </dsp:txBody>
      <dsp:txXfrm>
        <a:off x="1152175" y="2090798"/>
        <a:ext cx="4332117" cy="797666"/>
      </dsp:txXfrm>
    </dsp:sp>
    <dsp:sp modelId="{43CD5845-D940-4AEE-BD4E-2915E7C35C18}">
      <dsp:nvSpPr>
        <dsp:cNvPr id="0" name=""/>
        <dsp:cNvSpPr/>
      </dsp:nvSpPr>
      <dsp:spPr>
        <a:xfrm>
          <a:off x="800722" y="3160510"/>
          <a:ext cx="342199" cy="342199"/>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D2882-7589-4099-9F58-90B4CBD4E7F5}">
      <dsp:nvSpPr>
        <dsp:cNvPr id="0" name=""/>
        <dsp:cNvSpPr/>
      </dsp:nvSpPr>
      <dsp:spPr>
        <a:xfrm>
          <a:off x="1152175" y="3077089"/>
          <a:ext cx="4332117" cy="79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noProof="0" smtClean="0">
              <a:latin typeface="Cambria" panose="02040503050406030204" pitchFamily="18" charset="0"/>
            </a:rPr>
            <a:t>Enabling technology and capacity creation for the Med (transport, observing systems, off-shore platforms, cultural heritage)</a:t>
          </a:r>
        </a:p>
        <a:p>
          <a:pPr lvl="0" algn="l" defTabSz="711200">
            <a:lnSpc>
              <a:spcPct val="90000"/>
            </a:lnSpc>
            <a:spcBef>
              <a:spcPct val="0"/>
            </a:spcBef>
            <a:spcAft>
              <a:spcPct val="35000"/>
            </a:spcAft>
          </a:pPr>
          <a:endParaRPr lang="it-IT" sz="1400" kern="1200" dirty="0">
            <a:latin typeface="Cambria" panose="02040503050406030204" pitchFamily="18" charset="0"/>
          </a:endParaRPr>
        </a:p>
      </dsp:txBody>
      <dsp:txXfrm>
        <a:off x="1152175" y="3077089"/>
        <a:ext cx="4332117" cy="797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4EA7D-9479-4367-9BA8-7BC4358DBE51}">
      <dsp:nvSpPr>
        <dsp:cNvPr id="0" name=""/>
        <dsp:cNvSpPr/>
      </dsp:nvSpPr>
      <dsp:spPr>
        <a:xfrm>
          <a:off x="53" y="7415"/>
          <a:ext cx="5144517"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noProof="0" dirty="0" smtClean="0">
              <a:latin typeface="Cambria" panose="02040503050406030204" pitchFamily="18" charset="0"/>
            </a:rPr>
            <a:t>Priorities</a:t>
          </a:r>
          <a:endParaRPr lang="en-GB" sz="2400" b="1" kern="1200" noProof="0" dirty="0">
            <a:latin typeface="Cambria" panose="02040503050406030204" pitchFamily="18" charset="0"/>
          </a:endParaRPr>
        </a:p>
      </dsp:txBody>
      <dsp:txXfrm>
        <a:off x="53" y="7415"/>
        <a:ext cx="5144517" cy="691200"/>
      </dsp:txXfrm>
    </dsp:sp>
    <dsp:sp modelId="{4A4E078F-61F3-4A8C-A82F-F37DF14B63D8}">
      <dsp:nvSpPr>
        <dsp:cNvPr id="0" name=""/>
        <dsp:cNvSpPr/>
      </dsp:nvSpPr>
      <dsp:spPr>
        <a:xfrm>
          <a:off x="53" y="698615"/>
          <a:ext cx="5144517" cy="5402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noProof="0" dirty="0" smtClean="0">
              <a:solidFill>
                <a:srgbClr val="0070C0"/>
              </a:solidFill>
              <a:latin typeface="Cambria" panose="02040503050406030204" pitchFamily="18" charset="0"/>
            </a:rPr>
            <a:t>Facilitate BLUEMED SRIA adoption by each BLUEMED country in their national plans for </a:t>
          </a:r>
          <a:r>
            <a:rPr lang="en-GB" sz="1800" b="0" kern="1200" noProof="0" dirty="0" err="1" smtClean="0">
              <a:solidFill>
                <a:srgbClr val="0070C0"/>
              </a:solidFill>
              <a:latin typeface="Cambria" panose="02040503050406030204" pitchFamily="18" charset="0"/>
            </a:rPr>
            <a:t>Research&amp;Innovation</a:t>
          </a:r>
          <a:r>
            <a:rPr lang="en-GB" sz="1800" b="0" kern="1200" noProof="0" dirty="0" smtClean="0">
              <a:solidFill>
                <a:srgbClr val="0070C0"/>
              </a:solidFill>
              <a:latin typeface="Cambria" panose="02040503050406030204" pitchFamily="18" charset="0"/>
            </a:rPr>
            <a:t>, </a:t>
          </a:r>
          <a:r>
            <a:rPr lang="en-GB" sz="1800" b="0" kern="1200" noProof="0" dirty="0" err="1" smtClean="0">
              <a:solidFill>
                <a:srgbClr val="0070C0"/>
              </a:solidFill>
              <a:latin typeface="Cambria" panose="02040503050406030204" pitchFamily="18" charset="0"/>
            </a:rPr>
            <a:t>Bioeconomy</a:t>
          </a:r>
          <a:r>
            <a:rPr lang="en-GB" sz="1800" b="0" kern="1200" noProof="0" dirty="0" smtClean="0">
              <a:solidFill>
                <a:srgbClr val="0070C0"/>
              </a:solidFill>
              <a:latin typeface="Cambria" panose="02040503050406030204" pitchFamily="18" charset="0"/>
            </a:rPr>
            <a:t> strategies, Regional Smart Specialization Strategies. </a:t>
          </a:r>
          <a:endParaRPr lang="en-GB" sz="1800" b="0" kern="1200" noProof="0" dirty="0">
            <a:solidFill>
              <a:srgbClr val="0070C0"/>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smtClean="0">
              <a:solidFill>
                <a:srgbClr val="0070C0"/>
              </a:solidFill>
              <a:latin typeface="Cambria" panose="02040503050406030204" pitchFamily="18" charset="0"/>
            </a:rPr>
            <a:t>Engage non-EU MED Countries in the process, i.e. for consolidating the SRIA</a:t>
          </a:r>
          <a:endParaRPr lang="en-GB" sz="1800" b="0" kern="1200" noProof="0">
            <a:solidFill>
              <a:srgbClr val="0070C0"/>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smtClean="0">
              <a:solidFill>
                <a:srgbClr val="0070C0"/>
              </a:solidFill>
              <a:latin typeface="Cambria" panose="02040503050406030204" pitchFamily="18" charset="0"/>
            </a:rPr>
            <a:t>Improve coordination between regional-national-EU-international stakeholders and policies</a:t>
          </a:r>
          <a:endParaRPr lang="en-GB" sz="1800" b="0" kern="1200" noProof="0">
            <a:solidFill>
              <a:srgbClr val="0070C0"/>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dirty="0" smtClean="0">
              <a:solidFill>
                <a:srgbClr val="0070C0"/>
              </a:solidFill>
              <a:latin typeface="Cambria" panose="02040503050406030204" pitchFamily="18" charset="0"/>
            </a:rPr>
            <a:t>Promote cooperation among initiatives/actors active in the area, e.g.:</a:t>
          </a:r>
        </a:p>
        <a:p>
          <a:pPr marL="171450" lvl="1" indent="-171450" algn="l" defTabSz="800100">
            <a:lnSpc>
              <a:spcPct val="90000"/>
            </a:lnSpc>
            <a:spcBef>
              <a:spcPct val="0"/>
            </a:spcBef>
            <a:spcAft>
              <a:spcPct val="15000"/>
            </a:spcAft>
            <a:buChar char="••"/>
          </a:pPr>
          <a:r>
            <a:rPr lang="en-GB" sz="1800" b="0" kern="1200" noProof="0" dirty="0" smtClean="0">
              <a:solidFill>
                <a:srgbClr val="0070C0"/>
              </a:solidFill>
              <a:latin typeface="Cambria" panose="02040503050406030204" pitchFamily="18" charset="0"/>
            </a:rPr>
            <a:t>- </a:t>
          </a:r>
          <a:r>
            <a:rPr lang="en-GB" sz="1600" b="0" kern="1200" noProof="0" dirty="0" smtClean="0">
              <a:solidFill>
                <a:srgbClr val="0070C0"/>
              </a:solidFill>
              <a:latin typeface="Cambria" panose="02040503050406030204" pitchFamily="18" charset="0"/>
            </a:rPr>
            <a:t>EU Strategy for the Adriatic Ionian Region (EUSAIR) - Western Mediterranean initiative (WEST MED);</a:t>
          </a:r>
        </a:p>
        <a:p>
          <a:pPr marL="171450" lvl="1" indent="-171450" algn="l" defTabSz="800100">
            <a:lnSpc>
              <a:spcPct val="90000"/>
            </a:lnSpc>
            <a:spcBef>
              <a:spcPct val="0"/>
            </a:spcBef>
            <a:spcAft>
              <a:spcPct val="15000"/>
            </a:spcAft>
            <a:buChar char="••"/>
          </a:pPr>
          <a:r>
            <a:rPr lang="en-GB" sz="1600" b="0" kern="1200" noProof="0" dirty="0" smtClean="0">
              <a:solidFill>
                <a:srgbClr val="0070C0"/>
              </a:solidFill>
              <a:latin typeface="Cambria" panose="02040503050406030204" pitchFamily="18" charset="0"/>
            </a:rPr>
            <a:t>- CIESM, CIHEAM, CPMR, GFCM, INTERREG MED, UNEP-MAP, Bologna Charter; </a:t>
          </a:r>
        </a:p>
        <a:p>
          <a:pPr marL="171450" lvl="1" indent="-171450" algn="l" defTabSz="800100">
            <a:lnSpc>
              <a:spcPct val="90000"/>
            </a:lnSpc>
            <a:spcBef>
              <a:spcPct val="0"/>
            </a:spcBef>
            <a:spcAft>
              <a:spcPct val="15000"/>
            </a:spcAft>
            <a:buChar char="••"/>
          </a:pPr>
          <a:r>
            <a:rPr lang="en-GB" sz="1600" b="0" kern="1200" noProof="0" dirty="0" smtClean="0">
              <a:solidFill>
                <a:srgbClr val="0070C0"/>
              </a:solidFill>
              <a:latin typeface="Cambria" panose="02040503050406030204" pitchFamily="18" charset="0"/>
            </a:rPr>
            <a:t>- </a:t>
          </a:r>
          <a:r>
            <a:rPr lang="en-GB" sz="1600" b="0" u="sng" kern="1200" noProof="0" dirty="0" smtClean="0">
              <a:solidFill>
                <a:srgbClr val="0070C0"/>
              </a:solidFill>
              <a:latin typeface="Cambria" panose="02040503050406030204" pitchFamily="18" charset="0"/>
            </a:rPr>
            <a:t>major on going EU/international projects </a:t>
          </a:r>
          <a:r>
            <a:rPr lang="en-GB" sz="1600" b="0" kern="1200" noProof="0" dirty="0" smtClean="0">
              <a:solidFill>
                <a:srgbClr val="0070C0"/>
              </a:solidFill>
              <a:latin typeface="Cambria" panose="02040503050406030204" pitchFamily="18" charset="0"/>
            </a:rPr>
            <a:t>(R&amp;I, training, education), technology clusters and platforms</a:t>
          </a:r>
          <a:endParaRPr lang="en-GB" sz="1600" b="0" kern="1200" noProof="0" dirty="0">
            <a:solidFill>
              <a:srgbClr val="0070C0"/>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dirty="0" smtClean="0">
              <a:solidFill>
                <a:srgbClr val="0070C0"/>
              </a:solidFill>
              <a:latin typeface="Cambria" panose="02040503050406030204" pitchFamily="18" charset="0"/>
            </a:rPr>
            <a:t>Create the conditions for commitment and investments/develop new market opportunities</a:t>
          </a:r>
          <a:endParaRPr lang="en-GB" sz="1800" b="0" kern="1200" noProof="0" dirty="0">
            <a:solidFill>
              <a:srgbClr val="0070C0"/>
            </a:solidFill>
            <a:latin typeface="Cambria" panose="02040503050406030204" pitchFamily="18" charset="0"/>
          </a:endParaRPr>
        </a:p>
        <a:p>
          <a:pPr marL="171450" lvl="1" indent="-171450" algn="l" defTabSz="800100">
            <a:lnSpc>
              <a:spcPct val="90000"/>
            </a:lnSpc>
            <a:spcBef>
              <a:spcPct val="0"/>
            </a:spcBef>
            <a:spcAft>
              <a:spcPct val="15000"/>
            </a:spcAft>
            <a:buChar char="••"/>
          </a:pPr>
          <a:endParaRPr lang="en-GB" sz="1800" b="0" kern="1200" noProof="0">
            <a:solidFill>
              <a:srgbClr val="0070C0"/>
            </a:solidFill>
            <a:latin typeface="Cambria" panose="02040503050406030204" pitchFamily="18" charset="0"/>
          </a:endParaRPr>
        </a:p>
      </dsp:txBody>
      <dsp:txXfrm>
        <a:off x="53" y="698615"/>
        <a:ext cx="5144517" cy="5402160"/>
      </dsp:txXfrm>
    </dsp:sp>
    <dsp:sp modelId="{5D60F570-0987-4AA4-9EEB-780EA237C428}">
      <dsp:nvSpPr>
        <dsp:cNvPr id="0" name=""/>
        <dsp:cNvSpPr/>
      </dsp:nvSpPr>
      <dsp:spPr>
        <a:xfrm>
          <a:off x="5864804" y="0"/>
          <a:ext cx="5144517"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i="0" kern="1200" noProof="0" smtClean="0">
              <a:latin typeface="Cambria" panose="02040503050406030204" pitchFamily="18" charset="0"/>
            </a:rPr>
            <a:t>Impacts</a:t>
          </a:r>
          <a:endParaRPr lang="en-GB" sz="2400" b="1" i="0" kern="1200" noProof="0">
            <a:latin typeface="Cambria" panose="02040503050406030204" pitchFamily="18" charset="0"/>
          </a:endParaRPr>
        </a:p>
      </dsp:txBody>
      <dsp:txXfrm>
        <a:off x="5864804" y="0"/>
        <a:ext cx="5144517" cy="691200"/>
      </dsp:txXfrm>
    </dsp:sp>
    <dsp:sp modelId="{75334EDC-0EBB-4025-A4BD-EA4C64BB6F3E}">
      <dsp:nvSpPr>
        <dsp:cNvPr id="0" name=""/>
        <dsp:cNvSpPr/>
      </dsp:nvSpPr>
      <dsp:spPr>
        <a:xfrm>
          <a:off x="5864804" y="698615"/>
          <a:ext cx="5144517" cy="5402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noProof="0" smtClean="0">
              <a:solidFill>
                <a:srgbClr val="0070C0"/>
              </a:solidFill>
              <a:latin typeface="Cambria" panose="02040503050406030204" pitchFamily="18" charset="0"/>
              <a:cs typeface="Arial" pitchFamily="34" charset="0"/>
            </a:rPr>
            <a:t>BLUEMED SRIA priorities were adopted by the EC, and included in R&amp;I Programmes</a:t>
          </a:r>
          <a:endParaRPr lang="en-GB" sz="1800" b="0" kern="1200" noProof="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smtClean="0">
              <a:solidFill>
                <a:srgbClr val="0070C0"/>
              </a:solidFill>
              <a:latin typeface="Cambria" panose="02040503050406030204" pitchFamily="18" charset="0"/>
              <a:cs typeface="Arial" pitchFamily="34" charset="0"/>
            </a:rPr>
            <a:t>EC DG-MARE Call for proposals:</a:t>
          </a:r>
          <a:r>
            <a:rPr lang="en-GB" sz="1800" b="0" kern="1200" noProof="0" smtClean="0">
              <a:solidFill>
                <a:srgbClr val="0070C0"/>
              </a:solidFill>
              <a:latin typeface="Cambria" panose="02040503050406030204" pitchFamily="18" charset="0"/>
            </a:rPr>
            <a:t/>
          </a:r>
          <a:br>
            <a:rPr lang="en-GB" sz="1800" b="0" kern="1200" noProof="0" smtClean="0">
              <a:solidFill>
                <a:srgbClr val="0070C0"/>
              </a:solidFill>
              <a:latin typeface="Cambria" panose="02040503050406030204" pitchFamily="18" charset="0"/>
            </a:rPr>
          </a:br>
          <a:r>
            <a:rPr lang="en-GB" sz="1800" b="0" kern="1200" noProof="0" smtClean="0">
              <a:solidFill>
                <a:srgbClr val="0070C0"/>
              </a:solidFill>
              <a:latin typeface="Cambria" panose="02040503050406030204" pitchFamily="18" charset="0"/>
            </a:rPr>
            <a:t>&gt; </a:t>
          </a:r>
          <a:r>
            <a:rPr lang="en-GB" sz="1600" b="0" kern="1200" noProof="0" smtClean="0">
              <a:solidFill>
                <a:srgbClr val="0070C0"/>
              </a:solidFill>
              <a:latin typeface="Cambria" panose="02040503050406030204" pitchFamily="18" charset="0"/>
            </a:rPr>
            <a:t>Blue Labs - innovative solutions for maritime challenges &amp; Blue Careers in Europe (May, 2016)</a:t>
          </a:r>
          <a:br>
            <a:rPr lang="en-GB" sz="1600" b="0" kern="1200" noProof="0" smtClean="0">
              <a:solidFill>
                <a:srgbClr val="0070C0"/>
              </a:solidFill>
              <a:latin typeface="Cambria" panose="02040503050406030204" pitchFamily="18" charset="0"/>
            </a:rPr>
          </a:br>
          <a:r>
            <a:rPr lang="en-GB" sz="1600" b="0" kern="1200" noProof="0" smtClean="0">
              <a:solidFill>
                <a:srgbClr val="0070C0"/>
              </a:solidFill>
              <a:latin typeface="Cambria" panose="02040503050406030204" pitchFamily="18" charset="0"/>
            </a:rPr>
            <a:t>&gt; Blue Technology - transfer of innovative solutions to sea basin economies (Sept 2016)</a:t>
          </a:r>
          <a:br>
            <a:rPr lang="en-GB" sz="1600" b="0" kern="1200" noProof="0" smtClean="0">
              <a:solidFill>
                <a:srgbClr val="0070C0"/>
              </a:solidFill>
              <a:latin typeface="Cambria" panose="02040503050406030204" pitchFamily="18" charset="0"/>
            </a:rPr>
          </a:br>
          <a:r>
            <a:rPr lang="en-GB" sz="1600" b="0" kern="1200" noProof="0" smtClean="0">
              <a:solidFill>
                <a:srgbClr val="0070C0"/>
              </a:solidFill>
              <a:latin typeface="Cambria" panose="02040503050406030204" pitchFamily="18" charset="0"/>
            </a:rPr>
            <a:t>&gt; Blue networks for the Mediterranean (Feb  2018)</a:t>
          </a:r>
          <a:br>
            <a:rPr lang="en-GB" sz="1600" b="0" kern="1200" noProof="0" smtClean="0">
              <a:solidFill>
                <a:srgbClr val="0070C0"/>
              </a:solidFill>
              <a:latin typeface="Cambria" panose="02040503050406030204" pitchFamily="18" charset="0"/>
            </a:rPr>
          </a:br>
          <a:r>
            <a:rPr lang="en-GB" sz="1600" b="0" kern="1200" noProof="0" smtClean="0">
              <a:solidFill>
                <a:srgbClr val="0070C0"/>
              </a:solidFill>
              <a:latin typeface="Cambria" panose="02040503050406030204" pitchFamily="18" charset="0"/>
            </a:rPr>
            <a:t>&gt; Joint Actions for a sustainable Blue economy in the Mediterranean (Feb 2018)</a:t>
          </a:r>
          <a:endParaRPr lang="en-GB" sz="2000" b="0" kern="1200" noProof="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smtClean="0">
              <a:solidFill>
                <a:srgbClr val="0070C0"/>
              </a:solidFill>
              <a:latin typeface="Cambria" panose="02040503050406030204" pitchFamily="18" charset="0"/>
              <a:cs typeface="Arial" pitchFamily="34" charset="0"/>
            </a:rPr>
            <a:t>DG RTD – H2020 SC2 Work Programme 2016-2017, six BLUEMED R&amp;I priorities included</a:t>
          </a:r>
          <a:endParaRPr lang="en-GB" sz="1600" b="0" kern="1200" noProof="0">
            <a:latin typeface="Cambria" panose="02040503050406030204" pitchFamily="18" charset="0"/>
          </a:endParaRPr>
        </a:p>
        <a:p>
          <a:pPr marL="171450" lvl="1" indent="-171450" algn="l" defTabSz="800100">
            <a:lnSpc>
              <a:spcPct val="90000"/>
            </a:lnSpc>
            <a:spcBef>
              <a:spcPct val="0"/>
            </a:spcBef>
            <a:spcAft>
              <a:spcPct val="15000"/>
            </a:spcAft>
            <a:buChar char="••"/>
          </a:pPr>
          <a:r>
            <a:rPr lang="en-GB" sz="1800" b="0" kern="1200" noProof="0" dirty="0" smtClean="0">
              <a:solidFill>
                <a:srgbClr val="0070C0"/>
              </a:solidFill>
              <a:latin typeface="Cambria" panose="02040503050406030204" pitchFamily="18" charset="0"/>
              <a:cs typeface="Arial" pitchFamily="34" charset="0"/>
            </a:rPr>
            <a:t>DG RTD – H2020 SC2 Work Programme 2018-2020, to BLUEMED Initiative as one reference strategy in 3 Blue Growth calls</a:t>
          </a:r>
          <a:br>
            <a:rPr lang="en-GB" sz="1800" b="0" kern="1200" noProof="0" dirty="0" smtClean="0">
              <a:solidFill>
                <a:srgbClr val="0070C0"/>
              </a:solidFill>
              <a:latin typeface="Cambria" panose="02040503050406030204" pitchFamily="18" charset="0"/>
              <a:cs typeface="Arial" pitchFamily="34" charset="0"/>
            </a:rPr>
          </a:br>
          <a:r>
            <a:rPr lang="en-GB" sz="1800" b="0" kern="1200" noProof="0" dirty="0" smtClean="0">
              <a:solidFill>
                <a:srgbClr val="0070C0"/>
              </a:solidFill>
              <a:latin typeface="Cambria" panose="02040503050406030204" pitchFamily="18" charset="0"/>
              <a:cs typeface="Arial" pitchFamily="34" charset="0"/>
            </a:rPr>
            <a:t/>
          </a:r>
          <a:br>
            <a:rPr lang="en-GB" sz="1800" b="0" kern="1200" noProof="0" dirty="0" smtClean="0">
              <a:solidFill>
                <a:srgbClr val="0070C0"/>
              </a:solidFill>
              <a:latin typeface="Cambria" panose="02040503050406030204" pitchFamily="18" charset="0"/>
              <a:cs typeface="Arial" pitchFamily="34" charset="0"/>
            </a:rPr>
          </a:br>
          <a:r>
            <a:rPr lang="en-GB" sz="1800" b="1" kern="1200" noProof="0" dirty="0" smtClean="0">
              <a:solidFill>
                <a:srgbClr val="0070C0"/>
              </a:solidFill>
              <a:latin typeface="Cambria" panose="02040503050406030204" pitchFamily="18" charset="0"/>
              <a:cs typeface="Arial" pitchFamily="34" charset="0"/>
            </a:rPr>
            <a:t>About € 50 M allocated to the Area</a:t>
          </a:r>
          <a:endParaRPr lang="en-GB" sz="1800" b="1" kern="1200" noProof="0" dirty="0">
            <a:latin typeface="Cambria" panose="02040503050406030204" pitchFamily="18" charset="0"/>
          </a:endParaRPr>
        </a:p>
      </dsp:txBody>
      <dsp:txXfrm>
        <a:off x="5864804" y="698615"/>
        <a:ext cx="5144517" cy="540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E6A54-479F-4B37-ABC6-28C5A7E079D1}">
      <dsp:nvSpPr>
        <dsp:cNvPr id="0" name=""/>
        <dsp:cNvSpPr/>
      </dsp:nvSpPr>
      <dsp:spPr>
        <a:xfrm rot="5400000">
          <a:off x="1675755" y="939998"/>
          <a:ext cx="2483056" cy="413175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AAA59E-3A7D-4930-B947-ABC14364BBB0}">
      <dsp:nvSpPr>
        <dsp:cNvPr id="0" name=""/>
        <dsp:cNvSpPr/>
      </dsp:nvSpPr>
      <dsp:spPr>
        <a:xfrm>
          <a:off x="1229043" y="2157613"/>
          <a:ext cx="4431066" cy="3107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BLUEMED SRIA consolidated and updated through cooperation across the Med</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1 BLUEMED Implementation Plan </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4 BLUEMED Platforms </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1 Network of funders and key players</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3 to 5 Start-up Actions</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n+1 people in the BLUEMED Community</a:t>
          </a:r>
        </a:p>
        <a:p>
          <a:pPr lvl="0" algn="l" defTabSz="8001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5 BLUEMED Ambassadors </a:t>
          </a:r>
          <a:endParaRPr lang="it-IT" sz="1800" kern="1200" baseline="0" dirty="0">
            <a:solidFill>
              <a:schemeClr val="accent5">
                <a:lumMod val="75000"/>
              </a:schemeClr>
            </a:solidFill>
            <a:latin typeface="Cambria" panose="02040503050406030204" pitchFamily="18" charset="0"/>
            <a:ea typeface="+mj-ea"/>
            <a:cs typeface="+mj-cs"/>
          </a:endParaRPr>
        </a:p>
      </dsp:txBody>
      <dsp:txXfrm>
        <a:off x="1229043" y="2157613"/>
        <a:ext cx="4431066" cy="3107958"/>
      </dsp:txXfrm>
    </dsp:sp>
    <dsp:sp modelId="{091A1068-D303-4F11-8679-A407AA381377}">
      <dsp:nvSpPr>
        <dsp:cNvPr id="0" name=""/>
        <dsp:cNvSpPr/>
      </dsp:nvSpPr>
      <dsp:spPr>
        <a:xfrm>
          <a:off x="4287634" y="635814"/>
          <a:ext cx="703805" cy="703805"/>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8727B2F-5551-4E4B-A8DA-1BC39019EC45}">
      <dsp:nvSpPr>
        <dsp:cNvPr id="0" name=""/>
        <dsp:cNvSpPr/>
      </dsp:nvSpPr>
      <dsp:spPr>
        <a:xfrm rot="5400000">
          <a:off x="6772348" y="-712099"/>
          <a:ext cx="2483056" cy="413175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2D8E00-2F9F-4C54-ADB0-686A209F252A}">
      <dsp:nvSpPr>
        <dsp:cNvPr id="0" name=""/>
        <dsp:cNvSpPr/>
      </dsp:nvSpPr>
      <dsp:spPr>
        <a:xfrm>
          <a:off x="6400425" y="141401"/>
          <a:ext cx="4909273" cy="431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b="1" kern="1200" baseline="0" dirty="0" smtClean="0">
              <a:solidFill>
                <a:schemeClr val="accent5">
                  <a:lumMod val="75000"/>
                </a:schemeClr>
              </a:solidFill>
              <a:latin typeface="Cambria" panose="02040503050406030204" pitchFamily="18" charset="0"/>
              <a:ea typeface="+mj-ea"/>
              <a:cs typeface="+mj-cs"/>
            </a:rPr>
            <a:t>in </a:t>
          </a:r>
          <a:r>
            <a:rPr lang="it-IT" sz="2000" b="1" kern="1200" baseline="0" dirty="0" err="1" smtClean="0">
              <a:solidFill>
                <a:schemeClr val="accent5">
                  <a:lumMod val="75000"/>
                </a:schemeClr>
              </a:solidFill>
              <a:latin typeface="Cambria" panose="02040503050406030204" pitchFamily="18" charset="0"/>
              <a:ea typeface="+mj-ea"/>
              <a:cs typeface="+mj-cs"/>
            </a:rPr>
            <a:t>support</a:t>
          </a:r>
          <a:r>
            <a:rPr lang="it-IT" sz="2000" b="1" kern="1200" baseline="0" dirty="0" smtClean="0">
              <a:solidFill>
                <a:schemeClr val="accent5">
                  <a:lumMod val="75000"/>
                </a:schemeClr>
              </a:solidFill>
              <a:latin typeface="Cambria" panose="02040503050406030204" pitchFamily="18" charset="0"/>
              <a:ea typeface="+mj-ea"/>
              <a:cs typeface="+mj-cs"/>
            </a:rPr>
            <a:t> to</a:t>
          </a:r>
          <a:endParaRPr lang="en-GB" sz="2000" b="1" kern="1200" baseline="0" dirty="0" smtClean="0">
            <a:solidFill>
              <a:schemeClr val="accent5">
                <a:lumMod val="75000"/>
              </a:schemeClr>
            </a:solidFill>
            <a:latin typeface="Cambria" panose="02040503050406030204" pitchFamily="18" charset="0"/>
            <a:ea typeface="+mj-ea"/>
            <a:cs typeface="+mj-cs"/>
          </a:endParaRP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overcoming key innovation bottlenecks</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creation&gt;improvement&gt;valorisation of national and local experiences in line with the BLUEMED Vision </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implementation of effective participatory mechanisms </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increased innovation capacity and competitiveness </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alignment of programmes and maximization of fund streamlines</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development of research/industry/policy /society virtuous relationship…and the environment</a:t>
          </a:r>
        </a:p>
        <a:p>
          <a:pPr lvl="0" algn="l" defTabSz="889000">
            <a:lnSpc>
              <a:spcPct val="90000"/>
            </a:lnSpc>
            <a:spcBef>
              <a:spcPct val="0"/>
            </a:spcBef>
            <a:spcAft>
              <a:spcPct val="35000"/>
            </a:spcAft>
          </a:pPr>
          <a:r>
            <a:rPr lang="en-GB" sz="1800" kern="1200" baseline="0" dirty="0" smtClean="0">
              <a:solidFill>
                <a:schemeClr val="accent5">
                  <a:lumMod val="75000"/>
                </a:schemeClr>
              </a:solidFill>
              <a:latin typeface="Cambria" panose="02040503050406030204" pitchFamily="18" charset="0"/>
              <a:ea typeface="+mj-ea"/>
              <a:cs typeface="+mj-cs"/>
            </a:rPr>
            <a:t>- enhanced mechanisms for knowledge based policy decisions</a:t>
          </a:r>
        </a:p>
        <a:p>
          <a:pPr lvl="0" algn="l" defTabSz="889000">
            <a:lnSpc>
              <a:spcPct val="90000"/>
            </a:lnSpc>
            <a:spcBef>
              <a:spcPct val="0"/>
            </a:spcBef>
            <a:spcAft>
              <a:spcPct val="35000"/>
            </a:spcAft>
          </a:pPr>
          <a:endParaRPr lang="it-IT" sz="1600" kern="1200" baseline="0" dirty="0">
            <a:latin typeface="Cambria" panose="02040503050406030204" pitchFamily="18" charset="0"/>
            <a:ea typeface="+mj-ea"/>
            <a:cs typeface="+mj-cs"/>
          </a:endParaRPr>
        </a:p>
      </dsp:txBody>
      <dsp:txXfrm>
        <a:off x="6400425" y="141401"/>
        <a:ext cx="4909273" cy="4313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E335B-EC9B-4F40-9F5D-7D20AB7D3295}">
      <dsp:nvSpPr>
        <dsp:cNvPr id="0" name=""/>
        <dsp:cNvSpPr/>
      </dsp:nvSpPr>
      <dsp:spPr>
        <a:xfrm>
          <a:off x="-6533304" y="-999182"/>
          <a:ext cx="7776171" cy="7776171"/>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02713-2308-4895-8D50-F0D74BA2673F}">
      <dsp:nvSpPr>
        <dsp:cNvPr id="0" name=""/>
        <dsp:cNvSpPr/>
      </dsp:nvSpPr>
      <dsp:spPr>
        <a:xfrm>
          <a:off x="650371" y="444197"/>
          <a:ext cx="9106318" cy="8888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553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Cambria" panose="02040503050406030204" pitchFamily="18" charset="0"/>
            </a:rPr>
            <a:t>Support to the organization of high level event BLUEMED Conference </a:t>
          </a:r>
          <a:r>
            <a:rPr lang="en-US" sz="1400" i="1" kern="1200" dirty="0" smtClean="0">
              <a:latin typeface="Cambria" panose="02040503050406030204" pitchFamily="18" charset="0"/>
            </a:rPr>
            <a:t>A Basin of Research and Sustainable Growth</a:t>
          </a:r>
          <a:r>
            <a:rPr lang="en-US" sz="1400" kern="1200" dirty="0" smtClean="0">
              <a:latin typeface="Cambria" panose="02040503050406030204" pitchFamily="18" charset="0"/>
            </a:rPr>
            <a:t> under the Maltese Presidency of the EU Council, 18-19 April 2017</a:t>
          </a:r>
          <a:endParaRPr lang="it-IT" sz="1400" kern="1200" dirty="0"/>
        </a:p>
      </dsp:txBody>
      <dsp:txXfrm>
        <a:off x="650371" y="444197"/>
        <a:ext cx="9106318" cy="888857"/>
      </dsp:txXfrm>
    </dsp:sp>
    <dsp:sp modelId="{067C43E2-07A2-41B6-97C4-3006B90E19E6}">
      <dsp:nvSpPr>
        <dsp:cNvPr id="0" name=""/>
        <dsp:cNvSpPr/>
      </dsp:nvSpPr>
      <dsp:spPr>
        <a:xfrm>
          <a:off x="94835" y="333090"/>
          <a:ext cx="1111072" cy="1111072"/>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D71FC-2111-4992-9D8E-31619228DCA0}">
      <dsp:nvSpPr>
        <dsp:cNvPr id="0" name=""/>
        <dsp:cNvSpPr/>
      </dsp:nvSpPr>
      <dsp:spPr>
        <a:xfrm>
          <a:off x="1159973" y="1777715"/>
          <a:ext cx="8596715" cy="8888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5531"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Cambria" panose="02040503050406030204" pitchFamily="18" charset="0"/>
            </a:rPr>
            <a:t>Set-up of 4 BLUEMED Platforms at Med and national level </a:t>
          </a:r>
          <a:r>
            <a:rPr lang="en-GB" sz="1400" kern="1200" dirty="0" smtClean="0">
              <a:latin typeface="Cambria" panose="02040503050406030204" pitchFamily="18" charset="0"/>
            </a:rPr>
            <a:t>to </a:t>
          </a:r>
          <a:r>
            <a:rPr lang="en-US" sz="1400" kern="1200" dirty="0" smtClean="0">
              <a:latin typeface="Cambria" panose="02040503050406030204" pitchFamily="18" charset="0"/>
            </a:rPr>
            <a:t>consolidate and update the SRIA towards the definition of the Implementation Plan (next meeting in Athens on 1-2 February 2018)</a:t>
          </a:r>
          <a:endParaRPr lang="it-IT" sz="1400" kern="1200" dirty="0"/>
        </a:p>
      </dsp:txBody>
      <dsp:txXfrm>
        <a:off x="1159973" y="1777715"/>
        <a:ext cx="8596715" cy="888857"/>
      </dsp:txXfrm>
    </dsp:sp>
    <dsp:sp modelId="{EAC9F6E6-5393-4704-BFB4-6AC9A9A7F653}">
      <dsp:nvSpPr>
        <dsp:cNvPr id="0" name=""/>
        <dsp:cNvSpPr/>
      </dsp:nvSpPr>
      <dsp:spPr>
        <a:xfrm>
          <a:off x="604437" y="1666608"/>
          <a:ext cx="1111072" cy="1111072"/>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5BC8B-2EC2-442C-93E9-E4FF132C6AE4}">
      <dsp:nvSpPr>
        <dsp:cNvPr id="0" name=""/>
        <dsp:cNvSpPr/>
      </dsp:nvSpPr>
      <dsp:spPr>
        <a:xfrm>
          <a:off x="1159973" y="3111232"/>
          <a:ext cx="8596715" cy="8888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5531"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latin typeface="Cambria" panose="02040503050406030204" pitchFamily="18" charset="0"/>
            </a:rPr>
            <a:t>Support to the engagement of non-EU countries via the </a:t>
          </a:r>
          <a:r>
            <a:rPr lang="en-US" sz="1400" kern="1200" dirty="0" smtClean="0">
              <a:latin typeface="Cambria" panose="02040503050406030204" pitchFamily="18" charset="0"/>
            </a:rPr>
            <a:t>BLUEMED policy dialogue workshop on</a:t>
          </a:r>
          <a:r>
            <a:rPr lang="en-US" sz="1400" i="1" kern="1200" dirty="0" smtClean="0">
              <a:latin typeface="Cambria" panose="02040503050406030204" pitchFamily="18" charset="0"/>
            </a:rPr>
            <a:t> Building a shared research and innovation agenda for blue jobs and growth across the Mediterranean </a:t>
          </a:r>
          <a:r>
            <a:rPr lang="en-US" sz="1400" i="0" kern="1200" dirty="0" smtClean="0">
              <a:latin typeface="Cambria" panose="02040503050406030204" pitchFamily="18" charset="0"/>
            </a:rPr>
            <a:t>organized</a:t>
          </a:r>
          <a:r>
            <a:rPr lang="en-US" sz="1400" i="1" kern="1200" dirty="0" smtClean="0">
              <a:latin typeface="Cambria" panose="02040503050406030204" pitchFamily="18" charset="0"/>
            </a:rPr>
            <a:t> </a:t>
          </a:r>
          <a:r>
            <a:rPr lang="en-US" sz="1400" kern="1200" dirty="0" smtClean="0">
              <a:latin typeface="Cambria" panose="02040503050406030204" pitchFamily="18" charset="0"/>
            </a:rPr>
            <a:t>in the framework of the </a:t>
          </a:r>
          <a:r>
            <a:rPr lang="en-US" sz="1400" kern="1200" dirty="0" smtClean="0">
              <a:latin typeface="Cambria" panose="02040503050406030204" pitchFamily="18" charset="0"/>
              <a:hlinkClick xmlns:r="http://schemas.openxmlformats.org/officeDocument/2006/relationships" r:id="rId1"/>
            </a:rPr>
            <a:t>Union for Mediterranean Regional Stakeholders’ Conference</a:t>
          </a:r>
          <a:r>
            <a:rPr lang="en-US" sz="1400" kern="1200" dirty="0" smtClean="0">
              <a:latin typeface="Cambria" panose="02040503050406030204" pitchFamily="18" charset="0"/>
            </a:rPr>
            <a:t>, Naples, 30 November 2017</a:t>
          </a:r>
        </a:p>
      </dsp:txBody>
      <dsp:txXfrm>
        <a:off x="1159973" y="3111232"/>
        <a:ext cx="8596715" cy="888857"/>
      </dsp:txXfrm>
    </dsp:sp>
    <dsp:sp modelId="{CA4585FD-4ACC-4D3A-9F9E-2C8568002CF4}">
      <dsp:nvSpPr>
        <dsp:cNvPr id="0" name=""/>
        <dsp:cNvSpPr/>
      </dsp:nvSpPr>
      <dsp:spPr>
        <a:xfrm>
          <a:off x="613582" y="2963549"/>
          <a:ext cx="1111072" cy="1111072"/>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0EA63-327F-4157-8E72-911747B5747C}">
      <dsp:nvSpPr>
        <dsp:cNvPr id="0" name=""/>
        <dsp:cNvSpPr/>
      </dsp:nvSpPr>
      <dsp:spPr>
        <a:xfrm>
          <a:off x="650371" y="4444750"/>
          <a:ext cx="9106318" cy="8888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5531"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latin typeface="Cambria" panose="02040503050406030204" pitchFamily="18" charset="0"/>
            </a:rPr>
            <a:t>Meeting with coordinators of relevant projects/initiatives to capitalize on results</a:t>
          </a:r>
          <a:r>
            <a:rPr lang="en-US" sz="1800" b="0" kern="1200" dirty="0" smtClean="0">
              <a:latin typeface="Cambria" panose="02040503050406030204" pitchFamily="18" charset="0"/>
            </a:rPr>
            <a:t>, Villa </a:t>
          </a:r>
          <a:r>
            <a:rPr lang="en-US" sz="1800" b="0" kern="1200" dirty="0" err="1" smtClean="0">
              <a:latin typeface="Cambria" panose="02040503050406030204" pitchFamily="18" charset="0"/>
            </a:rPr>
            <a:t>Bighi</a:t>
          </a:r>
          <a:r>
            <a:rPr lang="en-US" sz="1800" b="0" kern="1200" dirty="0" smtClean="0">
              <a:latin typeface="Cambria" panose="02040503050406030204" pitchFamily="18" charset="0"/>
            </a:rPr>
            <a:t>, </a:t>
          </a:r>
          <a:r>
            <a:rPr lang="en-US" sz="1800" b="0" kern="1200" dirty="0" err="1" smtClean="0">
              <a:latin typeface="Cambria" panose="02040503050406030204" pitchFamily="18" charset="0"/>
            </a:rPr>
            <a:t>Kalkara</a:t>
          </a:r>
          <a:r>
            <a:rPr lang="en-US" sz="1800" b="0" kern="1200" dirty="0" smtClean="0">
              <a:latin typeface="Cambria" panose="02040503050406030204" pitchFamily="18" charset="0"/>
            </a:rPr>
            <a:t>, Malta, 11-12 January 2018</a:t>
          </a:r>
          <a:endParaRPr lang="it-IT" sz="1800" b="0" kern="1200" dirty="0"/>
        </a:p>
      </dsp:txBody>
      <dsp:txXfrm>
        <a:off x="650371" y="4444750"/>
        <a:ext cx="9106318" cy="888857"/>
      </dsp:txXfrm>
    </dsp:sp>
    <dsp:sp modelId="{9DE0BD30-C450-4448-B817-D93528E89FD8}">
      <dsp:nvSpPr>
        <dsp:cNvPr id="0" name=""/>
        <dsp:cNvSpPr/>
      </dsp:nvSpPr>
      <dsp:spPr>
        <a:xfrm>
          <a:off x="94835" y="4333643"/>
          <a:ext cx="1111072" cy="1111072"/>
        </a:xfrm>
        <a:prstGeom prst="ellipse">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BEBEA1-910E-4465-BD07-E57A6447FD6D}" type="datetimeFigureOut">
              <a:rPr lang="it-IT" smtClean="0"/>
              <a:t>11/01/18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3FE59-9765-4CF9-A73C-764B817B8153}" type="slidenum">
              <a:rPr lang="it-IT" smtClean="0"/>
              <a:t>‹n.›</a:t>
            </a:fld>
            <a:endParaRPr lang="it-IT"/>
          </a:p>
        </p:txBody>
      </p:sp>
    </p:spTree>
    <p:extLst>
      <p:ext uri="{BB962C8B-B14F-4D97-AF65-F5344CB8AC3E}">
        <p14:creationId xmlns:p14="http://schemas.microsoft.com/office/powerpoint/2010/main" val="1416226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BA972-C9BB-4DDE-ACF4-8C571E504E9A}" type="datetimeFigureOut">
              <a:rPr lang="it-IT" smtClean="0"/>
              <a:t>11/01/18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135BD-A271-4D96-8D0B-98DB4AC90B30}" type="slidenum">
              <a:rPr lang="it-IT" smtClean="0"/>
              <a:t>‹n.›</a:t>
            </a:fld>
            <a:endParaRPr lang="it-IT"/>
          </a:p>
        </p:txBody>
      </p:sp>
    </p:spTree>
    <p:extLst>
      <p:ext uri="{BB962C8B-B14F-4D97-AF65-F5344CB8AC3E}">
        <p14:creationId xmlns:p14="http://schemas.microsoft.com/office/powerpoint/2010/main" val="41749504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endParaRPr lang="it-IT"/>
          </a:p>
        </p:txBody>
      </p:sp>
      <p:sp>
        <p:nvSpPr>
          <p:cNvPr id="5" name="Segnaposto numero diapositiva 4"/>
          <p:cNvSpPr>
            <a:spLocks noGrp="1"/>
          </p:cNvSpPr>
          <p:nvPr>
            <p:ph type="sldNum" sz="quarter" idx="11"/>
          </p:nvPr>
        </p:nvSpPr>
        <p:spPr/>
        <p:txBody>
          <a:bodyPr/>
          <a:lstStyle/>
          <a:p>
            <a:fld id="{E72135BD-A271-4D96-8D0B-98DB4AC90B30}" type="slidenum">
              <a:rPr lang="it-IT" smtClean="0"/>
              <a:t>8</a:t>
            </a:fld>
            <a:endParaRPr lang="it-IT"/>
          </a:p>
        </p:txBody>
      </p:sp>
    </p:spTree>
    <p:extLst>
      <p:ext uri="{BB962C8B-B14F-4D97-AF65-F5344CB8AC3E}">
        <p14:creationId xmlns:p14="http://schemas.microsoft.com/office/powerpoint/2010/main" val="28800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1306FA-A1C0-4D23-8973-A341012FBA56}" type="slidenum">
              <a:rPr lang="en-US" smtClean="0"/>
              <a:t>10</a:t>
            </a:fld>
            <a:endParaRPr lang="en-US"/>
          </a:p>
        </p:txBody>
      </p:sp>
    </p:spTree>
    <p:extLst>
      <p:ext uri="{BB962C8B-B14F-4D97-AF65-F5344CB8AC3E}">
        <p14:creationId xmlns:p14="http://schemas.microsoft.com/office/powerpoint/2010/main" val="36487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endParaRPr lang="it-IT"/>
          </a:p>
        </p:txBody>
      </p:sp>
      <p:sp>
        <p:nvSpPr>
          <p:cNvPr id="5" name="Segnaposto numero diapositiva 4"/>
          <p:cNvSpPr>
            <a:spLocks noGrp="1"/>
          </p:cNvSpPr>
          <p:nvPr>
            <p:ph type="sldNum" sz="quarter" idx="11"/>
          </p:nvPr>
        </p:nvSpPr>
        <p:spPr/>
        <p:txBody>
          <a:bodyPr/>
          <a:lstStyle/>
          <a:p>
            <a:fld id="{E72135BD-A271-4D96-8D0B-98DB4AC90B30}" type="slidenum">
              <a:rPr lang="it-IT" smtClean="0"/>
              <a:t>12</a:t>
            </a:fld>
            <a:endParaRPr lang="it-IT"/>
          </a:p>
        </p:txBody>
      </p:sp>
    </p:spTree>
    <p:extLst>
      <p:ext uri="{BB962C8B-B14F-4D97-AF65-F5344CB8AC3E}">
        <p14:creationId xmlns:p14="http://schemas.microsoft.com/office/powerpoint/2010/main" val="129626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971" y="50360"/>
            <a:ext cx="2374989" cy="2374989"/>
          </a:xfrm>
          <a:prstGeom prst="rect">
            <a:avLst/>
          </a:prstGeom>
        </p:spPr>
      </p:pic>
      <p:pic>
        <p:nvPicPr>
          <p:cNvPr id="3" name="Immagin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43430" y="258263"/>
            <a:ext cx="2113182" cy="1585856"/>
          </a:xfrm>
          <a:prstGeom prst="rect">
            <a:avLst/>
          </a:prstGeom>
        </p:spPr>
      </p:pic>
    </p:spTree>
    <p:extLst>
      <p:ext uri="{BB962C8B-B14F-4D97-AF65-F5344CB8AC3E}">
        <p14:creationId xmlns:p14="http://schemas.microsoft.com/office/powerpoint/2010/main" val="138532066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5276" y="457201"/>
            <a:ext cx="11330609" cy="5403850"/>
          </a:xfrm>
          <a:prstGeom prst="rect">
            <a:avLst/>
          </a:prstGeom>
        </p:spPr>
        <p:txBody>
          <a:bodyPr/>
          <a:lstStyle>
            <a:lvl1pPr>
              <a:defRPr sz="1500">
                <a:latin typeface="Cambria" panose="02040503050406030204" pitchFamily="18" charset="0"/>
              </a:defRPr>
            </a:lvl1pPr>
            <a:lvl2pPr>
              <a:defRPr sz="1500">
                <a:latin typeface="Cambria" panose="02040503050406030204" pitchFamily="18" charset="0"/>
              </a:defRPr>
            </a:lvl2pPr>
            <a:lvl3pPr>
              <a:defRPr sz="1500">
                <a:latin typeface="Cambria" panose="02040503050406030204" pitchFamily="18" charset="0"/>
              </a:defRPr>
            </a:lvl3pPr>
            <a:lvl4pPr>
              <a:defRPr sz="1500">
                <a:latin typeface="Cambria" panose="02040503050406030204" pitchFamily="18" charset="0"/>
              </a:defRPr>
            </a:lvl4pPr>
            <a:lvl5pPr>
              <a:defRPr sz="1500">
                <a:latin typeface="Cambria" panose="02040503050406030204" pitchFamily="18" charset="0"/>
              </a:defRPr>
            </a:lvl5pPr>
            <a:lvl6pPr>
              <a:defRPr sz="2000"/>
            </a:lvl6pPr>
            <a:lvl7pPr>
              <a:defRPr sz="2000"/>
            </a:lvl7pPr>
            <a:lvl8pPr>
              <a:defRPr sz="2000"/>
            </a:lvl8pPr>
            <a:lvl9pPr>
              <a:defRPr sz="2000"/>
            </a:lvl9pPr>
          </a:lstStyle>
          <a:p>
            <a:pPr lvl="0"/>
            <a:r>
              <a:rPr lang="en-GB" noProof="0" dirty="0" err="1" smtClean="0"/>
              <a:t>Modifica</a:t>
            </a:r>
            <a:r>
              <a:rPr lang="en-GB" noProof="0" dirty="0" smtClean="0"/>
              <a:t> </a:t>
            </a:r>
            <a:r>
              <a:rPr lang="en-GB" noProof="0" dirty="0" err="1" smtClean="0"/>
              <a:t>gli</a:t>
            </a:r>
            <a:r>
              <a:rPr lang="en-GB" noProof="0" dirty="0" smtClean="0"/>
              <a:t> </a:t>
            </a:r>
            <a:r>
              <a:rPr lang="en-GB" noProof="0" dirty="0" err="1" smtClean="0"/>
              <a:t>stili</a:t>
            </a:r>
            <a:r>
              <a:rPr lang="en-GB" noProof="0" dirty="0" smtClean="0"/>
              <a:t> del </a:t>
            </a:r>
            <a:r>
              <a:rPr lang="en-GB" noProof="0" dirty="0" err="1" smtClean="0"/>
              <a:t>testo</a:t>
            </a:r>
            <a:r>
              <a:rPr lang="en-GB" noProof="0" dirty="0" smtClean="0"/>
              <a:t> </a:t>
            </a:r>
            <a:r>
              <a:rPr lang="en-GB" noProof="0" dirty="0" err="1" smtClean="0"/>
              <a:t>dello</a:t>
            </a:r>
            <a:r>
              <a:rPr lang="en-GB" noProof="0" dirty="0" smtClean="0"/>
              <a:t> schema</a:t>
            </a:r>
          </a:p>
          <a:p>
            <a:pPr lvl="1"/>
            <a:r>
              <a:rPr lang="en-GB" noProof="0" dirty="0" smtClean="0"/>
              <a:t>Secondo </a:t>
            </a:r>
            <a:r>
              <a:rPr lang="en-GB" noProof="0" dirty="0" err="1" smtClean="0"/>
              <a:t>livello</a:t>
            </a:r>
            <a:endParaRPr lang="en-GB" noProof="0" dirty="0" smtClean="0"/>
          </a:p>
          <a:p>
            <a:pPr lvl="2"/>
            <a:r>
              <a:rPr lang="en-GB" noProof="0" dirty="0" err="1" smtClean="0"/>
              <a:t>Terzo</a:t>
            </a:r>
            <a:r>
              <a:rPr lang="en-GB" noProof="0" dirty="0" smtClean="0"/>
              <a:t> </a:t>
            </a:r>
            <a:r>
              <a:rPr lang="en-GB" noProof="0" dirty="0" err="1" smtClean="0"/>
              <a:t>livello</a:t>
            </a:r>
            <a:endParaRPr lang="en-GB" noProof="0" dirty="0" smtClean="0"/>
          </a:p>
          <a:p>
            <a:pPr lvl="3"/>
            <a:r>
              <a:rPr lang="en-GB" noProof="0" dirty="0" smtClean="0"/>
              <a:t>Quarto </a:t>
            </a:r>
            <a:r>
              <a:rPr lang="en-GB" noProof="0" dirty="0" err="1" smtClean="0"/>
              <a:t>livello</a:t>
            </a:r>
            <a:endParaRPr lang="en-GB" noProof="0" dirty="0" smtClean="0"/>
          </a:p>
          <a:p>
            <a:pPr lvl="4"/>
            <a:r>
              <a:rPr lang="en-GB" noProof="0" dirty="0" smtClean="0"/>
              <a:t>Quinto </a:t>
            </a:r>
            <a:r>
              <a:rPr lang="en-GB" noProof="0" dirty="0" err="1" smtClean="0"/>
              <a:t>livello</a:t>
            </a:r>
            <a:endParaRPr lang="en-GB" noProof="0" dirty="0"/>
          </a:p>
        </p:txBody>
      </p:sp>
      <p:sp>
        <p:nvSpPr>
          <p:cNvPr id="6" name="Segnaposto piè di pagina 5"/>
          <p:cNvSpPr>
            <a:spLocks noGrp="1"/>
          </p:cNvSpPr>
          <p:nvPr>
            <p:ph type="ftr" sz="quarter" idx="11"/>
          </p:nvPr>
        </p:nvSpPr>
        <p:spPr>
          <a:xfrm>
            <a:off x="4039395" y="6167186"/>
            <a:ext cx="4114800" cy="365125"/>
          </a:xfrm>
          <a:prstGeom prst="rect">
            <a:avLst/>
          </a:prstGeom>
        </p:spPr>
        <p:txBody>
          <a:bodyPr/>
          <a:lstStyle>
            <a:lvl1pPr algn="ctr">
              <a:defRPr sz="1300">
                <a:latin typeface="Cambria" panose="02040503050406030204" pitchFamily="18" charset="0"/>
              </a:defRPr>
            </a:lvl1pPr>
          </a:lstStyle>
          <a:p>
            <a:r>
              <a:rPr lang="it-IT" dirty="0" err="1" smtClean="0">
                <a:solidFill>
                  <a:prstClr val="black"/>
                </a:solidFill>
              </a:rPr>
              <a:t>Footnote</a:t>
            </a:r>
            <a:endParaRPr lang="it-IT" dirty="0" smtClean="0">
              <a:solidFill>
                <a:prstClr val="black"/>
              </a:solidFill>
            </a:endParaRPr>
          </a:p>
          <a:p>
            <a:endParaRPr lang="it-IT" dirty="0">
              <a:solidFill>
                <a:prstClr val="black"/>
              </a:solidFill>
            </a:endParaRPr>
          </a:p>
        </p:txBody>
      </p:sp>
      <p:sp>
        <p:nvSpPr>
          <p:cNvPr id="7" name="Segnaposto numero diapositiva 6"/>
          <p:cNvSpPr>
            <a:spLocks noGrp="1"/>
          </p:cNvSpPr>
          <p:nvPr>
            <p:ph type="sldNum" sz="quarter" idx="12"/>
          </p:nvPr>
        </p:nvSpPr>
        <p:spPr>
          <a:xfrm>
            <a:off x="9032683" y="6132351"/>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solidFill>
                  <a:prstClr val="black"/>
                </a:solidFill>
              </a:rPr>
              <a:pPr/>
              <a:t>‹n.›</a:t>
            </a:fld>
            <a:endParaRPr lang="it-IT" dirty="0">
              <a:solidFill>
                <a:prstClr val="black"/>
              </a:solidFill>
            </a:endParaRPr>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101" y="6038682"/>
            <a:ext cx="454921" cy="392886"/>
          </a:xfrm>
          <a:prstGeom prst="rect">
            <a:avLst/>
          </a:prstGeom>
        </p:spPr>
      </p:pic>
    </p:spTree>
    <p:extLst>
      <p:ext uri="{BB962C8B-B14F-4D97-AF65-F5344CB8AC3E}">
        <p14:creationId xmlns:p14="http://schemas.microsoft.com/office/powerpoint/2010/main" val="408165770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4039395" y="6167186"/>
            <a:ext cx="4114800" cy="365125"/>
          </a:xfrm>
          <a:prstGeom prst="rect">
            <a:avLst/>
          </a:prstGeom>
        </p:spPr>
        <p:txBody>
          <a:bodyPr/>
          <a:lstStyle>
            <a:lvl1pPr algn="ctr">
              <a:defRPr sz="1300">
                <a:latin typeface="Cambria" panose="02040503050406030204" pitchFamily="18" charset="0"/>
              </a:defRPr>
            </a:lvl1pPr>
          </a:lstStyle>
          <a:p>
            <a:r>
              <a:rPr lang="it-IT" dirty="0" err="1" smtClean="0">
                <a:solidFill>
                  <a:prstClr val="black"/>
                </a:solidFill>
              </a:rPr>
              <a:t>Footnote</a:t>
            </a:r>
            <a:endParaRPr lang="it-IT" dirty="0">
              <a:solidFill>
                <a:prstClr val="black"/>
              </a:solidFill>
            </a:endParaRPr>
          </a:p>
        </p:txBody>
      </p:sp>
      <p:sp>
        <p:nvSpPr>
          <p:cNvPr id="7" name="Segnaposto numero diapositiva 6"/>
          <p:cNvSpPr>
            <a:spLocks noGrp="1"/>
          </p:cNvSpPr>
          <p:nvPr>
            <p:ph type="sldNum" sz="quarter" idx="12"/>
          </p:nvPr>
        </p:nvSpPr>
        <p:spPr>
          <a:xfrm>
            <a:off x="9032683" y="6132351"/>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solidFill>
                  <a:prstClr val="black"/>
                </a:solidFill>
              </a:rPr>
              <a:pPr/>
              <a:t>‹n.›</a:t>
            </a:fld>
            <a:endParaRPr lang="it-IT" dirty="0">
              <a:solidFill>
                <a:prstClr val="black"/>
              </a:solidFill>
            </a:endParaRPr>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101" y="6030444"/>
            <a:ext cx="454921" cy="392886"/>
          </a:xfrm>
          <a:prstGeom prst="rect">
            <a:avLst/>
          </a:prstGeom>
        </p:spPr>
      </p:pic>
    </p:spTree>
    <p:extLst>
      <p:ext uri="{BB962C8B-B14F-4D97-AF65-F5344CB8AC3E}">
        <p14:creationId xmlns:p14="http://schemas.microsoft.com/office/powerpoint/2010/main" val="209305067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9032683" y="6132351"/>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solidFill>
                  <a:prstClr val="black"/>
                </a:solidFill>
              </a:rPr>
              <a:pPr/>
              <a:t>‹n.›</a:t>
            </a:fld>
            <a:endParaRPr lang="it-IT" dirty="0">
              <a:solidFill>
                <a:prstClr val="black"/>
              </a:solidFill>
            </a:endParaRPr>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101" y="6038682"/>
            <a:ext cx="454921" cy="392886"/>
          </a:xfrm>
          <a:prstGeom prst="rect">
            <a:avLst/>
          </a:prstGeom>
        </p:spPr>
      </p:pic>
    </p:spTree>
    <p:extLst>
      <p:ext uri="{BB962C8B-B14F-4D97-AF65-F5344CB8AC3E}">
        <p14:creationId xmlns:p14="http://schemas.microsoft.com/office/powerpoint/2010/main" val="29936611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56027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5273" y="457201"/>
            <a:ext cx="11330609" cy="5403850"/>
          </a:xfrm>
          <a:prstGeom prst="rect">
            <a:avLst/>
          </a:prstGeom>
        </p:spPr>
        <p:txBody>
          <a:bodyPr/>
          <a:lstStyle>
            <a:lvl1pPr>
              <a:defRPr sz="1500">
                <a:latin typeface="Cambria" panose="02040503050406030204" pitchFamily="18" charset="0"/>
              </a:defRPr>
            </a:lvl1pPr>
            <a:lvl2pPr>
              <a:defRPr sz="1500">
                <a:latin typeface="Cambria" panose="02040503050406030204" pitchFamily="18" charset="0"/>
              </a:defRPr>
            </a:lvl2pPr>
            <a:lvl3pPr>
              <a:defRPr sz="1500">
                <a:latin typeface="Cambria" panose="02040503050406030204" pitchFamily="18" charset="0"/>
              </a:defRPr>
            </a:lvl3pPr>
            <a:lvl4pPr>
              <a:defRPr sz="1500">
                <a:latin typeface="Cambria" panose="02040503050406030204" pitchFamily="18" charset="0"/>
              </a:defRPr>
            </a:lvl4pPr>
            <a:lvl5pPr>
              <a:defRPr sz="1500">
                <a:latin typeface="Cambria" panose="02040503050406030204" pitchFamily="18" charset="0"/>
              </a:defRPr>
            </a:lvl5pPr>
            <a:lvl6pPr>
              <a:defRPr sz="2000"/>
            </a:lvl6pPr>
            <a:lvl7pPr>
              <a:defRPr sz="2000"/>
            </a:lvl7pPr>
            <a:lvl8pPr>
              <a:defRPr sz="2000"/>
            </a:lvl8pPr>
            <a:lvl9pPr>
              <a:defRPr sz="2000"/>
            </a:lvl9pPr>
          </a:lstStyle>
          <a:p>
            <a:pPr lvl="0"/>
            <a:r>
              <a:rPr lang="en-GB" noProof="0" dirty="0" err="1" smtClean="0"/>
              <a:t>Modifica</a:t>
            </a:r>
            <a:r>
              <a:rPr lang="en-GB" noProof="0" dirty="0" smtClean="0"/>
              <a:t> </a:t>
            </a:r>
            <a:r>
              <a:rPr lang="en-GB" noProof="0" dirty="0" err="1" smtClean="0"/>
              <a:t>gli</a:t>
            </a:r>
            <a:r>
              <a:rPr lang="en-GB" noProof="0" dirty="0" smtClean="0"/>
              <a:t> </a:t>
            </a:r>
            <a:r>
              <a:rPr lang="en-GB" noProof="0" dirty="0" err="1" smtClean="0"/>
              <a:t>stili</a:t>
            </a:r>
            <a:r>
              <a:rPr lang="en-GB" noProof="0" dirty="0" smtClean="0"/>
              <a:t> del </a:t>
            </a:r>
            <a:r>
              <a:rPr lang="en-GB" noProof="0" dirty="0" err="1" smtClean="0"/>
              <a:t>testo</a:t>
            </a:r>
            <a:r>
              <a:rPr lang="en-GB" noProof="0" dirty="0" smtClean="0"/>
              <a:t> </a:t>
            </a:r>
            <a:r>
              <a:rPr lang="en-GB" noProof="0" dirty="0" err="1" smtClean="0"/>
              <a:t>dello</a:t>
            </a:r>
            <a:r>
              <a:rPr lang="en-GB" noProof="0" dirty="0" smtClean="0"/>
              <a:t> schema</a:t>
            </a:r>
          </a:p>
          <a:p>
            <a:pPr lvl="1"/>
            <a:r>
              <a:rPr lang="en-GB" noProof="0" dirty="0" smtClean="0"/>
              <a:t>Secondo </a:t>
            </a:r>
            <a:r>
              <a:rPr lang="en-GB" noProof="0" dirty="0" err="1" smtClean="0"/>
              <a:t>livello</a:t>
            </a:r>
            <a:endParaRPr lang="en-GB" noProof="0" dirty="0" smtClean="0"/>
          </a:p>
          <a:p>
            <a:pPr lvl="2"/>
            <a:r>
              <a:rPr lang="en-GB" noProof="0" dirty="0" err="1" smtClean="0"/>
              <a:t>Terzo</a:t>
            </a:r>
            <a:r>
              <a:rPr lang="en-GB" noProof="0" dirty="0" smtClean="0"/>
              <a:t> </a:t>
            </a:r>
            <a:r>
              <a:rPr lang="en-GB" noProof="0" dirty="0" err="1" smtClean="0"/>
              <a:t>livello</a:t>
            </a:r>
            <a:endParaRPr lang="en-GB" noProof="0" dirty="0" smtClean="0"/>
          </a:p>
          <a:p>
            <a:pPr lvl="3"/>
            <a:r>
              <a:rPr lang="en-GB" noProof="0" dirty="0" smtClean="0"/>
              <a:t>Quarto </a:t>
            </a:r>
            <a:r>
              <a:rPr lang="en-GB" noProof="0" dirty="0" err="1" smtClean="0"/>
              <a:t>livello</a:t>
            </a:r>
            <a:endParaRPr lang="en-GB" noProof="0" dirty="0" smtClean="0"/>
          </a:p>
          <a:p>
            <a:pPr lvl="4"/>
            <a:r>
              <a:rPr lang="en-GB" noProof="0" dirty="0" smtClean="0"/>
              <a:t>Quinto </a:t>
            </a:r>
            <a:r>
              <a:rPr lang="en-GB" noProof="0" dirty="0" err="1" smtClean="0"/>
              <a:t>livello</a:t>
            </a:r>
            <a:endParaRPr lang="en-GB" noProof="0" dirty="0"/>
          </a:p>
        </p:txBody>
      </p:sp>
      <p:sp>
        <p:nvSpPr>
          <p:cNvPr id="6" name="Segnaposto piè di pagina 5"/>
          <p:cNvSpPr>
            <a:spLocks noGrp="1"/>
          </p:cNvSpPr>
          <p:nvPr>
            <p:ph type="ftr" sz="quarter" idx="11"/>
          </p:nvPr>
        </p:nvSpPr>
        <p:spPr>
          <a:xfrm>
            <a:off x="4039394" y="6167182"/>
            <a:ext cx="4114800" cy="365125"/>
          </a:xfrm>
          <a:prstGeom prst="rect">
            <a:avLst/>
          </a:prstGeom>
        </p:spPr>
        <p:txBody>
          <a:bodyPr/>
          <a:lstStyle>
            <a:lvl1pPr algn="ctr">
              <a:defRPr sz="1300">
                <a:latin typeface="Cambria" panose="02040503050406030204" pitchFamily="18" charset="0"/>
              </a:defRPr>
            </a:lvl1pPr>
          </a:lstStyle>
          <a:p>
            <a:r>
              <a:rPr lang="it-IT" dirty="0" err="1" smtClean="0"/>
              <a:t>Footnote</a:t>
            </a:r>
            <a:endParaRPr lang="it-IT" dirty="0" smtClean="0"/>
          </a:p>
          <a:p>
            <a:endParaRPr lang="it-IT" dirty="0"/>
          </a:p>
        </p:txBody>
      </p:sp>
      <p:sp>
        <p:nvSpPr>
          <p:cNvPr id="7" name="Segnaposto numero diapositiva 6"/>
          <p:cNvSpPr>
            <a:spLocks noGrp="1"/>
          </p:cNvSpPr>
          <p:nvPr>
            <p:ph type="sldNum" sz="quarter" idx="12"/>
          </p:nvPr>
        </p:nvSpPr>
        <p:spPr>
          <a:xfrm>
            <a:off x="9032682" y="6132347"/>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pPr/>
              <a:t>‹n.›</a:t>
            </a:fld>
            <a:endParaRPr lang="it-IT" dirty="0"/>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098" y="6038682"/>
            <a:ext cx="454921" cy="392886"/>
          </a:xfrm>
          <a:prstGeom prst="rect">
            <a:avLst/>
          </a:prstGeom>
        </p:spPr>
      </p:pic>
    </p:spTree>
    <p:extLst>
      <p:ext uri="{BB962C8B-B14F-4D97-AF65-F5344CB8AC3E}">
        <p14:creationId xmlns:p14="http://schemas.microsoft.com/office/powerpoint/2010/main" val="13477868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4039394" y="6167182"/>
            <a:ext cx="4114800" cy="365125"/>
          </a:xfrm>
          <a:prstGeom prst="rect">
            <a:avLst/>
          </a:prstGeom>
        </p:spPr>
        <p:txBody>
          <a:bodyPr/>
          <a:lstStyle>
            <a:lvl1pPr algn="ctr">
              <a:defRPr sz="1300">
                <a:latin typeface="Cambria" panose="02040503050406030204" pitchFamily="18" charset="0"/>
              </a:defRPr>
            </a:lvl1pPr>
          </a:lstStyle>
          <a:p>
            <a:r>
              <a:rPr lang="it-IT" dirty="0" err="1" smtClean="0"/>
              <a:t>Footnote</a:t>
            </a:r>
            <a:endParaRPr lang="it-IT" dirty="0"/>
          </a:p>
        </p:txBody>
      </p:sp>
      <p:sp>
        <p:nvSpPr>
          <p:cNvPr id="7" name="Segnaposto numero diapositiva 6"/>
          <p:cNvSpPr>
            <a:spLocks noGrp="1"/>
          </p:cNvSpPr>
          <p:nvPr>
            <p:ph type="sldNum" sz="quarter" idx="12"/>
          </p:nvPr>
        </p:nvSpPr>
        <p:spPr>
          <a:xfrm>
            <a:off x="9032682" y="6132347"/>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pPr/>
              <a:t>‹n.›</a:t>
            </a:fld>
            <a:endParaRPr lang="it-IT" dirty="0"/>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098" y="6030444"/>
            <a:ext cx="454921" cy="392886"/>
          </a:xfrm>
          <a:prstGeom prst="rect">
            <a:avLst/>
          </a:prstGeom>
        </p:spPr>
      </p:pic>
    </p:spTree>
    <p:extLst>
      <p:ext uri="{BB962C8B-B14F-4D97-AF65-F5344CB8AC3E}">
        <p14:creationId xmlns:p14="http://schemas.microsoft.com/office/powerpoint/2010/main" val="330735944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9032682" y="6132347"/>
            <a:ext cx="2743200" cy="365125"/>
          </a:xfrm>
          <a:prstGeom prst="rect">
            <a:avLst/>
          </a:prstGeom>
        </p:spPr>
        <p:txBody>
          <a:bodyPr/>
          <a:lstStyle>
            <a:lvl1pPr algn="r">
              <a:defRPr sz="1300" b="1" i="0">
                <a:latin typeface="Cambria" panose="02040503050406030204" pitchFamily="18" charset="0"/>
              </a:defRPr>
            </a:lvl1pPr>
          </a:lstStyle>
          <a:p>
            <a:fld id="{B8C0A233-718F-4FCD-A9B5-BF2AB9BC1B13}" type="slidenum">
              <a:rPr lang="it-IT" smtClean="0"/>
              <a:pPr/>
              <a:t>‹n.›</a:t>
            </a:fld>
            <a:endParaRPr lang="it-IT" dirty="0"/>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098" y="6038682"/>
            <a:ext cx="454921" cy="392886"/>
          </a:xfrm>
          <a:prstGeom prst="rect">
            <a:avLst/>
          </a:prstGeom>
        </p:spPr>
      </p:pic>
    </p:spTree>
    <p:extLst>
      <p:ext uri="{BB962C8B-B14F-4D97-AF65-F5344CB8AC3E}">
        <p14:creationId xmlns:p14="http://schemas.microsoft.com/office/powerpoint/2010/main" val="392368018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16822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116A8B8-89D4-4755-8142-2C67C4121B5F}" type="datetimeFigureOut">
              <a:rPr lang="it-IT" smtClean="0">
                <a:solidFill>
                  <a:prstClr val="black">
                    <a:tint val="75000"/>
                  </a:prstClr>
                </a:solidFill>
              </a:rPr>
              <a:pPr/>
              <a:t>11/01/18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8C0A233-718F-4FCD-A9B5-BF2AB9BC1B1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338477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16A8B8-89D4-4755-8142-2C67C4121B5F}" type="datetimeFigureOut">
              <a:rPr lang="it-IT" smtClean="0"/>
              <a:pPr/>
              <a:t>11/01/18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C0A233-718F-4FCD-A9B5-BF2AB9BC1B13}" type="slidenum">
              <a:rPr lang="it-IT" smtClean="0"/>
              <a:pPr/>
              <a:t>‹n.›</a:t>
            </a:fld>
            <a:endParaRPr lang="it-IT"/>
          </a:p>
        </p:txBody>
      </p:sp>
    </p:spTree>
    <p:extLst>
      <p:ext uri="{BB962C8B-B14F-4D97-AF65-F5344CB8AC3E}">
        <p14:creationId xmlns:p14="http://schemas.microsoft.com/office/powerpoint/2010/main" val="3068714521"/>
      </p:ext>
    </p:extLst>
  </p:cSld>
  <p:clrMapOvr>
    <a:masterClrMapping/>
  </p:clrMapOvr>
  <p:transition xmlns:p14="http://schemas.microsoft.com/office/powerpoint/2010/mai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3787FF9-5C15-2F4A-9742-8E1EF4CBE861}" type="datetime2">
              <a:rPr lang="en-US" smtClean="0"/>
              <a:pPr/>
              <a:t>Giovedì 11 gennaio 18</a:t>
            </a:fld>
            <a:endParaRPr lang="en-US"/>
          </a:p>
        </p:txBody>
      </p:sp>
      <p:sp>
        <p:nvSpPr>
          <p:cNvPr id="5" name="Footer Placeholder 4"/>
          <p:cNvSpPr>
            <a:spLocks noGrp="1"/>
          </p:cNvSpPr>
          <p:nvPr>
            <p:ph type="ftr" sz="quarter" idx="11"/>
          </p:nvPr>
        </p:nvSpPr>
        <p:spPr/>
        <p:txBody>
          <a:bodyPr/>
          <a:lstStyle/>
          <a:p>
            <a:r>
              <a:rPr lang="en-US" smtClean="0"/>
              <a:t>A footer can be placed here  I   copyright 2013</a:t>
            </a:r>
            <a:endParaRPr lang="en-US"/>
          </a:p>
        </p:txBody>
      </p:sp>
      <p:sp>
        <p:nvSpPr>
          <p:cNvPr id="6" name="Slide Number Placeholder 5"/>
          <p:cNvSpPr>
            <a:spLocks noGrp="1"/>
          </p:cNvSpPr>
          <p:nvPr>
            <p:ph type="sldNum" sz="quarter" idx="12"/>
          </p:nvPr>
        </p:nvSpPr>
        <p:spPr/>
        <p:txBody>
          <a:bodyPr/>
          <a:lstStyle/>
          <a:p>
            <a:fld id="{A4688226-E43C-7C4F-8B3E-CE1AE61FD662}" type="slidenum">
              <a:rPr lang="en-US" smtClean="0"/>
              <a:pPr/>
              <a:t>‹n.›</a:t>
            </a:fld>
            <a:endParaRPr lang="en-US"/>
          </a:p>
        </p:txBody>
      </p:sp>
    </p:spTree>
    <p:extLst>
      <p:ext uri="{BB962C8B-B14F-4D97-AF65-F5344CB8AC3E}">
        <p14:creationId xmlns:p14="http://schemas.microsoft.com/office/powerpoint/2010/main" val="191466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972" y="50364"/>
            <a:ext cx="2374989" cy="2374989"/>
          </a:xfrm>
          <a:prstGeom prst="rect">
            <a:avLst/>
          </a:prstGeom>
        </p:spPr>
      </p:pic>
      <p:pic>
        <p:nvPicPr>
          <p:cNvPr id="3" name="Immagin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43431" y="258263"/>
            <a:ext cx="2113183" cy="1585856"/>
          </a:xfrm>
          <a:prstGeom prst="rect">
            <a:avLst/>
          </a:prstGeom>
        </p:spPr>
      </p:pic>
    </p:spTree>
    <p:extLst>
      <p:ext uri="{BB962C8B-B14F-4D97-AF65-F5344CB8AC3E}">
        <p14:creationId xmlns:p14="http://schemas.microsoft.com/office/powerpoint/2010/main" val="398839015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jpe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2.xml"/><Relationship Id="rId7" Type="http://schemas.openxmlformats.org/officeDocument/2006/relationships/image" Target="../media/image1.png"/><Relationship Id="rId8" Type="http://schemas.openxmlformats.org/officeDocument/2006/relationships/image" Target="../media/image2.jpeg"/><Relationship Id="rId9"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3971" y="50360"/>
            <a:ext cx="2374989" cy="2374989"/>
          </a:xfrm>
          <a:prstGeom prst="rect">
            <a:avLst/>
          </a:prstGeom>
        </p:spPr>
      </p:pic>
      <p:pic>
        <p:nvPicPr>
          <p:cNvPr id="6" name="Immagin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43430" y="258263"/>
            <a:ext cx="2113182" cy="1585856"/>
          </a:xfrm>
          <a:prstGeom prst="rect">
            <a:avLst/>
          </a:prstGeom>
        </p:spPr>
      </p:pic>
    </p:spTree>
    <p:extLst>
      <p:ext uri="{BB962C8B-B14F-4D97-AF65-F5344CB8AC3E}">
        <p14:creationId xmlns:p14="http://schemas.microsoft.com/office/powerpoint/2010/main" val="3391271887"/>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82" r:id="rId3"/>
    <p:sldLayoutId id="2147483683" r:id="rId4"/>
    <p:sldLayoutId id="2147483684" r:id="rId5"/>
    <p:sldLayoutId id="2147483685" r:id="rId6"/>
    <p:sldLayoutId id="2147483686" r:id="rId7"/>
    <p:sldLayoutId id="2147483693" r:id="rId8"/>
  </p:sldLayoutIdLst>
  <p:transition xmlns:p14="http://schemas.microsoft.com/office/powerpoint/2010/main">
    <p:wipe dir="d"/>
  </p:transition>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972" y="50364"/>
            <a:ext cx="2374989" cy="2374989"/>
          </a:xfrm>
          <a:prstGeom prst="rect">
            <a:avLst/>
          </a:prstGeom>
        </p:spPr>
      </p:pic>
      <p:pic>
        <p:nvPicPr>
          <p:cNvPr id="6" name="Immagin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43431" y="258263"/>
            <a:ext cx="2113183" cy="1585856"/>
          </a:xfrm>
          <a:prstGeom prst="rect">
            <a:avLst/>
          </a:prstGeom>
        </p:spPr>
      </p:pic>
    </p:spTree>
    <p:extLst>
      <p:ext uri="{BB962C8B-B14F-4D97-AF65-F5344CB8AC3E}">
        <p14:creationId xmlns:p14="http://schemas.microsoft.com/office/powerpoint/2010/main" val="38985397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xmlns:p14="http://schemas.microsoft.com/office/powerpoint/2010/main">
    <p:wipe dir="d"/>
  </p:transition>
  <p:timing>
    <p:tnLst>
      <p:par>
        <p:cTn xmlns:p14="http://schemas.microsoft.com/office/powerpoint/2010/main" id="1" dur="indefinite" restart="never" nodeType="tmRoot"/>
      </p:par>
    </p:tnLst>
  </p:timing>
  <p:hf hdr="0" dt="0"/>
  <p:txStyles>
    <p:title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hyperlink" Target="http://www.bluemed-initiative.eu/wp-content/uploads/2017/09/BLUEMED-SRIA_Update_final.pdf" TargetMode="Externa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5" Type="http://schemas.openxmlformats.org/officeDocument/2006/relationships/hyperlink" Target="http://www.bluemed-initiative.eu/" TargetMode="Externa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txBox="1">
            <a:spLocks/>
          </p:cNvSpPr>
          <p:nvPr/>
        </p:nvSpPr>
        <p:spPr>
          <a:xfrm>
            <a:off x="1024128" y="3932936"/>
            <a:ext cx="4032504" cy="10139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smtClean="0">
                <a:solidFill>
                  <a:srgbClr val="0A315A"/>
                </a:solidFill>
                <a:latin typeface="Cambria" panose="02040503050406030204" pitchFamily="18" charset="0"/>
              </a:rPr>
              <a:t>Fabio </a:t>
            </a:r>
            <a:r>
              <a:rPr lang="it-IT" sz="2400" dirty="0" err="1" smtClean="0">
                <a:solidFill>
                  <a:srgbClr val="0A315A"/>
                </a:solidFill>
                <a:latin typeface="Cambria" panose="02040503050406030204" pitchFamily="18" charset="0"/>
              </a:rPr>
              <a:t>Trincardi</a:t>
            </a:r>
            <a:endParaRPr lang="en-GB" sz="2400" dirty="0" smtClean="0">
              <a:solidFill>
                <a:srgbClr val="0A315A"/>
              </a:solidFill>
              <a:latin typeface="Cambria" panose="02040503050406030204" pitchFamily="18" charset="0"/>
            </a:endParaRPr>
          </a:p>
          <a:p>
            <a:pPr marL="0" indent="0">
              <a:buFont typeface="Arial" panose="020B0604020202020204" pitchFamily="34" charset="0"/>
              <a:buNone/>
            </a:pPr>
            <a:r>
              <a:rPr lang="it-IT" sz="2400" dirty="0" smtClean="0">
                <a:solidFill>
                  <a:srgbClr val="0A315A"/>
                </a:solidFill>
                <a:latin typeface="Cambria" panose="02040503050406030204" pitchFamily="18" charset="0"/>
              </a:rPr>
              <a:t>CNR, BLUEMED CSA Coordinator</a:t>
            </a:r>
          </a:p>
          <a:p>
            <a:pPr marL="0" indent="0">
              <a:buFont typeface="Arial" panose="020B0604020202020204" pitchFamily="34" charset="0"/>
              <a:buNone/>
            </a:pPr>
            <a:r>
              <a:rPr lang="it-IT" sz="2400" dirty="0">
                <a:solidFill>
                  <a:srgbClr val="0A315A"/>
                </a:solidFill>
                <a:latin typeface="Cambria" panose="02040503050406030204" pitchFamily="18" charset="0"/>
              </a:rPr>
              <a:t>f</a:t>
            </a:r>
            <a:r>
              <a:rPr lang="it-IT" sz="2400" dirty="0" smtClean="0">
                <a:solidFill>
                  <a:srgbClr val="0A315A"/>
                </a:solidFill>
                <a:latin typeface="Cambria" panose="02040503050406030204" pitchFamily="18" charset="0"/>
              </a:rPr>
              <a:t>abio.trincardi@cnr.it</a:t>
            </a:r>
          </a:p>
          <a:p>
            <a:pPr marL="0" indent="0">
              <a:buFont typeface="Arial" panose="020B0604020202020204" pitchFamily="34" charset="0"/>
              <a:buNone/>
            </a:pPr>
            <a:endParaRPr lang="en-GB" sz="2400" dirty="0" smtClean="0">
              <a:solidFill>
                <a:srgbClr val="0A315A"/>
              </a:solidFill>
              <a:latin typeface="Cambria" panose="02040503050406030204" pitchFamily="18" charset="0"/>
            </a:endParaRPr>
          </a:p>
        </p:txBody>
      </p:sp>
      <p:pic>
        <p:nvPicPr>
          <p:cNvPr id="4" name="Immagine 3"/>
          <p:cNvPicPr/>
          <p:nvPr/>
        </p:nvPicPr>
        <p:blipFill rotWithShape="1">
          <a:blip r:embed="rId2">
            <a:extLst>
              <a:ext uri="{28A0092B-C50C-407E-A947-70E740481C1C}">
                <a14:useLocalDpi xmlns:a14="http://schemas.microsoft.com/office/drawing/2010/main" val="0"/>
              </a:ext>
            </a:extLst>
          </a:blip>
          <a:srcRect b="24547"/>
          <a:stretch/>
        </p:blipFill>
        <p:spPr bwMode="auto">
          <a:xfrm>
            <a:off x="170169" y="3932936"/>
            <a:ext cx="960755" cy="581025"/>
          </a:xfrm>
          <a:prstGeom prst="rect">
            <a:avLst/>
          </a:prstGeom>
          <a:ln>
            <a:noFill/>
          </a:ln>
          <a:extLst>
            <a:ext uri="{53640926-AAD7-44d8-BBD7-CCE9431645EC}">
              <a14:shadowObscured xmlns:a14="http://schemas.microsoft.com/office/drawing/2010/main"/>
            </a:ext>
          </a:extLst>
        </p:spPr>
      </p:pic>
      <p:sp>
        <p:nvSpPr>
          <p:cNvPr id="5" name="Titolo 1"/>
          <p:cNvSpPr txBox="1">
            <a:spLocks/>
          </p:cNvSpPr>
          <p:nvPr/>
        </p:nvSpPr>
        <p:spPr>
          <a:xfrm>
            <a:off x="1130924" y="1776452"/>
            <a:ext cx="10064495" cy="182376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accent5">
                    <a:lumMod val="50000"/>
                  </a:schemeClr>
                </a:solidFill>
                <a:latin typeface="Cambria" panose="02040503050406030204" pitchFamily="18" charset="0"/>
              </a:rPr>
              <a:t>Villa Bighi, </a:t>
            </a:r>
            <a:r>
              <a:rPr lang="it-IT" sz="2000" dirty="0" err="1" smtClean="0">
                <a:solidFill>
                  <a:schemeClr val="accent5">
                    <a:lumMod val="50000"/>
                  </a:schemeClr>
                </a:solidFill>
                <a:latin typeface="Cambria" panose="02040503050406030204" pitchFamily="18" charset="0"/>
              </a:rPr>
              <a:t>Kalkara</a:t>
            </a:r>
            <a:r>
              <a:rPr lang="it-IT" sz="2000" dirty="0" smtClean="0">
                <a:solidFill>
                  <a:schemeClr val="accent5">
                    <a:lumMod val="50000"/>
                  </a:schemeClr>
                </a:solidFill>
                <a:latin typeface="Cambria" panose="02040503050406030204" pitchFamily="18" charset="0"/>
              </a:rPr>
              <a:t>, Malta, 11-12.01.2018</a:t>
            </a:r>
            <a:r>
              <a:rPr lang="it-IT" sz="2000" dirty="0">
                <a:solidFill>
                  <a:schemeClr val="accent5">
                    <a:lumMod val="50000"/>
                  </a:schemeClr>
                </a:solidFill>
                <a:latin typeface="Cambria" panose="02040503050406030204" pitchFamily="18" charset="0"/>
              </a:rPr>
              <a:t>	</a:t>
            </a:r>
          </a:p>
          <a:p>
            <a:pPr algn="ctr">
              <a:lnSpc>
                <a:spcPct val="150000"/>
              </a:lnSpc>
            </a:pPr>
            <a:r>
              <a:rPr lang="en-GB" sz="3400" b="1" i="1" dirty="0" smtClean="0">
                <a:solidFill>
                  <a:srgbClr val="0A315A"/>
                </a:solidFill>
                <a:latin typeface="Cambria" panose="02040503050406030204" pitchFamily="18" charset="0"/>
              </a:rPr>
              <a:t>BLUEMED CSA Coordinators’ meeting</a:t>
            </a:r>
          </a:p>
          <a:p>
            <a:pPr algn="ctr">
              <a:lnSpc>
                <a:spcPct val="150000"/>
              </a:lnSpc>
            </a:pPr>
            <a:r>
              <a:rPr lang="it-IT" sz="3200" b="1" i="1" dirty="0" smtClean="0">
                <a:solidFill>
                  <a:srgbClr val="00B0F0"/>
                </a:solidFill>
                <a:latin typeface="Cambria" panose="02040503050406030204" pitchFamily="18" charset="0"/>
              </a:rPr>
              <a:t>The BLUEMED </a:t>
            </a:r>
            <a:r>
              <a:rPr lang="it-IT" sz="3200" b="1" i="1" dirty="0" err="1" smtClean="0">
                <a:solidFill>
                  <a:srgbClr val="00B0F0"/>
                </a:solidFill>
                <a:latin typeface="Cambria" panose="02040503050406030204" pitchFamily="18" charset="0"/>
              </a:rPr>
              <a:t>Initiative</a:t>
            </a:r>
            <a:r>
              <a:rPr lang="it-IT" sz="3200" b="1" i="1" dirty="0" smtClean="0">
                <a:solidFill>
                  <a:srgbClr val="00B0F0"/>
                </a:solidFill>
                <a:latin typeface="Cambria" panose="02040503050406030204" pitchFamily="18" charset="0"/>
              </a:rPr>
              <a:t> </a:t>
            </a:r>
            <a:endParaRPr lang="en-GB" sz="3200" b="1" i="1" dirty="0" smtClean="0">
              <a:solidFill>
                <a:srgbClr val="00B0F0"/>
              </a:solidFill>
              <a:latin typeface="Cambria" panose="02040503050406030204" pitchFamily="18" charset="0"/>
            </a:endParaRPr>
          </a:p>
          <a:p>
            <a:pPr algn="ctr">
              <a:lnSpc>
                <a:spcPct val="150000"/>
              </a:lnSpc>
            </a:pPr>
            <a:endParaRPr lang="en-GB" sz="3400" b="1" i="1" dirty="0" smtClean="0">
              <a:solidFill>
                <a:srgbClr val="0A315A"/>
              </a:solidFill>
              <a:latin typeface="Cambria" panose="02040503050406030204" pitchFamily="18" charset="0"/>
            </a:endParaRPr>
          </a:p>
          <a:p>
            <a:pPr algn="ctr"/>
            <a:endParaRPr lang="en-GB" sz="3500" dirty="0">
              <a:solidFill>
                <a:srgbClr val="0A315A"/>
              </a:solidFill>
              <a:latin typeface="Cambria" panose="02040503050406030204" pitchFamily="18" charset="0"/>
            </a:endParaRPr>
          </a:p>
        </p:txBody>
      </p:sp>
    </p:spTree>
    <p:extLst>
      <p:ext uri="{BB962C8B-B14F-4D97-AF65-F5344CB8AC3E}">
        <p14:creationId xmlns:p14="http://schemas.microsoft.com/office/powerpoint/2010/main" val="247170349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p:cNvPicPr>
          <p:nvPr/>
        </p:nvPicPr>
        <p:blipFill>
          <a:blip r:embed="rId3">
            <a:extLst>
              <a:ext uri="{BEBA8EAE-BF5A-486C-A8C5-ECC9F3942E4B}">
                <a14:imgProps xmlns:a14="http://schemas.microsoft.com/office/drawing/2010/main">
                  <a14:imgLayer r:embed="rId4">
                    <a14:imgEffect>
                      <a14:backgroundRemoval t="6667" b="90000" l="7083" r="90000">
                        <a14:foregroundMark x1="12500" y1="20952" x2="12500" y2="20952"/>
                        <a14:foregroundMark x1="27500" y1="17143" x2="27500" y2="17143"/>
                        <a14:foregroundMark x1="40417" y1="13333" x2="40417" y2="13333"/>
                        <a14:foregroundMark x1="46250" y1="6667" x2="46250" y2="6667"/>
                        <a14:foregroundMark x1="57500" y1="13810" x2="57500" y2="13810"/>
                        <a14:foregroundMark x1="72083" y1="16667" x2="72083" y2="16667"/>
                        <a14:foregroundMark x1="82500" y1="21905" x2="82500" y2="21905"/>
                        <a14:foregroundMark x1="7083" y1="19524" x2="7083" y2="19524"/>
                        <a14:foregroundMark x1="87917" y1="72857" x2="87917" y2="72857"/>
                      </a14:backgroundRemoval>
                    </a14:imgEffect>
                  </a14:imgLayer>
                </a14:imgProps>
              </a:ext>
              <a:ext uri="{28A0092B-C50C-407E-A947-70E740481C1C}">
                <a14:useLocalDpi xmlns:a14="http://schemas.microsoft.com/office/drawing/2010/main" val="0"/>
              </a:ext>
            </a:extLst>
          </a:blip>
          <a:stretch>
            <a:fillRect/>
          </a:stretch>
        </p:blipFill>
        <p:spPr>
          <a:xfrm>
            <a:off x="9172613" y="3955650"/>
            <a:ext cx="2696299" cy="2359263"/>
          </a:xfrm>
          <a:prstGeom prst="rect">
            <a:avLst/>
          </a:prstGeom>
        </p:spPr>
      </p:pic>
      <p:sp>
        <p:nvSpPr>
          <p:cNvPr id="4" name="Slide Number Placeholder 3"/>
          <p:cNvSpPr>
            <a:spLocks noGrp="1"/>
          </p:cNvSpPr>
          <p:nvPr>
            <p:ph type="sldNum" sz="quarter" idx="12"/>
          </p:nvPr>
        </p:nvSpPr>
        <p:spPr/>
        <p:txBody>
          <a:bodyPr/>
          <a:lstStyle/>
          <a:p>
            <a:fld id="{B8C0A233-718F-4FCD-A9B5-BF2AB9BC1B13}" type="slidenum">
              <a:rPr lang="it-IT" smtClean="0">
                <a:solidFill>
                  <a:prstClr val="black"/>
                </a:solidFill>
              </a:rPr>
              <a:pPr/>
              <a:t>10</a:t>
            </a:fld>
            <a:endParaRPr lang="it-IT" dirty="0">
              <a:solidFill>
                <a:prstClr val="black"/>
              </a:solidFill>
            </a:endParaRPr>
          </a:p>
        </p:txBody>
      </p:sp>
      <p:sp>
        <p:nvSpPr>
          <p:cNvPr id="6" name="Content Placeholder 2"/>
          <p:cNvSpPr txBox="1">
            <a:spLocks/>
          </p:cNvSpPr>
          <p:nvPr/>
        </p:nvSpPr>
        <p:spPr bwMode="auto">
          <a:xfrm>
            <a:off x="451786" y="1166682"/>
            <a:ext cx="9707198" cy="4783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557199" indent="-214308" algn="l" rtl="0" eaLnBrk="1" fontAlgn="base" hangingPunct="1">
              <a:spcBef>
                <a:spcPct val="20000"/>
              </a:spcBef>
              <a:spcAft>
                <a:spcPct val="0"/>
              </a:spcAft>
              <a:buClr>
                <a:schemeClr val="accent2"/>
              </a:buClr>
              <a:buSzPct val="80000"/>
              <a:buFont typeface="Wingdings" pitchFamily="2" charset="2"/>
              <a:buChar char="¨"/>
              <a:defRPr sz="2100">
                <a:solidFill>
                  <a:schemeClr val="tx1"/>
                </a:solidFill>
                <a:latin typeface="+mn-lt"/>
              </a:defRPr>
            </a:lvl2pPr>
            <a:lvl3pPr marL="857229" indent="-171446" algn="l" rtl="0" eaLnBrk="1" fontAlgn="base" hangingPunct="1">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200121" indent="-171446" algn="l" rtl="0" eaLnBrk="1" fontAlgn="base" hangingPunct="1">
              <a:spcBef>
                <a:spcPct val="20000"/>
              </a:spcBef>
              <a:spcAft>
                <a:spcPct val="0"/>
              </a:spcAft>
              <a:buClr>
                <a:schemeClr val="accent2"/>
              </a:buClr>
              <a:buSzPct val="70000"/>
              <a:buFont typeface="Wingdings" pitchFamily="2" charset="2"/>
              <a:buChar char="¨"/>
              <a:defRPr sz="1500">
                <a:solidFill>
                  <a:schemeClr val="tx1"/>
                </a:solidFill>
                <a:latin typeface="+mn-lt"/>
              </a:defRPr>
            </a:lvl4pPr>
            <a:lvl5pPr marL="1543012" indent="-171446" algn="l" rtl="0" eaLnBrk="1" fontAlgn="base" hangingPunct="1">
              <a:spcBef>
                <a:spcPct val="20000"/>
              </a:spcBef>
              <a:spcAft>
                <a:spcPct val="0"/>
              </a:spcAft>
              <a:buClr>
                <a:schemeClr val="bg2"/>
              </a:buClr>
              <a:buFont typeface="Wingdings" pitchFamily="2" charset="2"/>
              <a:buChar char="§"/>
              <a:defRPr sz="1500">
                <a:solidFill>
                  <a:schemeClr val="tx1"/>
                </a:solidFill>
                <a:latin typeface="+mn-lt"/>
              </a:defRPr>
            </a:lvl5pPr>
            <a:lvl6pPr marL="1885904" indent="-171446" algn="l" rtl="0" eaLnBrk="1" fontAlgn="base" hangingPunct="1">
              <a:spcBef>
                <a:spcPct val="20000"/>
              </a:spcBef>
              <a:spcAft>
                <a:spcPct val="0"/>
              </a:spcAft>
              <a:buClr>
                <a:schemeClr val="bg2"/>
              </a:buClr>
              <a:buFont typeface="Wingdings" pitchFamily="2" charset="2"/>
              <a:buChar char="§"/>
              <a:defRPr sz="1500">
                <a:solidFill>
                  <a:schemeClr val="tx1"/>
                </a:solidFill>
                <a:latin typeface="+mn-lt"/>
              </a:defRPr>
            </a:lvl6pPr>
            <a:lvl7pPr marL="2228795" indent="-171446" algn="l" rtl="0" eaLnBrk="1" fontAlgn="base" hangingPunct="1">
              <a:spcBef>
                <a:spcPct val="20000"/>
              </a:spcBef>
              <a:spcAft>
                <a:spcPct val="0"/>
              </a:spcAft>
              <a:buClr>
                <a:schemeClr val="bg2"/>
              </a:buClr>
              <a:buFont typeface="Wingdings" pitchFamily="2" charset="2"/>
              <a:buChar char="§"/>
              <a:defRPr sz="1500">
                <a:solidFill>
                  <a:schemeClr val="tx1"/>
                </a:solidFill>
                <a:latin typeface="+mn-lt"/>
              </a:defRPr>
            </a:lvl7pPr>
            <a:lvl8pPr marL="2571686" indent="-171446" algn="l" rtl="0" eaLnBrk="1" fontAlgn="base" hangingPunct="1">
              <a:spcBef>
                <a:spcPct val="20000"/>
              </a:spcBef>
              <a:spcAft>
                <a:spcPct val="0"/>
              </a:spcAft>
              <a:buClr>
                <a:schemeClr val="bg2"/>
              </a:buClr>
              <a:buFont typeface="Wingdings" pitchFamily="2" charset="2"/>
              <a:buChar char="§"/>
              <a:defRPr sz="1500">
                <a:solidFill>
                  <a:schemeClr val="tx1"/>
                </a:solidFill>
                <a:latin typeface="+mn-lt"/>
              </a:defRPr>
            </a:lvl8pPr>
            <a:lvl9pPr marL="2914578" indent="-171446" algn="l" rtl="0" eaLnBrk="1" fontAlgn="base" hangingPunct="1">
              <a:spcBef>
                <a:spcPct val="20000"/>
              </a:spcBef>
              <a:spcAft>
                <a:spcPct val="0"/>
              </a:spcAft>
              <a:buClr>
                <a:schemeClr val="bg2"/>
              </a:buClr>
              <a:buFont typeface="Wingdings" pitchFamily="2" charset="2"/>
              <a:buChar char="§"/>
              <a:defRPr sz="1500">
                <a:solidFill>
                  <a:schemeClr val="tx1"/>
                </a:solidFill>
                <a:latin typeface="+mn-lt"/>
              </a:defRPr>
            </a:lvl9pPr>
          </a:lstStyle>
          <a:p>
            <a:pPr>
              <a:buClr>
                <a:srgbClr val="0070C0"/>
              </a:buClr>
            </a:pPr>
            <a:r>
              <a:rPr lang="en-US" sz="1800" b="1" kern="0" dirty="0" smtClean="0">
                <a:solidFill>
                  <a:srgbClr val="002060"/>
                </a:solidFill>
                <a:latin typeface="Cambria" panose="02040503050406030204" pitchFamily="18" charset="0"/>
                <a:cs typeface="Calibri" panose="020F0502020204030204" pitchFamily="34" charset="0"/>
              </a:rPr>
              <a:t>Operative </a:t>
            </a:r>
            <a:r>
              <a:rPr lang="en-US" sz="1800" b="1" kern="0" dirty="0">
                <a:solidFill>
                  <a:srgbClr val="002060"/>
                </a:solidFill>
                <a:latin typeface="Cambria" panose="02040503050406030204" pitchFamily="18" charset="0"/>
                <a:cs typeface="Calibri" panose="020F0502020204030204" pitchFamily="34" charset="0"/>
              </a:rPr>
              <a:t>environments </a:t>
            </a:r>
            <a:r>
              <a:rPr lang="en-US" sz="1800" kern="0" dirty="0">
                <a:solidFill>
                  <a:srgbClr val="002060"/>
                </a:solidFill>
                <a:latin typeface="Cambria" panose="02040503050406030204" pitchFamily="18" charset="0"/>
                <a:cs typeface="Calibri" panose="020F0502020204030204" pitchFamily="34" charset="0"/>
              </a:rPr>
              <a:t>where national representatives interact to convey the messages form their </a:t>
            </a:r>
            <a:r>
              <a:rPr lang="en-US" sz="1800" kern="0" dirty="0" smtClean="0">
                <a:solidFill>
                  <a:srgbClr val="002060"/>
                </a:solidFill>
                <a:latin typeface="Cambria" panose="02040503050406030204" pitchFamily="18" charset="0"/>
                <a:cs typeface="Calibri" panose="020F0502020204030204" pitchFamily="34" charset="0"/>
              </a:rPr>
              <a:t>sectors</a:t>
            </a:r>
            <a:endParaRPr lang="en-US" sz="1800" kern="0" dirty="0">
              <a:solidFill>
                <a:srgbClr val="002060"/>
              </a:solidFill>
              <a:latin typeface="Cambria" panose="02040503050406030204" pitchFamily="18" charset="0"/>
            </a:endParaRPr>
          </a:p>
          <a:p>
            <a:pPr>
              <a:buClr>
                <a:srgbClr val="0070C0"/>
              </a:buClr>
            </a:pPr>
            <a:r>
              <a:rPr lang="en-US" sz="1800" b="1" kern="0" dirty="0">
                <a:solidFill>
                  <a:srgbClr val="002060"/>
                </a:solidFill>
                <a:latin typeface="Cambria" panose="02040503050406030204" pitchFamily="18" charset="0"/>
                <a:cs typeface="Calibri" panose="020F0502020204030204" pitchFamily="34" charset="0"/>
              </a:rPr>
              <a:t>Fora to address the needs of both the </a:t>
            </a:r>
            <a:r>
              <a:rPr lang="en-US" sz="1800" b="1" kern="0" dirty="0" err="1">
                <a:solidFill>
                  <a:srgbClr val="002060"/>
                </a:solidFill>
                <a:latin typeface="Cambria" panose="02040503050406030204" pitchFamily="18" charset="0"/>
                <a:cs typeface="Calibri" panose="020F0502020204030204" pitchFamily="34" charset="0"/>
              </a:rPr>
              <a:t>BlueMed</a:t>
            </a:r>
            <a:r>
              <a:rPr lang="en-US" sz="1800" b="1" kern="0" dirty="0">
                <a:solidFill>
                  <a:srgbClr val="002060"/>
                </a:solidFill>
                <a:latin typeface="Cambria" panose="02040503050406030204" pitchFamily="18" charset="0"/>
                <a:cs typeface="Calibri" panose="020F0502020204030204" pitchFamily="34" charset="0"/>
              </a:rPr>
              <a:t> CSA partner countries and the Mediterranean </a:t>
            </a:r>
            <a:r>
              <a:rPr lang="en-US" sz="1800" kern="0" dirty="0">
                <a:solidFill>
                  <a:srgbClr val="002060"/>
                </a:solidFill>
                <a:latin typeface="Cambria" panose="02040503050406030204" pitchFamily="18" charset="0"/>
                <a:cs typeface="Calibri" panose="020F0502020204030204" pitchFamily="34" charset="0"/>
              </a:rPr>
              <a:t>as a whole </a:t>
            </a:r>
            <a:r>
              <a:rPr lang="en-US" sz="1800" kern="0" dirty="0" smtClean="0">
                <a:solidFill>
                  <a:srgbClr val="002060"/>
                </a:solidFill>
                <a:latin typeface="Cambria" panose="02040503050406030204" pitchFamily="18" charset="0"/>
                <a:cs typeface="Calibri" panose="020F0502020204030204" pitchFamily="34" charset="0"/>
              </a:rPr>
              <a:t>by </a:t>
            </a:r>
            <a:r>
              <a:rPr lang="en-US" sz="1800" kern="0" dirty="0">
                <a:solidFill>
                  <a:srgbClr val="002060"/>
                </a:solidFill>
                <a:latin typeface="Cambria" panose="02040503050406030204" pitchFamily="18" charset="0"/>
                <a:cs typeface="Calibri" panose="020F0502020204030204" pitchFamily="34" charset="0"/>
              </a:rPr>
              <a:t>promoting and supporting integrated efforts in the fields of science, technology, economy and </a:t>
            </a:r>
            <a:r>
              <a:rPr lang="en-US" sz="1800" kern="0" dirty="0" smtClean="0">
                <a:solidFill>
                  <a:srgbClr val="002060"/>
                </a:solidFill>
                <a:latin typeface="Cambria" panose="02040503050406030204" pitchFamily="18" charset="0"/>
                <a:cs typeface="Calibri" panose="020F0502020204030204" pitchFamily="34" charset="0"/>
              </a:rPr>
              <a:t>policy</a:t>
            </a:r>
            <a:endParaRPr lang="el-GR" sz="1800" kern="0" dirty="0" smtClean="0">
              <a:solidFill>
                <a:srgbClr val="002060"/>
              </a:solidFill>
              <a:latin typeface="Cambria" panose="02040503050406030204" pitchFamily="18" charset="0"/>
              <a:cs typeface="Calibri" panose="020F0502020204030204" pitchFamily="34" charset="0"/>
            </a:endParaRPr>
          </a:p>
          <a:p>
            <a:pPr marL="257175" lvl="1" indent="-257175">
              <a:buClr>
                <a:srgbClr val="0070C0"/>
              </a:buClr>
              <a:buSzPct val="75000"/>
              <a:buFont typeface="Wingdings" pitchFamily="2" charset="2"/>
              <a:buChar char="n"/>
            </a:pPr>
            <a:r>
              <a:rPr lang="en-US" sz="1800" kern="0" dirty="0" smtClean="0">
                <a:solidFill>
                  <a:srgbClr val="002060"/>
                </a:solidFill>
                <a:latin typeface="Cambria" panose="02040503050406030204" pitchFamily="18" charset="0"/>
                <a:cs typeface="Calibri" panose="020F0502020204030204" pitchFamily="34" charset="0"/>
              </a:rPr>
              <a:t>Allow </a:t>
            </a:r>
            <a:r>
              <a:rPr lang="en-US" sz="1800" b="1" kern="0" dirty="0">
                <a:solidFill>
                  <a:srgbClr val="002060"/>
                </a:solidFill>
                <a:latin typeface="Cambria" panose="02040503050406030204" pitchFamily="18" charset="0"/>
                <a:cs typeface="Calibri" panose="020F0502020204030204" pitchFamily="34" charset="0"/>
              </a:rPr>
              <a:t>cross-national communication &amp; interplay </a:t>
            </a:r>
            <a:r>
              <a:rPr lang="en-US" sz="1800" kern="0" dirty="0">
                <a:solidFill>
                  <a:srgbClr val="002060"/>
                </a:solidFill>
                <a:latin typeface="Cambria" panose="02040503050406030204" pitchFamily="18" charset="0"/>
                <a:cs typeface="Calibri" panose="020F0502020204030204" pitchFamily="34" charset="0"/>
              </a:rPr>
              <a:t>among research, private sector, public administration &amp; civil society </a:t>
            </a:r>
            <a:r>
              <a:rPr lang="en-US" sz="1800" kern="0" dirty="0" smtClean="0">
                <a:solidFill>
                  <a:srgbClr val="002060"/>
                </a:solidFill>
                <a:latin typeface="Cambria" panose="02040503050406030204" pitchFamily="18" charset="0"/>
                <a:cs typeface="Calibri" panose="020F0502020204030204" pitchFamily="34" charset="0"/>
              </a:rPr>
              <a:t>via participation </a:t>
            </a:r>
            <a:r>
              <a:rPr lang="en-US" sz="1800" kern="0" dirty="0">
                <a:solidFill>
                  <a:srgbClr val="002060"/>
                </a:solidFill>
                <a:latin typeface="Cambria" panose="02040503050406030204" pitchFamily="18" charset="0"/>
                <a:cs typeface="Calibri" panose="020F0502020204030204" pitchFamily="34" charset="0"/>
              </a:rPr>
              <a:t>of stakeholders from different levels, regions, initiatives, </a:t>
            </a:r>
            <a:r>
              <a:rPr lang="en-US" sz="1800" kern="0" dirty="0" err="1">
                <a:solidFill>
                  <a:srgbClr val="002060"/>
                </a:solidFill>
                <a:latin typeface="Cambria" panose="02040503050406030204" pitchFamily="18" charset="0"/>
                <a:cs typeface="Calibri" panose="020F0502020204030204" pitchFamily="34" charset="0"/>
              </a:rPr>
              <a:t>etc</a:t>
            </a:r>
            <a:r>
              <a:rPr lang="en-US" sz="1800" kern="0" dirty="0">
                <a:solidFill>
                  <a:srgbClr val="002060"/>
                </a:solidFill>
                <a:latin typeface="Cambria" panose="02040503050406030204" pitchFamily="18" charset="0"/>
                <a:cs typeface="Calibri" panose="020F0502020204030204" pitchFamily="34" charset="0"/>
              </a:rPr>
              <a:t> </a:t>
            </a:r>
            <a:endParaRPr lang="en-US" sz="1800" kern="0" dirty="0" smtClean="0">
              <a:solidFill>
                <a:srgbClr val="002060"/>
              </a:solidFill>
              <a:latin typeface="Cambria" panose="02040503050406030204" pitchFamily="18" charset="0"/>
            </a:endParaRPr>
          </a:p>
          <a:p>
            <a:pPr>
              <a:buClr>
                <a:srgbClr val="0070C0"/>
              </a:buClr>
            </a:pPr>
            <a:r>
              <a:rPr lang="en-US" sz="1800" kern="0" dirty="0" smtClean="0">
                <a:solidFill>
                  <a:srgbClr val="002060"/>
                </a:solidFill>
                <a:latin typeface="Cambria" panose="02040503050406030204" pitchFamily="18" charset="0"/>
              </a:rPr>
              <a:t>Working place for </a:t>
            </a:r>
            <a:r>
              <a:rPr lang="en-US" sz="1800" b="1" kern="0" dirty="0" smtClean="0">
                <a:solidFill>
                  <a:srgbClr val="002060"/>
                </a:solidFill>
                <a:latin typeface="Cambria" panose="02040503050406030204" pitchFamily="18" charset="0"/>
              </a:rPr>
              <a:t>consolidating and updating the SRIA</a:t>
            </a:r>
            <a:r>
              <a:rPr lang="en-US" sz="1800" kern="0" dirty="0" smtClean="0">
                <a:solidFill>
                  <a:srgbClr val="002060"/>
                </a:solidFill>
                <a:latin typeface="Cambria" panose="02040503050406030204" pitchFamily="18" charset="0"/>
              </a:rPr>
              <a:t>, support </a:t>
            </a:r>
            <a:r>
              <a:rPr lang="en-US" sz="1800" kern="0" dirty="0">
                <a:solidFill>
                  <a:srgbClr val="002060"/>
                </a:solidFill>
                <a:latin typeface="Cambria" panose="02040503050406030204" pitchFamily="18" charset="0"/>
              </a:rPr>
              <a:t>prioritization of </a:t>
            </a:r>
            <a:r>
              <a:rPr lang="en-US" sz="1800" kern="0" dirty="0" smtClean="0">
                <a:solidFill>
                  <a:srgbClr val="002060"/>
                </a:solidFill>
                <a:latin typeface="Cambria" panose="02040503050406030204" pitchFamily="18" charset="0"/>
              </a:rPr>
              <a:t>topics </a:t>
            </a:r>
            <a:r>
              <a:rPr lang="en-US" sz="1800" kern="0" dirty="0">
                <a:solidFill>
                  <a:srgbClr val="002060"/>
                </a:solidFill>
                <a:latin typeface="Cambria" panose="02040503050406030204" pitchFamily="18" charset="0"/>
              </a:rPr>
              <a:t>and </a:t>
            </a:r>
            <a:r>
              <a:rPr lang="en-US" sz="1800" kern="0" dirty="0" smtClean="0">
                <a:solidFill>
                  <a:srgbClr val="002060"/>
                </a:solidFill>
                <a:latin typeface="Cambria" panose="02040503050406030204" pitchFamily="18" charset="0"/>
              </a:rPr>
              <a:t>actions, support </a:t>
            </a:r>
            <a:r>
              <a:rPr lang="en-US" sz="1800" kern="0" dirty="0">
                <a:solidFill>
                  <a:srgbClr val="002060"/>
                </a:solidFill>
                <a:latin typeface="Cambria" panose="02040503050406030204" pitchFamily="18" charset="0"/>
              </a:rPr>
              <a:t>discussion on joint implementation &amp; network of research </a:t>
            </a:r>
            <a:r>
              <a:rPr lang="en-US" sz="1800" kern="0" dirty="0" smtClean="0">
                <a:solidFill>
                  <a:srgbClr val="002060"/>
                </a:solidFill>
                <a:latin typeface="Cambria" panose="02040503050406030204" pitchFamily="18" charset="0"/>
              </a:rPr>
              <a:t>funders, address </a:t>
            </a:r>
            <a:r>
              <a:rPr lang="en-US" sz="1800" kern="0" dirty="0">
                <a:solidFill>
                  <a:srgbClr val="002060"/>
                </a:solidFill>
                <a:latin typeface="Cambria" panose="02040503050406030204" pitchFamily="18" charset="0"/>
              </a:rPr>
              <a:t>&amp; provide inputs to the SRIA </a:t>
            </a:r>
            <a:r>
              <a:rPr lang="en-US" sz="1800" kern="0" dirty="0" smtClean="0">
                <a:solidFill>
                  <a:srgbClr val="002060"/>
                </a:solidFill>
                <a:latin typeface="Cambria" panose="02040503050406030204" pitchFamily="18" charset="0"/>
              </a:rPr>
              <a:t>Implementation Plan</a:t>
            </a:r>
            <a:endParaRPr lang="el-GR" sz="1800" kern="0" dirty="0">
              <a:solidFill>
                <a:srgbClr val="002060"/>
              </a:solidFill>
              <a:latin typeface="Cambria" panose="02040503050406030204" pitchFamily="18" charset="0"/>
            </a:endParaRPr>
          </a:p>
          <a:p>
            <a:pPr>
              <a:buClr>
                <a:srgbClr val="0070C0"/>
              </a:buClr>
            </a:pPr>
            <a:r>
              <a:rPr lang="en-US" sz="1800" kern="0" dirty="0">
                <a:solidFill>
                  <a:srgbClr val="002060"/>
                </a:solidFill>
                <a:latin typeface="Cambria" panose="02040503050406030204" pitchFamily="18" charset="0"/>
              </a:rPr>
              <a:t>H</a:t>
            </a:r>
            <a:r>
              <a:rPr lang="en-US" sz="1800" kern="0" dirty="0" smtClean="0">
                <a:solidFill>
                  <a:srgbClr val="002060"/>
                </a:solidFill>
                <a:latin typeface="Cambria" panose="02040503050406030204" pitchFamily="18" charset="0"/>
              </a:rPr>
              <a:t>ave </a:t>
            </a:r>
            <a:r>
              <a:rPr lang="en-US" sz="1800" kern="0" dirty="0">
                <a:solidFill>
                  <a:srgbClr val="002060"/>
                </a:solidFill>
                <a:latin typeface="Cambria" panose="02040503050406030204" pitchFamily="18" charset="0"/>
              </a:rPr>
              <a:t>a significant </a:t>
            </a:r>
            <a:r>
              <a:rPr lang="en-US" sz="1800" b="1" kern="0" dirty="0">
                <a:solidFill>
                  <a:srgbClr val="002060"/>
                </a:solidFill>
                <a:latin typeface="Cambria" panose="02040503050406030204" pitchFamily="18" charset="0"/>
              </a:rPr>
              <a:t>effect on the development of </a:t>
            </a:r>
            <a:r>
              <a:rPr lang="en-US" sz="1800" kern="0" dirty="0">
                <a:solidFill>
                  <a:srgbClr val="002060"/>
                </a:solidFill>
                <a:latin typeface="Cambria" panose="02040503050406030204" pitchFamily="18" charset="0"/>
              </a:rPr>
              <a:t>a consistent, </a:t>
            </a:r>
            <a:r>
              <a:rPr lang="en-US" sz="1800" kern="0" dirty="0" smtClean="0">
                <a:solidFill>
                  <a:srgbClr val="002060"/>
                </a:solidFill>
                <a:latin typeface="Cambria" panose="02040503050406030204" pitchFamily="18" charset="0"/>
              </a:rPr>
              <a:t>and </a:t>
            </a:r>
            <a:r>
              <a:rPr lang="en-US" sz="1800" b="1" kern="0" dirty="0">
                <a:solidFill>
                  <a:srgbClr val="002060"/>
                </a:solidFill>
                <a:latin typeface="Cambria" panose="02040503050406030204" pitchFamily="18" charset="0"/>
              </a:rPr>
              <a:t>coherent national policy</a:t>
            </a:r>
            <a:r>
              <a:rPr lang="en-US" sz="1800" kern="0" dirty="0">
                <a:solidFill>
                  <a:srgbClr val="002060"/>
                </a:solidFill>
                <a:latin typeface="Cambria" panose="02040503050406030204" pitchFamily="18" charset="0"/>
              </a:rPr>
              <a:t> of coastal and maritime </a:t>
            </a:r>
            <a:r>
              <a:rPr lang="en-US" sz="1800" kern="0" dirty="0" smtClean="0">
                <a:solidFill>
                  <a:srgbClr val="002060"/>
                </a:solidFill>
                <a:latin typeface="Cambria" panose="02040503050406030204" pitchFamily="18" charset="0"/>
              </a:rPr>
              <a:t>activities</a:t>
            </a:r>
            <a:endParaRPr lang="en-US" sz="1800" kern="0" dirty="0">
              <a:solidFill>
                <a:srgbClr val="002060"/>
              </a:solidFill>
              <a:latin typeface="Cambria" panose="02040503050406030204" pitchFamily="18" charset="0"/>
            </a:endParaRPr>
          </a:p>
          <a:p>
            <a:pPr>
              <a:buClr>
                <a:srgbClr val="0070C0"/>
              </a:buClr>
            </a:pPr>
            <a:r>
              <a:rPr lang="en-US" sz="1800" kern="0" dirty="0">
                <a:solidFill>
                  <a:srgbClr val="002060"/>
                </a:solidFill>
                <a:latin typeface="Cambria" panose="02040503050406030204" pitchFamily="18" charset="0"/>
              </a:rPr>
              <a:t>Provide </a:t>
            </a:r>
            <a:r>
              <a:rPr lang="en-US" sz="1800" b="1" kern="0" dirty="0">
                <a:solidFill>
                  <a:srgbClr val="002060"/>
                </a:solidFill>
                <a:latin typeface="Cambria" panose="02040503050406030204" pitchFamily="18" charset="0"/>
              </a:rPr>
              <a:t>suggestions</a:t>
            </a:r>
            <a:r>
              <a:rPr lang="en-US" sz="1800" kern="0" dirty="0">
                <a:solidFill>
                  <a:srgbClr val="002060"/>
                </a:solidFill>
                <a:latin typeface="Cambria" panose="02040503050406030204" pitchFamily="18" charset="0"/>
              </a:rPr>
              <a:t> </a:t>
            </a:r>
            <a:r>
              <a:rPr lang="en-US" sz="1800" b="1" kern="0" dirty="0">
                <a:solidFill>
                  <a:srgbClr val="002060"/>
                </a:solidFill>
                <a:latin typeface="Cambria" panose="02040503050406030204" pitchFamily="18" charset="0"/>
              </a:rPr>
              <a:t>for the relevant EU policies for the Mediterranean area</a:t>
            </a:r>
            <a:endParaRPr lang="el-GR" sz="1800" b="1" kern="0" dirty="0">
              <a:solidFill>
                <a:srgbClr val="002060"/>
              </a:solidFill>
              <a:latin typeface="Cambria" panose="02040503050406030204" pitchFamily="18" charset="0"/>
            </a:endParaRPr>
          </a:p>
        </p:txBody>
      </p:sp>
      <p:sp>
        <p:nvSpPr>
          <p:cNvPr id="7" name="Title 1"/>
          <p:cNvSpPr txBox="1">
            <a:spLocks/>
          </p:cNvSpPr>
          <p:nvPr/>
        </p:nvSpPr>
        <p:spPr bwMode="auto">
          <a:xfrm>
            <a:off x="570658" y="385539"/>
            <a:ext cx="8953565" cy="582931"/>
          </a:xfrm>
          <a:prstGeom prst="rect">
            <a:avLst/>
          </a:prstGeom>
          <a:noFill/>
          <a:ln w="9525">
            <a:noFill/>
            <a:miter lim="800000"/>
            <a:headEnd/>
            <a:tailEnd/>
          </a:ln>
          <a:effectLst/>
        </p:spPr>
        <p:txBody>
          <a:bodyPr vert="horz" wrap="square" lIns="68580" tIns="34291" rIns="68580" bIns="34291"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GB" sz="3600" dirty="0" smtClean="0">
                <a:solidFill>
                  <a:srgbClr val="0070C0"/>
                </a:solidFill>
                <a:latin typeface="Cambria" panose="02040503050406030204" pitchFamily="18" charset="0"/>
              </a:rPr>
              <a:t>BLUEMED Platforms, design and objectives</a:t>
            </a:r>
            <a:endParaRPr lang="el-GR" sz="1800" b="1" kern="0" dirty="0">
              <a:solidFill>
                <a:srgbClr val="0B3359"/>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3607906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39368" y="849108"/>
            <a:ext cx="5633671" cy="1820757"/>
          </a:xfrm>
        </p:spPr>
        <p:txBody>
          <a:bodyPr/>
          <a:lstStyle/>
          <a:p>
            <a:pPr marL="0" indent="0">
              <a:buNone/>
            </a:pPr>
            <a:r>
              <a:rPr lang="en-US" sz="1800" dirty="0">
                <a:solidFill>
                  <a:srgbClr val="0070C0"/>
                </a:solidFill>
                <a:ea typeface="+mj-ea"/>
                <a:cs typeface="+mj-cs"/>
              </a:rPr>
              <a:t>Permanent members</a:t>
            </a:r>
          </a:p>
          <a:p>
            <a:r>
              <a:rPr lang="en-US" sz="1800" dirty="0" smtClean="0">
                <a:solidFill>
                  <a:srgbClr val="002060"/>
                </a:solidFill>
              </a:rPr>
              <a:t>Platform Coordinator </a:t>
            </a:r>
            <a:endParaRPr lang="en-US" sz="1800" dirty="0">
              <a:solidFill>
                <a:srgbClr val="002060"/>
              </a:solidFill>
            </a:endParaRPr>
          </a:p>
          <a:p>
            <a:r>
              <a:rPr lang="en-US" sz="1800" dirty="0" smtClean="0">
                <a:solidFill>
                  <a:srgbClr val="002060"/>
                </a:solidFill>
              </a:rPr>
              <a:t>National </a:t>
            </a:r>
            <a:r>
              <a:rPr lang="en-US" sz="1800" dirty="0">
                <a:solidFill>
                  <a:srgbClr val="002060"/>
                </a:solidFill>
              </a:rPr>
              <a:t>representatives (one per platform</a:t>
            </a:r>
            <a:r>
              <a:rPr lang="en-US" sz="1800" dirty="0" smtClean="0">
                <a:solidFill>
                  <a:srgbClr val="002060"/>
                </a:solidFill>
              </a:rPr>
              <a:t>): </a:t>
            </a:r>
            <a:r>
              <a:rPr lang="en-US" sz="1800" dirty="0">
                <a:solidFill>
                  <a:srgbClr val="FF0000"/>
                </a:solidFill>
              </a:rPr>
              <a:t>P</a:t>
            </a:r>
            <a:r>
              <a:rPr lang="en-US" sz="1800" dirty="0" smtClean="0">
                <a:solidFill>
                  <a:srgbClr val="FF0000"/>
                </a:solidFill>
              </a:rPr>
              <a:t>ivots</a:t>
            </a:r>
            <a:r>
              <a:rPr lang="en-US" sz="1800" dirty="0" smtClean="0">
                <a:solidFill>
                  <a:srgbClr val="002060"/>
                </a:solidFill>
              </a:rPr>
              <a:t> </a:t>
            </a:r>
          </a:p>
          <a:p>
            <a:r>
              <a:rPr lang="en-US" sz="1800" dirty="0" smtClean="0">
                <a:solidFill>
                  <a:srgbClr val="002060"/>
                </a:solidFill>
              </a:rPr>
              <a:t>BLUEMED CSA partners’ representatives</a:t>
            </a:r>
            <a:r>
              <a:rPr lang="en-US" sz="2400" dirty="0" smtClean="0">
                <a:solidFill>
                  <a:srgbClr val="002060"/>
                </a:solidFill>
              </a:rPr>
              <a:t>  </a:t>
            </a:r>
          </a:p>
          <a:p>
            <a:pPr marL="0" indent="0">
              <a:buNone/>
            </a:pPr>
            <a:r>
              <a:rPr lang="en-US" sz="1800" dirty="0" smtClean="0">
                <a:solidFill>
                  <a:srgbClr val="0070C0"/>
                </a:solidFill>
                <a:ea typeface="+mj-ea"/>
                <a:cs typeface="+mj-cs"/>
              </a:rPr>
              <a:t>Non-permanent members / observers </a:t>
            </a:r>
          </a:p>
          <a:p>
            <a:pPr marL="0" indent="0">
              <a:buNone/>
            </a:pPr>
            <a:r>
              <a:rPr lang="en-US" sz="1800" dirty="0" smtClean="0">
                <a:solidFill>
                  <a:srgbClr val="002060"/>
                </a:solidFill>
              </a:rPr>
              <a:t>WP - Task Leaders / Interested CSA Partners, Invited Experts/ Stakeholders, Members of the BLUEMED Advisory Board</a:t>
            </a:r>
            <a:endParaRPr lang="en-US" sz="1800" dirty="0">
              <a:solidFill>
                <a:srgbClr val="002060"/>
              </a:solidFill>
            </a:endParaRPr>
          </a:p>
        </p:txBody>
      </p:sp>
      <p:sp>
        <p:nvSpPr>
          <p:cNvPr id="4" name="Segnaposto numero diapositiva 3"/>
          <p:cNvSpPr>
            <a:spLocks noGrp="1"/>
          </p:cNvSpPr>
          <p:nvPr>
            <p:ph type="sldNum" sz="quarter" idx="12"/>
          </p:nvPr>
        </p:nvSpPr>
        <p:spPr/>
        <p:txBody>
          <a:bodyPr/>
          <a:lstStyle/>
          <a:p>
            <a:fld id="{B8C0A233-718F-4FCD-A9B5-BF2AB9BC1B13}" type="slidenum">
              <a:rPr lang="it-IT" smtClean="0">
                <a:solidFill>
                  <a:prstClr val="black"/>
                </a:solidFill>
              </a:rPr>
              <a:pPr/>
              <a:t>11</a:t>
            </a:fld>
            <a:endParaRPr lang="it-IT" dirty="0">
              <a:solidFill>
                <a:prstClr val="black"/>
              </a:solidFill>
            </a:endParaRPr>
          </a:p>
        </p:txBody>
      </p:sp>
      <p:sp>
        <p:nvSpPr>
          <p:cNvPr id="10" name="AutoShape 16" descr="Risultati immagini per immagini fiume argini P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1" y="868048"/>
            <a:ext cx="5402456" cy="420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tangolo 11"/>
          <p:cNvSpPr/>
          <p:nvPr/>
        </p:nvSpPr>
        <p:spPr>
          <a:xfrm>
            <a:off x="460375" y="5020148"/>
            <a:ext cx="5327777" cy="1477328"/>
          </a:xfrm>
          <a:prstGeom prst="rect">
            <a:avLst/>
          </a:prstGeom>
        </p:spPr>
        <p:txBody>
          <a:bodyPr wrap="square">
            <a:spAutoFit/>
          </a:bodyPr>
          <a:lstStyle/>
          <a:p>
            <a:pPr algn="ctr"/>
            <a:r>
              <a:rPr lang="en-US" dirty="0">
                <a:solidFill>
                  <a:srgbClr val="0070C0"/>
                </a:solidFill>
                <a:latin typeface="Cambria" panose="02040503050406030204" pitchFamily="18" charset="0"/>
                <a:ea typeface="+mj-ea"/>
                <a:cs typeface="+mj-cs"/>
              </a:rPr>
              <a:t>OPEN AND FLEXIBLE</a:t>
            </a:r>
          </a:p>
          <a:p>
            <a:pPr algn="ctr"/>
            <a:r>
              <a:rPr lang="en-US" dirty="0" smtClean="0">
                <a:solidFill>
                  <a:srgbClr val="002060"/>
                </a:solidFill>
                <a:latin typeface="Cambria" panose="02040503050406030204" pitchFamily="18" charset="0"/>
              </a:rPr>
              <a:t>Representatives in the MED Platforms maintain </a:t>
            </a:r>
            <a:r>
              <a:rPr lang="en-US" dirty="0">
                <a:solidFill>
                  <a:srgbClr val="002060"/>
                </a:solidFill>
                <a:latin typeface="Cambria" panose="02040503050406030204" pitchFamily="18" charset="0"/>
              </a:rPr>
              <a:t>and promote a constant dialogue with national </a:t>
            </a:r>
            <a:r>
              <a:rPr lang="en-US" dirty="0" smtClean="0">
                <a:solidFill>
                  <a:srgbClr val="002060"/>
                </a:solidFill>
                <a:latin typeface="Cambria" panose="02040503050406030204" pitchFamily="18" charset="0"/>
              </a:rPr>
              <a:t>communities (through mirror mechanisms or fora), </a:t>
            </a:r>
            <a:r>
              <a:rPr lang="en-US" dirty="0">
                <a:solidFill>
                  <a:srgbClr val="002060"/>
                </a:solidFill>
                <a:latin typeface="Cambria" panose="02040503050406030204" pitchFamily="18" charset="0"/>
              </a:rPr>
              <a:t>existing networks, international organizations, etc.</a:t>
            </a:r>
          </a:p>
        </p:txBody>
      </p:sp>
      <p:sp>
        <p:nvSpPr>
          <p:cNvPr id="13" name="Title 1"/>
          <p:cNvSpPr txBox="1">
            <a:spLocks/>
          </p:cNvSpPr>
          <p:nvPr/>
        </p:nvSpPr>
        <p:spPr bwMode="auto">
          <a:xfrm>
            <a:off x="460375" y="285117"/>
            <a:ext cx="8953565" cy="582931"/>
          </a:xfrm>
          <a:prstGeom prst="rect">
            <a:avLst/>
          </a:prstGeom>
          <a:noFill/>
          <a:ln w="9525">
            <a:noFill/>
            <a:miter lim="800000"/>
            <a:headEnd/>
            <a:tailEnd/>
          </a:ln>
          <a:effectLst/>
        </p:spPr>
        <p:txBody>
          <a:bodyPr vert="horz" wrap="square" lIns="68580" tIns="34291" rIns="68580" bIns="34291"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GB" sz="3600" dirty="0" smtClean="0">
                <a:solidFill>
                  <a:srgbClr val="0070C0"/>
                </a:solidFill>
                <a:latin typeface="Cambria" panose="02040503050406030204" pitchFamily="18" charset="0"/>
              </a:rPr>
              <a:t>BLUEMED Platforms, composition</a:t>
            </a:r>
            <a:endParaRPr lang="el-GR" sz="1800" b="1" kern="0" dirty="0">
              <a:solidFill>
                <a:srgbClr val="0B3359"/>
              </a:solidFill>
              <a:latin typeface="Cambria" panose="02040503050406030204" pitchFamily="18" charset="0"/>
              <a:cs typeface="Calibri" panose="020F0502020204030204" pitchFamily="34" charset="0"/>
            </a:endParaRPr>
          </a:p>
        </p:txBody>
      </p:sp>
      <p:sp>
        <p:nvSpPr>
          <p:cNvPr id="14" name="Rettangolo 13"/>
          <p:cNvSpPr/>
          <p:nvPr/>
        </p:nvSpPr>
        <p:spPr>
          <a:xfrm>
            <a:off x="6136523" y="3641360"/>
            <a:ext cx="5636516" cy="2862322"/>
          </a:xfrm>
          <a:prstGeom prst="rect">
            <a:avLst/>
          </a:prstGeom>
          <a:ln w="28575">
            <a:solidFill>
              <a:srgbClr val="FF0000"/>
            </a:solidFill>
            <a:prstDash val="dash"/>
          </a:ln>
        </p:spPr>
        <p:txBody>
          <a:bodyPr wrap="square">
            <a:spAutoFit/>
          </a:bodyPr>
          <a:lstStyle/>
          <a:p>
            <a:pPr>
              <a:buClr>
                <a:srgbClr val="0070C0"/>
              </a:buClr>
            </a:pPr>
            <a:r>
              <a:rPr lang="en-US" i="1" kern="0" dirty="0" smtClean="0">
                <a:solidFill>
                  <a:srgbClr val="FF0000"/>
                </a:solidFill>
                <a:latin typeface="Cambria" panose="02040503050406030204" pitchFamily="18" charset="0"/>
              </a:rPr>
              <a:t>BLUEMED Pivots</a:t>
            </a:r>
          </a:p>
          <a:p>
            <a:pPr>
              <a:buClr>
                <a:srgbClr val="0070C0"/>
              </a:buClr>
            </a:pPr>
            <a:r>
              <a:rPr lang="en-US" i="1" kern="0" dirty="0" smtClean="0">
                <a:solidFill>
                  <a:srgbClr val="002060"/>
                </a:solidFill>
                <a:latin typeface="Cambria" panose="02040503050406030204" pitchFamily="18" charset="0"/>
              </a:rPr>
              <a:t>Key </a:t>
            </a:r>
            <a:r>
              <a:rPr lang="en-US" i="1" kern="0" dirty="0">
                <a:solidFill>
                  <a:srgbClr val="002060"/>
                </a:solidFill>
                <a:latin typeface="Cambria" panose="02040503050406030204" pitchFamily="18" charset="0"/>
              </a:rPr>
              <a:t>contributors to Platform operation appointed at national level as representatives of </a:t>
            </a:r>
            <a:r>
              <a:rPr lang="en-US" i="1" kern="0" dirty="0" smtClean="0">
                <a:solidFill>
                  <a:srgbClr val="002060"/>
                </a:solidFill>
                <a:latin typeface="Cambria" panose="02040503050406030204" pitchFamily="18" charset="0"/>
              </a:rPr>
              <a:t>different </a:t>
            </a:r>
            <a:r>
              <a:rPr lang="en-US" i="1" kern="0" dirty="0">
                <a:solidFill>
                  <a:srgbClr val="002060"/>
                </a:solidFill>
                <a:latin typeface="Cambria" panose="02040503050406030204" pitchFamily="18" charset="0"/>
              </a:rPr>
              <a:t>partner countries on the four specific platform </a:t>
            </a:r>
            <a:r>
              <a:rPr lang="en-US" i="1" kern="0" dirty="0" smtClean="0">
                <a:solidFill>
                  <a:srgbClr val="002060"/>
                </a:solidFill>
                <a:latin typeface="Cambria" panose="02040503050406030204" pitchFamily="18" charset="0"/>
              </a:rPr>
              <a:t>themes</a:t>
            </a:r>
          </a:p>
          <a:p>
            <a:pPr>
              <a:buClr>
                <a:srgbClr val="0070C0"/>
              </a:buClr>
            </a:pPr>
            <a:r>
              <a:rPr lang="en-US" kern="0" dirty="0" smtClean="0">
                <a:solidFill>
                  <a:srgbClr val="002060"/>
                </a:solidFill>
                <a:latin typeface="Cambria" panose="02040503050406030204" pitchFamily="18" charset="0"/>
              </a:rPr>
              <a:t> </a:t>
            </a:r>
          </a:p>
          <a:p>
            <a:pPr>
              <a:buClr>
                <a:srgbClr val="0070C0"/>
              </a:buClr>
            </a:pPr>
            <a:r>
              <a:rPr lang="en-US" i="1" kern="0" dirty="0" smtClean="0">
                <a:solidFill>
                  <a:srgbClr val="002060"/>
                </a:solidFill>
                <a:latin typeface="Cambria" panose="02040503050406030204" pitchFamily="18" charset="0"/>
              </a:rPr>
              <a:t>Acting </a:t>
            </a:r>
            <a:r>
              <a:rPr lang="en-US" i="1" kern="0" dirty="0">
                <a:solidFill>
                  <a:srgbClr val="002060"/>
                </a:solidFill>
                <a:latin typeface="Cambria" panose="02040503050406030204" pitchFamily="18" charset="0"/>
              </a:rPr>
              <a:t>as main interface between the Consortium and the stakeholders at national </a:t>
            </a:r>
            <a:r>
              <a:rPr lang="en-US" i="1" kern="0" dirty="0" smtClean="0">
                <a:solidFill>
                  <a:srgbClr val="002060"/>
                </a:solidFill>
                <a:latin typeface="Cambria" panose="02040503050406030204" pitchFamily="18" charset="0"/>
              </a:rPr>
              <a:t>level, contribute </a:t>
            </a:r>
            <a:r>
              <a:rPr lang="en-US" i="1" kern="0" dirty="0">
                <a:solidFill>
                  <a:srgbClr val="002060"/>
                </a:solidFill>
                <a:latin typeface="Cambria" panose="02040503050406030204" pitchFamily="18" charset="0"/>
              </a:rPr>
              <a:t>to increasingly mobilize other relevant national stakeholders by </a:t>
            </a:r>
            <a:r>
              <a:rPr lang="en-US" i="1" kern="0" dirty="0" smtClean="0">
                <a:solidFill>
                  <a:srgbClr val="002060"/>
                </a:solidFill>
                <a:latin typeface="Cambria" panose="02040503050406030204" pitchFamily="18" charset="0"/>
              </a:rPr>
              <a:t>collecting </a:t>
            </a:r>
            <a:r>
              <a:rPr lang="en-US" i="1" kern="0" dirty="0">
                <a:solidFill>
                  <a:srgbClr val="002060"/>
                </a:solidFill>
                <a:latin typeface="Cambria" panose="02040503050406030204" pitchFamily="18" charset="0"/>
              </a:rPr>
              <a:t>and </a:t>
            </a:r>
            <a:r>
              <a:rPr lang="en-US" i="1" kern="0" dirty="0" smtClean="0">
                <a:solidFill>
                  <a:srgbClr val="002060"/>
                </a:solidFill>
                <a:latin typeface="Cambria" panose="02040503050406030204" pitchFamily="18" charset="0"/>
              </a:rPr>
              <a:t>conveying </a:t>
            </a:r>
            <a:r>
              <a:rPr lang="en-US" i="1" kern="0" dirty="0">
                <a:solidFill>
                  <a:srgbClr val="002060"/>
                </a:solidFill>
                <a:latin typeface="Cambria" panose="02040503050406030204" pitchFamily="18" charset="0"/>
              </a:rPr>
              <a:t>their </a:t>
            </a:r>
            <a:r>
              <a:rPr lang="en-US" i="1" kern="0" dirty="0" smtClean="0">
                <a:solidFill>
                  <a:srgbClr val="002060"/>
                </a:solidFill>
                <a:latin typeface="Cambria" panose="02040503050406030204" pitchFamily="18" charset="0"/>
              </a:rPr>
              <a:t>messages </a:t>
            </a:r>
            <a:r>
              <a:rPr lang="en-US" i="1" kern="0" dirty="0">
                <a:solidFill>
                  <a:srgbClr val="002060"/>
                </a:solidFill>
                <a:latin typeface="Cambria" panose="02040503050406030204" pitchFamily="18" charset="0"/>
              </a:rPr>
              <a:t>and </a:t>
            </a:r>
            <a:r>
              <a:rPr lang="en-US" i="1" kern="0" dirty="0" smtClean="0">
                <a:solidFill>
                  <a:srgbClr val="002060"/>
                </a:solidFill>
                <a:latin typeface="Cambria" panose="02040503050406030204" pitchFamily="18" charset="0"/>
              </a:rPr>
              <a:t>bringing </a:t>
            </a:r>
            <a:r>
              <a:rPr lang="en-US" i="1" kern="0" dirty="0">
                <a:solidFill>
                  <a:srgbClr val="002060"/>
                </a:solidFill>
                <a:latin typeface="Cambria" panose="02040503050406030204" pitchFamily="18" charset="0"/>
              </a:rPr>
              <a:t>back </a:t>
            </a:r>
            <a:r>
              <a:rPr lang="en-US" i="1" kern="0" dirty="0" smtClean="0">
                <a:solidFill>
                  <a:srgbClr val="002060"/>
                </a:solidFill>
                <a:latin typeface="Cambria" panose="02040503050406030204" pitchFamily="18" charset="0"/>
              </a:rPr>
              <a:t>feedbacks </a:t>
            </a:r>
            <a:r>
              <a:rPr lang="en-US" i="1" kern="0" dirty="0">
                <a:solidFill>
                  <a:srgbClr val="002060"/>
                </a:solidFill>
                <a:latin typeface="Cambria" panose="02040503050406030204" pitchFamily="18" charset="0"/>
              </a:rPr>
              <a:t>for SRIA updates </a:t>
            </a:r>
            <a:endParaRPr lang="el-GR" i="1" kern="0" dirty="0">
              <a:solidFill>
                <a:srgbClr val="00206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4595977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8C0A233-718F-4FCD-A9B5-BF2AB9BC1B13}" type="slidenum">
              <a:rPr lang="it-IT" smtClean="0"/>
              <a:pPr/>
              <a:t>12</a:t>
            </a:fld>
            <a:endParaRPr lang="it-IT" dirty="0"/>
          </a:p>
        </p:txBody>
      </p:sp>
      <p:sp>
        <p:nvSpPr>
          <p:cNvPr id="7" name="Titolo 6"/>
          <p:cNvSpPr txBox="1">
            <a:spLocks/>
          </p:cNvSpPr>
          <p:nvPr/>
        </p:nvSpPr>
        <p:spPr>
          <a:xfrm>
            <a:off x="467403" y="3680986"/>
            <a:ext cx="4123923" cy="2063750"/>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342900" indent="-342900">
              <a:buFont typeface="Wingdings" panose="05000000000000000000" pitchFamily="2" charset="2"/>
              <a:buChar char="Ø"/>
            </a:pPr>
            <a:endParaRPr lang="en-GB" sz="1600" dirty="0">
              <a:solidFill>
                <a:srgbClr val="0070C0"/>
              </a:solidFill>
              <a:latin typeface="Cambria" panose="02040503050406030204" pitchFamily="18" charset="0"/>
            </a:endParaRPr>
          </a:p>
        </p:txBody>
      </p:sp>
      <p:sp>
        <p:nvSpPr>
          <p:cNvPr id="9" name="Titolo 1"/>
          <p:cNvSpPr txBox="1">
            <a:spLocks/>
          </p:cNvSpPr>
          <p:nvPr/>
        </p:nvSpPr>
        <p:spPr>
          <a:xfrm>
            <a:off x="787443" y="273654"/>
            <a:ext cx="10148781" cy="787049"/>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GB" sz="3200" dirty="0" smtClean="0">
                <a:solidFill>
                  <a:srgbClr val="0070C0"/>
                </a:solidFill>
                <a:latin typeface="Cambria" panose="02040503050406030204" pitchFamily="18" charset="0"/>
              </a:rPr>
              <a:t>BLUEMED CSA Expected Achievements</a:t>
            </a:r>
          </a:p>
          <a:p>
            <a:pPr algn="ctr"/>
            <a:r>
              <a:rPr lang="en-US" sz="1800" i="1" dirty="0">
                <a:solidFill>
                  <a:schemeClr val="accent5">
                    <a:lumMod val="75000"/>
                  </a:schemeClr>
                </a:solidFill>
                <a:latin typeface="Cambria" panose="02040503050406030204" pitchFamily="18" charset="0"/>
              </a:rPr>
              <a:t>Change the mindset for growing blue in the </a:t>
            </a:r>
            <a:r>
              <a:rPr lang="en-US" sz="1800" i="1">
                <a:solidFill>
                  <a:schemeClr val="accent5">
                    <a:lumMod val="75000"/>
                  </a:schemeClr>
                </a:solidFill>
                <a:latin typeface="Cambria" panose="02040503050406030204" pitchFamily="18" charset="0"/>
              </a:rPr>
              <a:t>Med </a:t>
            </a:r>
            <a:r>
              <a:rPr lang="en-US" sz="1800" i="1" smtClean="0">
                <a:solidFill>
                  <a:schemeClr val="accent5">
                    <a:lumMod val="75000"/>
                  </a:schemeClr>
                </a:solidFill>
                <a:latin typeface="Cambria" panose="02040503050406030204" pitchFamily="18" charset="0"/>
              </a:rPr>
              <a:t>Area </a:t>
            </a:r>
            <a:r>
              <a:rPr lang="en-US" sz="1800" i="1" dirty="0">
                <a:solidFill>
                  <a:schemeClr val="accent5">
                    <a:lumMod val="75000"/>
                  </a:schemeClr>
                </a:solidFill>
                <a:latin typeface="Cambria" panose="02040503050406030204" pitchFamily="18" charset="0"/>
              </a:rPr>
              <a:t>envisioning the Med Basin as a spot for innovation </a:t>
            </a:r>
          </a:p>
          <a:p>
            <a:pPr algn="ctr"/>
            <a:endParaRPr lang="en-GB" sz="1800" i="1" dirty="0">
              <a:solidFill>
                <a:schemeClr val="accent5">
                  <a:lumMod val="75000"/>
                </a:schemeClr>
              </a:solidFill>
              <a:latin typeface="Cambria" panose="02040503050406030204" pitchFamily="18" charset="0"/>
            </a:endParaRPr>
          </a:p>
        </p:txBody>
      </p:sp>
      <p:graphicFrame>
        <p:nvGraphicFramePr>
          <p:cNvPr id="8" name="Diagramma 7"/>
          <p:cNvGraphicFramePr/>
          <p:nvPr>
            <p:extLst>
              <p:ext uri="{D42A27DB-BD31-4B8C-83A1-F6EECF244321}">
                <p14:modId xmlns:p14="http://schemas.microsoft.com/office/powerpoint/2010/main" val="299362722"/>
              </p:ext>
            </p:extLst>
          </p:nvPr>
        </p:nvGraphicFramePr>
        <p:xfrm>
          <a:off x="246888" y="1133856"/>
          <a:ext cx="11528994" cy="5363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10163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8C0A233-718F-4FCD-A9B5-BF2AB9BC1B13}" type="slidenum">
              <a:rPr lang="it-IT" smtClean="0"/>
              <a:pPr/>
              <a:t>13</a:t>
            </a:fld>
            <a:endParaRPr lang="it-IT" dirty="0"/>
          </a:p>
        </p:txBody>
      </p:sp>
      <p:sp>
        <p:nvSpPr>
          <p:cNvPr id="4" name="Title 1"/>
          <p:cNvSpPr txBox="1">
            <a:spLocks/>
          </p:cNvSpPr>
          <p:nvPr/>
        </p:nvSpPr>
        <p:spPr>
          <a:xfrm>
            <a:off x="357067" y="366293"/>
            <a:ext cx="10368845" cy="617734"/>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dirty="0" smtClean="0"/>
              <a:t/>
            </a:r>
            <a:br>
              <a:rPr lang="en-US" dirty="0" smtClean="0"/>
            </a:br>
            <a:endParaRPr lang="en-US" i="1" dirty="0">
              <a:solidFill>
                <a:schemeClr val="tx2">
                  <a:lumMod val="60000"/>
                  <a:lumOff val="40000"/>
                </a:schemeClr>
              </a:solidFill>
            </a:endParaRPr>
          </a:p>
        </p:txBody>
      </p:sp>
      <p:sp>
        <p:nvSpPr>
          <p:cNvPr id="5" name="Content Placeholder 2"/>
          <p:cNvSpPr txBox="1">
            <a:spLocks/>
          </p:cNvSpPr>
          <p:nvPr/>
        </p:nvSpPr>
        <p:spPr>
          <a:xfrm>
            <a:off x="530352" y="1311440"/>
            <a:ext cx="10941212" cy="26844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smtClean="0">
              <a:latin typeface="Cambria" panose="02040503050406030204" pitchFamily="18" charset="0"/>
            </a:endParaRPr>
          </a:p>
          <a:p>
            <a:endParaRPr lang="en-US" sz="1800" dirty="0" smtClean="0">
              <a:latin typeface="Cambria" panose="02040503050406030204" pitchFamily="18" charset="0"/>
            </a:endParaRPr>
          </a:p>
        </p:txBody>
      </p:sp>
      <p:sp>
        <p:nvSpPr>
          <p:cNvPr id="6" name="Titolo 1"/>
          <p:cNvSpPr txBox="1">
            <a:spLocks/>
          </p:cNvSpPr>
          <p:nvPr/>
        </p:nvSpPr>
        <p:spPr>
          <a:xfrm>
            <a:off x="650814" y="366293"/>
            <a:ext cx="10989498" cy="463846"/>
          </a:xfrm>
          <a:prstGeom prst="rect">
            <a:avLst/>
          </a:prstGeom>
        </p:spPr>
        <p:txBody>
          <a:bodyPr vert="horz" wrap="square" lIns="91440" tIns="93600" rIns="91440" bIns="0" rtlCol="0" anchor="b" anchorCtr="0">
            <a:spAutoFit/>
          </a:bodyPr>
          <a:lstStyle>
            <a:defPPr>
              <a:defRPr lang="it-IT"/>
            </a:defPPr>
            <a:lvl1pPr defTabSz="457200">
              <a:spcBef>
                <a:spcPct val="0"/>
              </a:spcBef>
              <a:buNone/>
              <a:defRPr sz="2000" b="1" cap="none">
                <a:solidFill>
                  <a:srgbClr val="0070C0"/>
                </a:solidFill>
                <a:latin typeface="+mj-lt"/>
                <a:ea typeface="+mj-ea"/>
                <a:cs typeface="+mj-cs"/>
              </a:defRPr>
            </a:lvl1pPr>
          </a:lstStyle>
          <a:p>
            <a:pPr algn="ctr"/>
            <a:r>
              <a:rPr lang="en-US" sz="2400" dirty="0">
                <a:latin typeface="Cambria" panose="02040503050406030204" pitchFamily="18" charset="0"/>
              </a:rPr>
              <a:t>BLUEMED CSA </a:t>
            </a:r>
            <a:r>
              <a:rPr lang="en-US" sz="2400" dirty="0" smtClean="0">
                <a:latin typeface="Cambria" panose="02040503050406030204" pitchFamily="18" charset="0"/>
              </a:rPr>
              <a:t>– Key actions in support to the </a:t>
            </a:r>
            <a:r>
              <a:rPr lang="en-US" sz="2400" dirty="0">
                <a:latin typeface="Cambria" panose="02040503050406030204" pitchFamily="18" charset="0"/>
              </a:rPr>
              <a:t>BLUEMED </a:t>
            </a:r>
            <a:r>
              <a:rPr lang="en-US" sz="2400" dirty="0" smtClean="0">
                <a:latin typeface="Cambria" panose="02040503050406030204" pitchFamily="18" charset="0"/>
              </a:rPr>
              <a:t>Initiative</a:t>
            </a:r>
            <a:endParaRPr lang="en-US" sz="2400" dirty="0">
              <a:latin typeface="Cambria" panose="02040503050406030204" pitchFamily="18" charset="0"/>
            </a:endParaRPr>
          </a:p>
        </p:txBody>
      </p:sp>
      <p:graphicFrame>
        <p:nvGraphicFramePr>
          <p:cNvPr id="2" name="Diagramma 1"/>
          <p:cNvGraphicFramePr/>
          <p:nvPr>
            <p:extLst>
              <p:ext uri="{D42A27DB-BD31-4B8C-83A1-F6EECF244321}">
                <p14:modId xmlns:p14="http://schemas.microsoft.com/office/powerpoint/2010/main" val="463858341"/>
              </p:ext>
            </p:extLst>
          </p:nvPr>
        </p:nvGraphicFramePr>
        <p:xfrm>
          <a:off x="1389888" y="719666"/>
          <a:ext cx="9838944" cy="577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18610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p:cNvSpPr txBox="1">
            <a:spLocks/>
          </p:cNvSpPr>
          <p:nvPr/>
        </p:nvSpPr>
        <p:spPr>
          <a:xfrm>
            <a:off x="8043567" y="659243"/>
            <a:ext cx="3336556" cy="386431"/>
          </a:xfrm>
          <a:prstGeom prst="rect">
            <a:avLst/>
          </a:prstGeom>
        </p:spPr>
        <p:txBody>
          <a:bodyPr>
            <a:normAutofit fontScale="55000" lnSpcReduction="20000"/>
          </a:bodyPr>
          <a:lstStyle>
            <a:lvl1pPr algn="r" defTabSz="457200" rtl="0" eaLnBrk="1" latinLnBrk="0" hangingPunct="1">
              <a:spcBef>
                <a:spcPct val="0"/>
              </a:spcBef>
              <a:buNone/>
              <a:defRPr sz="3600" kern="1200">
                <a:solidFill>
                  <a:srgbClr val="E9443F"/>
                </a:solidFill>
                <a:latin typeface="Tahoma"/>
                <a:ea typeface="+mj-ea"/>
                <a:cs typeface="Tahoma"/>
              </a:defRPr>
            </a:lvl1pPr>
          </a:lstStyle>
          <a:p>
            <a:pPr algn="ctr"/>
            <a:r>
              <a:rPr lang="it-IT" dirty="0" err="1" smtClean="0">
                <a:latin typeface="Cambria" panose="02040503050406030204" pitchFamily="18" charset="0"/>
              </a:rPr>
              <a:t>Thanks</a:t>
            </a:r>
            <a:r>
              <a:rPr lang="it-IT" dirty="0" smtClean="0">
                <a:latin typeface="Cambria" panose="02040503050406030204" pitchFamily="18" charset="0"/>
              </a:rPr>
              <a:t> for </a:t>
            </a:r>
            <a:r>
              <a:rPr lang="it-IT" dirty="0" err="1" smtClean="0">
                <a:latin typeface="Cambria" panose="02040503050406030204" pitchFamily="18" charset="0"/>
              </a:rPr>
              <a:t>your</a:t>
            </a:r>
            <a:r>
              <a:rPr lang="it-IT" dirty="0" smtClean="0">
                <a:latin typeface="Cambria" panose="02040503050406030204" pitchFamily="18" charset="0"/>
              </a:rPr>
              <a:t> </a:t>
            </a:r>
            <a:r>
              <a:rPr lang="it-IT" dirty="0" err="1" smtClean="0">
                <a:latin typeface="Cambria" panose="02040503050406030204" pitchFamily="18" charset="0"/>
              </a:rPr>
              <a:t>attention</a:t>
            </a:r>
            <a:r>
              <a:rPr lang="it-IT" dirty="0" smtClean="0">
                <a:latin typeface="Cambria" panose="02040503050406030204" pitchFamily="18" charset="0"/>
              </a:rPr>
              <a:t>!</a:t>
            </a:r>
            <a:endParaRPr lang="en-GB" dirty="0">
              <a:latin typeface="Cambria" panose="02040503050406030204"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6" y="367826"/>
            <a:ext cx="5619018" cy="3761230"/>
          </a:xfrm>
          <a:prstGeom prst="rect">
            <a:avLst/>
          </a:prstGeom>
        </p:spPr>
      </p:pic>
    </p:spTree>
    <p:extLst>
      <p:ext uri="{BB962C8B-B14F-4D97-AF65-F5344CB8AC3E}">
        <p14:creationId xmlns:p14="http://schemas.microsoft.com/office/powerpoint/2010/main" val="81992502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8C0A233-718F-4FCD-A9B5-BF2AB9BC1B13}" type="slidenum">
              <a:rPr lang="it-IT" smtClean="0"/>
              <a:pPr/>
              <a:t>2</a:t>
            </a:fld>
            <a:endParaRPr lang="it-IT" dirty="0"/>
          </a:p>
        </p:txBody>
      </p:sp>
      <p:sp>
        <p:nvSpPr>
          <p:cNvPr id="5" name="Content Placeholder 2"/>
          <p:cNvSpPr>
            <a:spLocks noGrp="1"/>
          </p:cNvSpPr>
          <p:nvPr>
            <p:ph idx="1"/>
          </p:nvPr>
        </p:nvSpPr>
        <p:spPr>
          <a:xfrm>
            <a:off x="786835" y="315954"/>
            <a:ext cx="10606589" cy="1375686"/>
          </a:xfrm>
        </p:spPr>
        <p:txBody>
          <a:bodyPr>
            <a:noAutofit/>
          </a:bodyPr>
          <a:lstStyle/>
          <a:p>
            <a:pPr marL="0" indent="0" algn="ctr">
              <a:buNone/>
            </a:pPr>
            <a:r>
              <a:rPr lang="en-GB" sz="2400" b="1" i="1" dirty="0" smtClean="0">
                <a:solidFill>
                  <a:srgbClr val="0070C0"/>
                </a:solidFill>
              </a:rPr>
              <a:t>BLUEMED</a:t>
            </a:r>
            <a:r>
              <a:rPr lang="en-GB" sz="2200" b="1" i="1" dirty="0" smtClean="0">
                <a:solidFill>
                  <a:srgbClr val="0070C0"/>
                </a:solidFill>
              </a:rPr>
              <a:t> </a:t>
            </a:r>
            <a:r>
              <a:rPr lang="en-GB" sz="2200" i="1" dirty="0" smtClean="0">
                <a:solidFill>
                  <a:srgbClr val="0070C0"/>
                </a:solidFill>
              </a:rPr>
              <a:t>is the </a:t>
            </a:r>
            <a:r>
              <a:rPr lang="en-GB" sz="2200" b="1" i="1" dirty="0" smtClean="0">
                <a:solidFill>
                  <a:srgbClr val="0070C0"/>
                </a:solidFill>
              </a:rPr>
              <a:t>Research and Innovation Initiative </a:t>
            </a:r>
            <a:r>
              <a:rPr lang="en-GB" sz="2200" i="1" dirty="0" smtClean="0">
                <a:solidFill>
                  <a:srgbClr val="0070C0"/>
                </a:solidFill>
              </a:rPr>
              <a:t>for promoting the blue economy in the Mediterranean Basin through cooperation and alignment of programmes. </a:t>
            </a:r>
          </a:p>
          <a:p>
            <a:pPr marL="0" indent="0" algn="ctr">
              <a:buNone/>
            </a:pPr>
            <a:r>
              <a:rPr lang="en-GB" sz="2200" i="1" dirty="0" smtClean="0">
                <a:solidFill>
                  <a:srgbClr val="0070C0"/>
                </a:solidFill>
              </a:rPr>
              <a:t>It is the strategy of reference to work together for a better known, healthy, safe and productive Mediterranean Sea</a:t>
            </a:r>
          </a:p>
        </p:txBody>
      </p:sp>
      <p:graphicFrame>
        <p:nvGraphicFramePr>
          <p:cNvPr id="6" name="Diagramma 5"/>
          <p:cNvGraphicFramePr/>
          <p:nvPr>
            <p:extLst>
              <p:ext uri="{D42A27DB-BD31-4B8C-83A1-F6EECF244321}">
                <p14:modId xmlns:p14="http://schemas.microsoft.com/office/powerpoint/2010/main" val="1758278965"/>
              </p:ext>
            </p:extLst>
          </p:nvPr>
        </p:nvGraphicFramePr>
        <p:xfrm>
          <a:off x="987777" y="1545335"/>
          <a:ext cx="10204703" cy="490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p:cNvSpPr txBox="1"/>
          <p:nvPr/>
        </p:nvSpPr>
        <p:spPr>
          <a:xfrm>
            <a:off x="4430098" y="2126626"/>
            <a:ext cx="3145370" cy="307777"/>
          </a:xfrm>
          <a:prstGeom prst="rect">
            <a:avLst/>
          </a:prstGeom>
          <a:solidFill>
            <a:schemeClr val="bg1"/>
          </a:solidFill>
        </p:spPr>
        <p:txBody>
          <a:bodyPr wrap="square" rtlCol="0">
            <a:spAutoFit/>
          </a:bodyPr>
          <a:lstStyle/>
          <a:p>
            <a:r>
              <a:rPr lang="en-GB" sz="1400" b="1" dirty="0" smtClean="0"/>
              <a:t>Choke points in the Mediterranean</a:t>
            </a:r>
            <a:endParaRPr lang="en-GB" sz="1400" b="1" dirty="0"/>
          </a:p>
        </p:txBody>
      </p:sp>
    </p:spTree>
    <p:extLst>
      <p:ext uri="{BB962C8B-B14F-4D97-AF65-F5344CB8AC3E}">
        <p14:creationId xmlns:p14="http://schemas.microsoft.com/office/powerpoint/2010/main" val="175437047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640079" y="251796"/>
            <a:ext cx="3154680" cy="433068"/>
          </a:xfrm>
          <a:prstGeom prst="rect">
            <a:avLst/>
          </a:prstGeom>
        </p:spPr>
        <p:txBody>
          <a:bodyPr vert="horz" wrap="square" lIns="91440" tIns="93600" rIns="91440" bIns="0" rtlCol="0" anchor="b" anchorCtr="0">
            <a:spAutoFit/>
          </a:bodyPr>
          <a:lstStyle>
            <a:lvl1pPr algn="l" defTabSz="457200" rtl="0" eaLnBrk="1" latinLnBrk="0" hangingPunct="1">
              <a:spcBef>
                <a:spcPct val="0"/>
              </a:spcBef>
              <a:buNone/>
              <a:defRPr sz="1800" b="1" kern="1200" cap="none">
                <a:solidFill>
                  <a:schemeClr val="accent1"/>
                </a:solidFill>
                <a:latin typeface="+mj-lt"/>
                <a:ea typeface="+mj-ea"/>
                <a:cs typeface="+mj-cs"/>
              </a:defRPr>
            </a:lvl1pPr>
          </a:lstStyle>
          <a:p>
            <a:pPr algn="ctr"/>
            <a:r>
              <a:rPr lang="en-GB" sz="2200" dirty="0">
                <a:solidFill>
                  <a:srgbClr val="0070C0"/>
                </a:solidFill>
                <a:latin typeface="Cambria" panose="02040503050406030204" pitchFamily="18" charset="0"/>
                <a:ea typeface="+mn-ea"/>
                <a:cs typeface="+mn-cs"/>
              </a:rPr>
              <a:t>THE PROCESS SO FAR…</a:t>
            </a:r>
          </a:p>
        </p:txBody>
      </p:sp>
      <p:graphicFrame>
        <p:nvGraphicFramePr>
          <p:cNvPr id="7" name="Diagramma 6"/>
          <p:cNvGraphicFramePr/>
          <p:nvPr>
            <p:extLst>
              <p:ext uri="{D42A27DB-BD31-4B8C-83A1-F6EECF244321}">
                <p14:modId xmlns:p14="http://schemas.microsoft.com/office/powerpoint/2010/main" val="474599375"/>
              </p:ext>
            </p:extLst>
          </p:nvPr>
        </p:nvGraphicFramePr>
        <p:xfrm>
          <a:off x="603503" y="358602"/>
          <a:ext cx="11091671" cy="4700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reccia circolare in giù 7"/>
          <p:cNvSpPr/>
          <p:nvPr/>
        </p:nvSpPr>
        <p:spPr>
          <a:xfrm rot="19314683">
            <a:off x="6508349" y="650500"/>
            <a:ext cx="2406896" cy="862970"/>
          </a:xfrm>
          <a:prstGeom prst="curvedDownArrow">
            <a:avLst>
              <a:gd name="adj1" fmla="val 25000"/>
              <a:gd name="adj2" fmla="val 50000"/>
              <a:gd name="adj3" fmla="val 602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Segnaposto contenuto 4"/>
          <p:cNvSpPr txBox="1">
            <a:spLocks/>
          </p:cNvSpPr>
          <p:nvPr/>
        </p:nvSpPr>
        <p:spPr>
          <a:xfrm>
            <a:off x="371382" y="5147226"/>
            <a:ext cx="11353612" cy="1335357"/>
          </a:xfrm>
          <a:prstGeom prst="rect">
            <a:avLst/>
          </a:prstGeom>
          <a:solidFill>
            <a:schemeClr val="bg1"/>
          </a:solidFill>
          <a:ln>
            <a:solidFill>
              <a:srgbClr val="F2612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latin typeface="Cambria" panose="02040503050406030204" pitchFamily="18" charset="0"/>
              </a:rPr>
              <a:t>* Evolution of the </a:t>
            </a:r>
            <a:r>
              <a:rPr lang="en-US" sz="1800" dirty="0">
                <a:latin typeface="Cambria" panose="02040503050406030204" pitchFamily="18" charset="0"/>
              </a:rPr>
              <a:t>g</a:t>
            </a:r>
            <a:r>
              <a:rPr lang="en-US" sz="1800" dirty="0" smtClean="0">
                <a:latin typeface="Cambria" panose="02040503050406030204" pitchFamily="18" charset="0"/>
              </a:rPr>
              <a:t>overnance: the BLUEMED Initiative has being coordinated by a Strategic Board chaired by Italy, together with EC DG RTD and DG MARE, and composed by state representatives of Cyprus, Croatia, France, Greece, Malta, Slovenia, Spain, Portugal, and Belgium. Recently, Montenegro joined it. The Strategic Board counts on the CSA BLUEMED for the implementation of some strategic actions as well as on experts, including from JPI Oceans and some of the other R&amp;I initiatives in place in the Mediterranean area.</a:t>
            </a:r>
            <a:endParaRPr lang="en-GB" sz="1800" dirty="0">
              <a:latin typeface="Cambria" panose="02040503050406030204" pitchFamily="18" charset="0"/>
            </a:endParaRPr>
          </a:p>
        </p:txBody>
      </p:sp>
    </p:spTree>
    <p:extLst>
      <p:ext uri="{BB962C8B-B14F-4D97-AF65-F5344CB8AC3E}">
        <p14:creationId xmlns:p14="http://schemas.microsoft.com/office/powerpoint/2010/main" val="129689839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38911" y="292237"/>
            <a:ext cx="11430001" cy="833178"/>
          </a:xfrm>
          <a:prstGeom prst="rect">
            <a:avLst/>
          </a:prstGeom>
        </p:spPr>
        <p:txBody>
          <a:bodyPr vert="horz" wrap="square" lIns="91440" tIns="93600" rIns="91440" bIns="0" rtlCol="0" anchor="b" anchorCtr="0">
            <a:spAutoFit/>
          </a:bodyPr>
          <a:lstStyle>
            <a:lvl1pPr algn="l" defTabSz="457200" rtl="0" eaLnBrk="1" latinLnBrk="0" hangingPunct="1">
              <a:spcBef>
                <a:spcPct val="0"/>
              </a:spcBef>
              <a:buNone/>
              <a:defRPr sz="1800" b="1" kern="1200" cap="none">
                <a:solidFill>
                  <a:schemeClr val="accent1"/>
                </a:solidFill>
                <a:latin typeface="+mj-lt"/>
                <a:ea typeface="+mj-ea"/>
                <a:cs typeface="+mj-cs"/>
              </a:defRPr>
            </a:lvl1pPr>
          </a:lstStyle>
          <a:p>
            <a:pPr algn="ctr"/>
            <a:r>
              <a:rPr lang="en-GB" sz="2400" dirty="0" smtClean="0">
                <a:solidFill>
                  <a:srgbClr val="0070C0"/>
                </a:solidFill>
                <a:latin typeface="Cambria" panose="02040503050406030204" pitchFamily="18" charset="0"/>
              </a:rPr>
              <a:t>BLUEMED ‘mantra’ – The Strategic Research and Innovation Agenda </a:t>
            </a:r>
          </a:p>
          <a:p>
            <a:pPr algn="ctr"/>
            <a:r>
              <a:rPr lang="en-GB" sz="2400" dirty="0" smtClean="0">
                <a:solidFill>
                  <a:srgbClr val="0070C0"/>
                </a:solidFill>
                <a:latin typeface="Cambria" panose="02040503050406030204" pitchFamily="18" charset="0"/>
              </a:rPr>
              <a:t>Sharing, </a:t>
            </a:r>
            <a:r>
              <a:rPr lang="en-GB" sz="2400" dirty="0">
                <a:solidFill>
                  <a:srgbClr val="0070C0"/>
                </a:solidFill>
                <a:latin typeface="Cambria" panose="02040503050406030204" pitchFamily="18" charset="0"/>
              </a:rPr>
              <a:t>u</a:t>
            </a:r>
            <a:r>
              <a:rPr lang="en-GB" sz="2400" dirty="0" smtClean="0">
                <a:solidFill>
                  <a:srgbClr val="0070C0"/>
                </a:solidFill>
                <a:latin typeface="Cambria" panose="02040503050406030204" pitchFamily="18" charset="0"/>
              </a:rPr>
              <a:t>pdate, </a:t>
            </a:r>
            <a:r>
              <a:rPr lang="en-GB" sz="2400" dirty="0">
                <a:solidFill>
                  <a:srgbClr val="0070C0"/>
                </a:solidFill>
                <a:latin typeface="Cambria" panose="02040503050406030204" pitchFamily="18" charset="0"/>
              </a:rPr>
              <a:t>i</a:t>
            </a:r>
            <a:r>
              <a:rPr lang="en-GB" sz="2400" dirty="0" smtClean="0">
                <a:solidFill>
                  <a:srgbClr val="0070C0"/>
                </a:solidFill>
                <a:latin typeface="Cambria" panose="02040503050406030204" pitchFamily="18" charset="0"/>
              </a:rPr>
              <a:t>mplement</a:t>
            </a:r>
          </a:p>
        </p:txBody>
      </p:sp>
      <p:pic>
        <p:nvPicPr>
          <p:cNvPr id="5" name="Picture 2"/>
          <p:cNvPicPr>
            <a:picLocks noChangeAspect="1" noChangeArrowheads="1"/>
          </p:cNvPicPr>
          <p:nvPr/>
        </p:nvPicPr>
        <p:blipFill>
          <a:blip r:embed="rId2" cstate="print"/>
          <a:srcRect/>
          <a:stretch>
            <a:fillRect/>
          </a:stretch>
        </p:blipFill>
        <p:spPr bwMode="auto">
          <a:xfrm>
            <a:off x="1250386" y="2277459"/>
            <a:ext cx="3120446" cy="4013507"/>
          </a:xfrm>
          <a:prstGeom prst="rect">
            <a:avLst/>
          </a:prstGeom>
          <a:noFill/>
          <a:ln w="9525">
            <a:solidFill>
              <a:schemeClr val="tx2"/>
            </a:solidFill>
            <a:miter lim="800000"/>
            <a:headEnd/>
            <a:tailEnd/>
          </a:ln>
        </p:spPr>
      </p:pic>
      <p:sp>
        <p:nvSpPr>
          <p:cNvPr id="9" name="Rettangolo 8"/>
          <p:cNvSpPr/>
          <p:nvPr/>
        </p:nvSpPr>
        <p:spPr>
          <a:xfrm>
            <a:off x="326842" y="1216912"/>
            <a:ext cx="11322614" cy="1015663"/>
          </a:xfrm>
          <a:prstGeom prst="rect">
            <a:avLst/>
          </a:prstGeom>
        </p:spPr>
        <p:txBody>
          <a:bodyPr wrap="square">
            <a:spAutoFit/>
          </a:bodyPr>
          <a:lstStyle/>
          <a:p>
            <a:pPr algn="ctr"/>
            <a:r>
              <a:rPr lang="en-GB" sz="2000" b="1" i="1" dirty="0">
                <a:solidFill>
                  <a:schemeClr val="tx1">
                    <a:lumMod val="85000"/>
                    <a:lumOff val="15000"/>
                  </a:schemeClr>
                </a:solidFill>
                <a:latin typeface="Cambria" panose="02040503050406030204" pitchFamily="18" charset="0"/>
              </a:rPr>
              <a:t>The BLUEMED Initiative will contribute to the creation of new ‘blue’ jobs, social wellbeing and a sustainable growth in the marine and maritime sectors through the implementation of </a:t>
            </a:r>
            <a:r>
              <a:rPr lang="en-GB" sz="2000" b="1" i="1" dirty="0" smtClean="0">
                <a:solidFill>
                  <a:schemeClr val="tx1">
                    <a:lumMod val="85000"/>
                    <a:lumOff val="15000"/>
                  </a:schemeClr>
                </a:solidFill>
                <a:latin typeface="Cambria" panose="02040503050406030204" pitchFamily="18" charset="0"/>
              </a:rPr>
              <a:t>the </a:t>
            </a:r>
            <a:r>
              <a:rPr lang="en-GB" sz="2000" b="1" i="1" dirty="0">
                <a:solidFill>
                  <a:schemeClr val="tx1">
                    <a:lumMod val="85000"/>
                    <a:lumOff val="15000"/>
                  </a:schemeClr>
                </a:solidFill>
                <a:latin typeface="Cambria" panose="02040503050406030204" pitchFamily="18" charset="0"/>
              </a:rPr>
              <a:t>Strategic Research and Innovation Agenda, the </a:t>
            </a:r>
            <a:r>
              <a:rPr lang="en-GB" sz="2000" b="1" i="1" dirty="0">
                <a:solidFill>
                  <a:schemeClr val="accent2"/>
                </a:solidFill>
                <a:latin typeface="Cambria" panose="02040503050406030204" pitchFamily="18" charset="0"/>
                <a:hlinkClick r:id="rId3"/>
              </a:rPr>
              <a:t>BLUEMED </a:t>
            </a:r>
            <a:r>
              <a:rPr lang="en-GB" sz="2000" b="1" i="1" dirty="0" smtClean="0">
                <a:solidFill>
                  <a:schemeClr val="accent2"/>
                </a:solidFill>
                <a:latin typeface="Cambria" panose="02040503050406030204" pitchFamily="18" charset="0"/>
                <a:hlinkClick r:id="rId3"/>
              </a:rPr>
              <a:t>SRIA</a:t>
            </a:r>
            <a:endParaRPr lang="en-GB" sz="2000" b="1" dirty="0">
              <a:solidFill>
                <a:schemeClr val="accent2"/>
              </a:solidFill>
              <a:latin typeface="Cambria" panose="02040503050406030204" pitchFamily="18" charset="0"/>
            </a:endParaRPr>
          </a:p>
        </p:txBody>
      </p:sp>
      <p:graphicFrame>
        <p:nvGraphicFramePr>
          <p:cNvPr id="10" name="Diagramma 9"/>
          <p:cNvGraphicFramePr/>
          <p:nvPr>
            <p:extLst/>
          </p:nvPr>
        </p:nvGraphicFramePr>
        <p:xfrm>
          <a:off x="4956048" y="2231739"/>
          <a:ext cx="6234237" cy="4013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197988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8C0A233-718F-4FCD-A9B5-BF2AB9BC1B13}" type="slidenum">
              <a:rPr lang="it-IT" smtClean="0"/>
              <a:pPr/>
              <a:t>5</a:t>
            </a:fld>
            <a:endParaRPr lang="it-IT" dirty="0"/>
          </a:p>
        </p:txBody>
      </p:sp>
      <p:graphicFrame>
        <p:nvGraphicFramePr>
          <p:cNvPr id="4" name="Diagramma 3"/>
          <p:cNvGraphicFramePr/>
          <p:nvPr>
            <p:extLst>
              <p:ext uri="{D42A27DB-BD31-4B8C-83A1-F6EECF244321}">
                <p14:modId xmlns:p14="http://schemas.microsoft.com/office/powerpoint/2010/main" val="642917520"/>
              </p:ext>
            </p:extLst>
          </p:nvPr>
        </p:nvGraphicFramePr>
        <p:xfrm>
          <a:off x="347472" y="310897"/>
          <a:ext cx="11009376" cy="610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6455664" y="3529584"/>
            <a:ext cx="4535424" cy="512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894834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8C0A233-718F-4FCD-A9B5-BF2AB9BC1B13}" type="slidenum">
              <a:rPr lang="it-IT" smtClean="0"/>
              <a:pPr/>
              <a:t>6</a:t>
            </a:fld>
            <a:endParaRPr lang="it-IT" dirty="0"/>
          </a:p>
        </p:txBody>
      </p:sp>
      <p:sp>
        <p:nvSpPr>
          <p:cNvPr id="4" name="CasellaDiTesto 3"/>
          <p:cNvSpPr txBox="1"/>
          <p:nvPr/>
        </p:nvSpPr>
        <p:spPr>
          <a:xfrm>
            <a:off x="858708" y="1361835"/>
            <a:ext cx="10562148" cy="4185761"/>
          </a:xfrm>
          <a:prstGeom prst="rect">
            <a:avLst/>
          </a:prstGeom>
          <a:noFill/>
        </p:spPr>
        <p:txBody>
          <a:bodyPr wrap="square" rtlCol="0">
            <a:spAutoFit/>
          </a:bodyPr>
          <a:lstStyle/>
          <a:p>
            <a:pPr marL="342900" indent="-342900" algn="just">
              <a:buFont typeface="Wingdings" panose="05000000000000000000" pitchFamily="2" charset="2"/>
              <a:buChar char="ü"/>
              <a:defRPr/>
            </a:pPr>
            <a:r>
              <a:rPr lang="en-US" sz="1900" kern="0" dirty="0">
                <a:solidFill>
                  <a:srgbClr val="0070C0"/>
                </a:solidFill>
                <a:latin typeface="Calibri"/>
              </a:rPr>
              <a:t>BG-07-2017: Blue green innovation for clean coasts/seas (IA,12M, 2017) </a:t>
            </a:r>
            <a:r>
              <a:rPr lang="en-US" sz="1900" b="1" kern="0" dirty="0">
                <a:solidFill>
                  <a:srgbClr val="FF0000"/>
                </a:solidFill>
                <a:latin typeface="Calibri"/>
              </a:rPr>
              <a:t>CLAIM</a:t>
            </a:r>
            <a:r>
              <a:rPr lang="en-US" sz="1900" kern="0" dirty="0">
                <a:solidFill>
                  <a:srgbClr val="0070C0"/>
                </a:solidFill>
                <a:latin typeface="Calibri"/>
              </a:rPr>
              <a:t> and </a:t>
            </a:r>
            <a:r>
              <a:rPr lang="en-US" sz="1900" b="1" kern="0" dirty="0" err="1">
                <a:solidFill>
                  <a:srgbClr val="FF0000"/>
                </a:solidFill>
                <a:latin typeface="Calibri"/>
              </a:rPr>
              <a:t>GoJelly</a:t>
            </a:r>
            <a:endParaRPr lang="en-US" sz="1900" b="1" kern="0" dirty="0">
              <a:solidFill>
                <a:srgbClr val="FF0000"/>
              </a:solidFill>
              <a:latin typeface="Calibri"/>
            </a:endParaRPr>
          </a:p>
          <a:p>
            <a:pPr marL="171450" indent="-171450" algn="just">
              <a:buFont typeface="Wingdings" panose="05000000000000000000" pitchFamily="2" charset="2"/>
              <a:buChar char="ü"/>
              <a:defRPr/>
            </a:pPr>
            <a:endParaRPr lang="en-US" sz="800" kern="0" dirty="0">
              <a:solidFill>
                <a:srgbClr val="0070C0"/>
              </a:solidFill>
              <a:latin typeface="Calibri"/>
            </a:endParaRPr>
          </a:p>
          <a:p>
            <a:pPr marL="342900" indent="-342900" algn="just">
              <a:buFont typeface="Wingdings" panose="05000000000000000000" pitchFamily="2" charset="2"/>
              <a:buChar char="ü"/>
              <a:defRPr/>
            </a:pPr>
            <a:r>
              <a:rPr lang="en-US" sz="1900" kern="0" dirty="0">
                <a:solidFill>
                  <a:srgbClr val="0070C0"/>
                </a:solidFill>
                <a:latin typeface="Calibri"/>
              </a:rPr>
              <a:t>BG-12-2016: Towards an integrated Med Sea Observing System (IA, 8M, 2016) </a:t>
            </a:r>
            <a:r>
              <a:rPr lang="en-US" sz="1900" b="1" kern="0" dirty="0">
                <a:solidFill>
                  <a:srgbClr val="FF0000"/>
                </a:solidFill>
                <a:latin typeface="Calibri"/>
              </a:rPr>
              <a:t>ODYSSEA</a:t>
            </a:r>
          </a:p>
          <a:p>
            <a:pPr marL="171450" indent="-171450" algn="just">
              <a:buFont typeface="Wingdings" panose="05000000000000000000" pitchFamily="2" charset="2"/>
              <a:buChar char="ü"/>
              <a:defRPr/>
            </a:pPr>
            <a:endParaRPr lang="en-US" sz="800" kern="0" dirty="0">
              <a:solidFill>
                <a:srgbClr val="0070C0"/>
              </a:solidFill>
              <a:latin typeface="Calibri"/>
            </a:endParaRPr>
          </a:p>
          <a:p>
            <a:pPr marL="342900" indent="-342900" algn="just">
              <a:buFont typeface="Wingdings" panose="05000000000000000000" pitchFamily="2" charset="2"/>
              <a:buChar char="ü"/>
              <a:defRPr/>
            </a:pPr>
            <a:r>
              <a:rPr lang="en-US" sz="1900" kern="0" dirty="0">
                <a:solidFill>
                  <a:srgbClr val="0070C0"/>
                </a:solidFill>
                <a:latin typeface="Calibri"/>
              </a:rPr>
              <a:t>BG-13-2016: Support to the BLUEMED Initiative: Coordination of marine and maritime research and innovation activities in the Mediterranean (CSA, 3M, 2016) </a:t>
            </a:r>
            <a:r>
              <a:rPr lang="en-US" sz="1900" b="1" kern="0" dirty="0">
                <a:solidFill>
                  <a:srgbClr val="FF0000"/>
                </a:solidFill>
                <a:latin typeface="Calibri"/>
              </a:rPr>
              <a:t>BLUEMED</a:t>
            </a:r>
            <a:r>
              <a:rPr lang="en-US" sz="1900" kern="0" dirty="0">
                <a:solidFill>
                  <a:srgbClr val="0070C0"/>
                </a:solidFill>
                <a:latin typeface="Calibri"/>
              </a:rPr>
              <a:t> </a:t>
            </a:r>
          </a:p>
          <a:p>
            <a:pPr marL="171450" indent="-171450" algn="just">
              <a:buFont typeface="Wingdings" panose="05000000000000000000" pitchFamily="2" charset="2"/>
              <a:buChar char="ü"/>
            </a:pPr>
            <a:endParaRPr lang="en-US" sz="800" dirty="0">
              <a:solidFill>
                <a:srgbClr val="0070C0"/>
              </a:solidFill>
              <a:latin typeface="Calibri"/>
            </a:endParaRPr>
          </a:p>
          <a:p>
            <a:pPr marL="342900" indent="-342900" algn="just">
              <a:buFont typeface="Wingdings" panose="05000000000000000000" pitchFamily="2" charset="2"/>
              <a:buChar char="ü"/>
            </a:pPr>
            <a:r>
              <a:rPr lang="en-US" sz="1900" dirty="0">
                <a:solidFill>
                  <a:srgbClr val="0070C0"/>
                </a:solidFill>
                <a:latin typeface="Calibri"/>
              </a:rPr>
              <a:t>SFS-20-2017: Towards a science-based </a:t>
            </a:r>
            <a:r>
              <a:rPr lang="en-US" sz="1900" dirty="0" err="1">
                <a:solidFill>
                  <a:srgbClr val="0070C0"/>
                </a:solidFill>
                <a:latin typeface="Calibri"/>
              </a:rPr>
              <a:t>regionalisation</a:t>
            </a:r>
            <a:r>
              <a:rPr lang="en-US" sz="1900" dirty="0">
                <a:solidFill>
                  <a:srgbClr val="0070C0"/>
                </a:solidFill>
                <a:latin typeface="Calibri"/>
              </a:rPr>
              <a:t> of the Common Fisheries </a:t>
            </a:r>
            <a:r>
              <a:rPr lang="en-US" sz="1900" dirty="0" smtClean="0">
                <a:solidFill>
                  <a:srgbClr val="0070C0"/>
                </a:solidFill>
                <a:latin typeface="Calibri"/>
              </a:rPr>
              <a:t>Policy </a:t>
            </a:r>
            <a:r>
              <a:rPr lang="en-US" sz="1900" dirty="0">
                <a:solidFill>
                  <a:srgbClr val="0070C0"/>
                </a:solidFill>
                <a:latin typeface="Calibri"/>
              </a:rPr>
              <a:t>(RIA</a:t>
            </a:r>
            <a:r>
              <a:rPr lang="en-US" sz="1900" dirty="0" smtClean="0">
                <a:solidFill>
                  <a:srgbClr val="0070C0"/>
                </a:solidFill>
                <a:latin typeface="Calibri"/>
              </a:rPr>
              <a:t>, 6M</a:t>
            </a:r>
            <a:r>
              <a:rPr lang="en-US" sz="1900" dirty="0">
                <a:solidFill>
                  <a:srgbClr val="0070C0"/>
                </a:solidFill>
                <a:latin typeface="Calibri"/>
              </a:rPr>
              <a:t>, 2017) </a:t>
            </a:r>
          </a:p>
          <a:p>
            <a:pPr marL="171450" indent="-171450" algn="just">
              <a:buFont typeface="Wingdings" panose="05000000000000000000" pitchFamily="2" charset="2"/>
              <a:buChar char="ü"/>
            </a:pPr>
            <a:endParaRPr lang="en-US" sz="800" dirty="0">
              <a:solidFill>
                <a:srgbClr val="0070C0"/>
              </a:solidFill>
              <a:latin typeface="Calibri"/>
            </a:endParaRPr>
          </a:p>
          <a:p>
            <a:pPr marL="342900" indent="-342900" algn="just">
              <a:buFont typeface="Wingdings" panose="05000000000000000000" pitchFamily="2" charset="2"/>
              <a:buChar char="ü"/>
            </a:pPr>
            <a:r>
              <a:rPr lang="en-US" sz="1900" dirty="0">
                <a:solidFill>
                  <a:srgbClr val="0070C0"/>
                </a:solidFill>
                <a:latin typeface="Calibri"/>
              </a:rPr>
              <a:t>SFS-21-2016/2017: Advancing basic biological knowledge and improving management tools for commercially important fish and other seafood species (RIA</a:t>
            </a:r>
            <a:r>
              <a:rPr lang="en-US" sz="1900" dirty="0" smtClean="0">
                <a:solidFill>
                  <a:srgbClr val="0070C0"/>
                </a:solidFill>
                <a:latin typeface="Calibri"/>
              </a:rPr>
              <a:t>, 5M</a:t>
            </a:r>
            <a:r>
              <a:rPr lang="en-US" sz="1900" dirty="0">
                <a:solidFill>
                  <a:srgbClr val="0070C0"/>
                </a:solidFill>
                <a:latin typeface="Calibri"/>
              </a:rPr>
              <a:t>) </a:t>
            </a:r>
            <a:r>
              <a:rPr lang="en-US" sz="1900" b="1" dirty="0" smtClean="0">
                <a:solidFill>
                  <a:srgbClr val="FF0000"/>
                </a:solidFill>
                <a:latin typeface="Calibri"/>
              </a:rPr>
              <a:t>FAR FISH</a:t>
            </a:r>
            <a:r>
              <a:rPr lang="en-US" sz="1900" dirty="0" smtClean="0">
                <a:solidFill>
                  <a:srgbClr val="0070C0"/>
                </a:solidFill>
                <a:latin typeface="Calibri"/>
              </a:rPr>
              <a:t>(2016</a:t>
            </a:r>
            <a:r>
              <a:rPr lang="en-US" sz="1900" dirty="0">
                <a:solidFill>
                  <a:srgbClr val="0070C0"/>
                </a:solidFill>
                <a:latin typeface="Calibri"/>
              </a:rPr>
              <a:t>)</a:t>
            </a:r>
          </a:p>
          <a:p>
            <a:pPr marL="171450" indent="-171450" algn="just">
              <a:buFont typeface="Wingdings" panose="05000000000000000000" pitchFamily="2" charset="2"/>
              <a:buChar char="ü"/>
            </a:pPr>
            <a:endParaRPr lang="en-US" sz="800" dirty="0">
              <a:solidFill>
                <a:srgbClr val="0070C0"/>
              </a:solidFill>
              <a:latin typeface="Calibri"/>
            </a:endParaRPr>
          </a:p>
          <a:p>
            <a:pPr marL="342900" indent="-342900" algn="just">
              <a:buFont typeface="Wingdings" panose="05000000000000000000" pitchFamily="2" charset="2"/>
              <a:buChar char="ü"/>
            </a:pPr>
            <a:r>
              <a:rPr lang="en-US" sz="1900" dirty="0">
                <a:solidFill>
                  <a:srgbClr val="0070C0"/>
                </a:solidFill>
                <a:latin typeface="Calibri"/>
              </a:rPr>
              <a:t>SFS-23-2016: Improving the technical performance of the Mediterranean aquaculture </a:t>
            </a:r>
            <a:r>
              <a:rPr lang="en-US" sz="1900" kern="0" dirty="0">
                <a:solidFill>
                  <a:srgbClr val="0070C0"/>
                </a:solidFill>
                <a:latin typeface="Calibri"/>
              </a:rPr>
              <a:t>(RIA, 6M, 2016)</a:t>
            </a:r>
            <a:r>
              <a:rPr lang="en-US" sz="1900" dirty="0">
                <a:solidFill>
                  <a:srgbClr val="0070C0"/>
                </a:solidFill>
                <a:latin typeface="Calibri"/>
              </a:rPr>
              <a:t> </a:t>
            </a:r>
            <a:r>
              <a:rPr lang="it-IT" sz="1900" b="1" dirty="0" err="1">
                <a:solidFill>
                  <a:srgbClr val="FF0000"/>
                </a:solidFill>
                <a:latin typeface="Calibri"/>
              </a:rPr>
              <a:t>MedAID</a:t>
            </a:r>
            <a:r>
              <a:rPr lang="it-IT" sz="1900" b="1" dirty="0">
                <a:solidFill>
                  <a:srgbClr val="0070C0"/>
                </a:solidFill>
                <a:latin typeface="Calibri"/>
              </a:rPr>
              <a:t> </a:t>
            </a:r>
            <a:r>
              <a:rPr lang="it-IT" sz="1900" dirty="0">
                <a:solidFill>
                  <a:srgbClr val="0070C0"/>
                </a:solidFill>
                <a:latin typeface="Calibri"/>
              </a:rPr>
              <a:t>and </a:t>
            </a:r>
            <a:r>
              <a:rPr lang="it-IT" sz="1900" b="1" dirty="0" err="1" smtClean="0">
                <a:solidFill>
                  <a:srgbClr val="FF0000"/>
                </a:solidFill>
                <a:latin typeface="Calibri"/>
              </a:rPr>
              <a:t>PerformFISH</a:t>
            </a:r>
            <a:endParaRPr lang="it-IT" sz="1900" b="1" dirty="0" smtClean="0">
              <a:solidFill>
                <a:srgbClr val="FF0000"/>
              </a:solidFill>
              <a:latin typeface="Calibri"/>
            </a:endParaRPr>
          </a:p>
          <a:p>
            <a:pPr marL="342900" indent="-342900" algn="just">
              <a:buFont typeface="Wingdings" panose="05000000000000000000" pitchFamily="2" charset="2"/>
              <a:buChar char="ü"/>
            </a:pPr>
            <a:endParaRPr lang="it-IT" sz="1900" b="1" dirty="0">
              <a:solidFill>
                <a:srgbClr val="0070C0"/>
              </a:solidFill>
              <a:latin typeface="Calibri"/>
            </a:endParaRPr>
          </a:p>
          <a:p>
            <a:pPr marL="285750" indent="-285750" algn="just">
              <a:buFont typeface="Wingdings" panose="05000000000000000000" pitchFamily="2" charset="2"/>
              <a:buChar char="ü"/>
            </a:pPr>
            <a:r>
              <a:rPr lang="en-US" b="1" dirty="0">
                <a:solidFill>
                  <a:srgbClr val="0070C0"/>
                </a:solidFill>
              </a:rPr>
              <a:t>Other H2020 R&amp;I projects addressed to boost blue growth the Mediterranean area are </a:t>
            </a:r>
            <a:r>
              <a:rPr lang="en-US" b="1" dirty="0" smtClean="0">
                <a:solidFill>
                  <a:srgbClr val="0070C0"/>
                </a:solidFill>
              </a:rPr>
              <a:t>on-going </a:t>
            </a:r>
            <a:r>
              <a:rPr lang="en-US" dirty="0">
                <a:solidFill>
                  <a:srgbClr val="0070C0"/>
                </a:solidFill>
              </a:rPr>
              <a:t>(www.bluemed-initiative.eu/mediterranean-h2020-projects</a:t>
            </a:r>
            <a:r>
              <a:rPr lang="en-US" dirty="0" smtClean="0">
                <a:solidFill>
                  <a:srgbClr val="0070C0"/>
                </a:solidFill>
              </a:rPr>
              <a:t>/)</a:t>
            </a:r>
            <a:endParaRPr lang="en-US" dirty="0">
              <a:solidFill>
                <a:srgbClr val="0070C0"/>
              </a:solidFill>
            </a:endParaRPr>
          </a:p>
        </p:txBody>
      </p:sp>
      <p:sp>
        <p:nvSpPr>
          <p:cNvPr id="6" name="Rettangolo 5"/>
          <p:cNvSpPr/>
          <p:nvPr/>
        </p:nvSpPr>
        <p:spPr>
          <a:xfrm>
            <a:off x="1234440" y="2258568"/>
            <a:ext cx="10104120" cy="539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858708" y="407752"/>
            <a:ext cx="9637776" cy="707886"/>
          </a:xfrm>
          <a:prstGeom prst="rect">
            <a:avLst/>
          </a:prstGeom>
        </p:spPr>
        <p:txBody>
          <a:bodyPr wrap="square">
            <a:spAutoFit/>
          </a:bodyPr>
          <a:lstStyle/>
          <a:p>
            <a:pPr lvl="0"/>
            <a:r>
              <a:rPr lang="en-US" sz="2000" b="1" dirty="0">
                <a:solidFill>
                  <a:srgbClr val="0070C0"/>
                </a:solidFill>
                <a:latin typeface="Cambria" panose="02040503050406030204" pitchFamily="18" charset="0"/>
                <a:cs typeface="Arial" pitchFamily="34" charset="0"/>
              </a:rPr>
              <a:t>DG RTD – H2020 SC2 Work </a:t>
            </a:r>
            <a:r>
              <a:rPr lang="en-US" sz="2000" b="1" dirty="0" err="1">
                <a:solidFill>
                  <a:srgbClr val="0070C0"/>
                </a:solidFill>
                <a:latin typeface="Cambria" panose="02040503050406030204" pitchFamily="18" charset="0"/>
                <a:cs typeface="Arial" pitchFamily="34" charset="0"/>
              </a:rPr>
              <a:t>Programme</a:t>
            </a:r>
            <a:r>
              <a:rPr lang="en-US" sz="2000" b="1" dirty="0">
                <a:solidFill>
                  <a:srgbClr val="0070C0"/>
                </a:solidFill>
                <a:latin typeface="Cambria" panose="02040503050406030204" pitchFamily="18" charset="0"/>
                <a:cs typeface="Arial" pitchFamily="34" charset="0"/>
              </a:rPr>
              <a:t> 2016-2017, six BLUEMED R&amp;I priorities included</a:t>
            </a:r>
            <a:endParaRPr lang="it-IT" sz="2000" b="1" dirty="0"/>
          </a:p>
        </p:txBody>
      </p:sp>
    </p:spTree>
    <p:extLst>
      <p:ext uri="{BB962C8B-B14F-4D97-AF65-F5344CB8AC3E}">
        <p14:creationId xmlns:p14="http://schemas.microsoft.com/office/powerpoint/2010/main" val="391146386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4688226-E43C-7C4F-8B3E-CE1AE61FD662}" type="slidenum">
              <a:rPr lang="en-US" smtClean="0"/>
              <a:pPr/>
              <a:t>7</a:t>
            </a:fld>
            <a:endParaRPr lang="en-US"/>
          </a:p>
        </p:txBody>
      </p:sp>
      <p:pic>
        <p:nvPicPr>
          <p:cNvPr id="7" name="Picture 2"/>
          <p:cNvPicPr>
            <a:picLocks noGrp="1" noChangeAspect="1" noChangeArrowheads="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30" y="822325"/>
            <a:ext cx="6249988"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6330732" y="775222"/>
            <a:ext cx="5403899" cy="4327338"/>
          </a:xfrm>
          <a:prstGeom prst="rect">
            <a:avLst/>
          </a:prstGeom>
          <a:noFill/>
        </p:spPr>
        <p:txBody>
          <a:bodyPr wrap="square" rtlCol="0">
            <a:spAutoFit/>
          </a:bodyPr>
          <a:lstStyle/>
          <a:p>
            <a:r>
              <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rPr>
              <a:t>11 PARTNERS, COORDINATED BY CNR (IT)</a:t>
            </a:r>
          </a:p>
          <a:p>
            <a:r>
              <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rPr>
              <a:t>9 COUNTRIES</a:t>
            </a:r>
          </a:p>
          <a:p>
            <a:r>
              <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rPr>
              <a:t>4 YEARS (from 1st </a:t>
            </a:r>
            <a:r>
              <a:rPr lang="it-IT" sz="1920" b="1" dirty="0" err="1">
                <a:solidFill>
                  <a:srgbClr val="0070C0"/>
                </a:solidFill>
                <a:latin typeface="Cambria" panose="02040503050406030204" pitchFamily="18" charset="0"/>
                <a:ea typeface="Tahoma" panose="020B0604030504040204" pitchFamily="34" charset="0"/>
                <a:cs typeface="Tahoma" panose="020B0604030504040204" pitchFamily="34" charset="0"/>
              </a:rPr>
              <a:t>Oct</a:t>
            </a:r>
            <a:r>
              <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rPr>
              <a:t> 2016)</a:t>
            </a:r>
          </a:p>
          <a:p>
            <a:r>
              <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rPr>
              <a:t>2,998 K€ EC </a:t>
            </a:r>
            <a:r>
              <a:rPr lang="it-IT" sz="1920" b="1" dirty="0" smtClean="0">
                <a:solidFill>
                  <a:srgbClr val="0070C0"/>
                </a:solidFill>
                <a:latin typeface="Cambria" panose="02040503050406030204" pitchFamily="18" charset="0"/>
                <a:ea typeface="Tahoma" panose="020B0604030504040204" pitchFamily="34" charset="0"/>
                <a:cs typeface="Tahoma" panose="020B0604030504040204" pitchFamily="34" charset="0"/>
              </a:rPr>
              <a:t>FUNDS</a:t>
            </a:r>
          </a:p>
          <a:p>
            <a:endParaRPr lang="it-IT" sz="1920" b="1" dirty="0">
              <a:solidFill>
                <a:srgbClr val="0070C0"/>
              </a:solidFill>
              <a:latin typeface="Cambria" panose="02040503050406030204" pitchFamily="18" charset="0"/>
              <a:ea typeface="Tahoma" panose="020B0604030504040204" pitchFamily="34" charset="0"/>
              <a:cs typeface="Tahoma" panose="020B0604030504040204" pitchFamily="34" charset="0"/>
            </a:endParaRPr>
          </a:p>
          <a:p>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What</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is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«special» in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this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Coordination</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and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Support</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Action?</a:t>
            </a:r>
          </a:p>
          <a:p>
            <a:pPr marL="914400" lvl="1" indent="-457200">
              <a:buFont typeface="Wingdings" panose="05000000000000000000" pitchFamily="2" charset="2"/>
              <a:buChar char="ü"/>
            </a:pP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It</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directly</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supports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political</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initiative</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p>
          <a:p>
            <a:pPr marL="914400" lvl="1" indent="-457200">
              <a:buFont typeface="Wingdings" panose="05000000000000000000" pitchFamily="2" charset="2"/>
              <a:buChar char="ü"/>
            </a:pP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It</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has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specific</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objectives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and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activities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that</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are major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tools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and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steps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towards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wider</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and more </a:t>
            </a:r>
            <a:r>
              <a:rPr lang="it-IT" sz="2000" b="1" dirty="0" err="1">
                <a:solidFill>
                  <a:srgbClr val="0070C0"/>
                </a:solidFill>
                <a:latin typeface="Cambria" panose="02040503050406030204" pitchFamily="18" charset="0"/>
                <a:ea typeface="Tahoma" panose="020B0604030504040204" pitchFamily="34" charset="0"/>
                <a:cs typeface="Tahoma" panose="020B0604030504040204" pitchFamily="34" charset="0"/>
              </a:rPr>
              <a:t>ambitious</a:t>
            </a:r>
            <a:r>
              <a:rPr lang="it-IT" sz="2000" b="1" dirty="0">
                <a:solidFill>
                  <a:srgbClr val="0070C0"/>
                </a:solidFill>
                <a:latin typeface="Cambria" panose="02040503050406030204" pitchFamily="18" charset="0"/>
                <a:ea typeface="Tahoma" panose="020B0604030504040204" pitchFamily="34" charset="0"/>
                <a:cs typeface="Tahoma" panose="020B0604030504040204" pitchFamily="34" charset="0"/>
              </a:rPr>
              <a:t> goal </a:t>
            </a:r>
          </a:p>
          <a:p>
            <a:endParaRPr lang="it-IT" sz="1920" dirty="0">
              <a:solidFill>
                <a:srgbClr val="0070C0"/>
              </a:solidFill>
              <a:latin typeface="Cambria" panose="02040503050406030204" pitchFamily="18" charset="0"/>
              <a:ea typeface="Tahoma" panose="020B0604030504040204" pitchFamily="34" charset="0"/>
              <a:cs typeface="Tahoma" panose="020B0604030504040204" pitchFamily="34" charset="0"/>
            </a:endParaRPr>
          </a:p>
        </p:txBody>
      </p:sp>
      <p:sp>
        <p:nvSpPr>
          <p:cNvPr id="9" name="Titolo 1"/>
          <p:cNvSpPr txBox="1">
            <a:spLocks/>
          </p:cNvSpPr>
          <p:nvPr/>
        </p:nvSpPr>
        <p:spPr>
          <a:xfrm>
            <a:off x="263235" y="292473"/>
            <a:ext cx="6899565" cy="482749"/>
          </a:xfrm>
          <a:prstGeom prst="rect">
            <a:avLst/>
          </a:prstGeom>
          <a:noFill/>
        </p:spPr>
        <p:txBody>
          <a:bodyPr vert="horz" wrap="square" lIns="109728" tIns="112320" rIns="109728" bIns="0" rtlCol="0" anchor="b" anchorCtr="0">
            <a:spAutoFit/>
          </a:bodyPr>
          <a:lstStyle>
            <a:lvl1pPr algn="l" defTabSz="457200" rtl="0" eaLnBrk="1" latinLnBrk="0" hangingPunct="1">
              <a:spcBef>
                <a:spcPct val="0"/>
              </a:spcBef>
              <a:buNone/>
              <a:defRPr sz="1800" b="1" kern="1200" cap="none">
                <a:solidFill>
                  <a:schemeClr val="accent1"/>
                </a:solidFill>
                <a:latin typeface="+mj-lt"/>
                <a:ea typeface="+mj-ea"/>
                <a:cs typeface="+mj-cs"/>
              </a:defRPr>
            </a:lvl1pPr>
          </a:lstStyle>
          <a:p>
            <a:r>
              <a:rPr lang="it-IT" sz="2400" dirty="0" smtClean="0">
                <a:solidFill>
                  <a:schemeClr val="accent5">
                    <a:lumMod val="75000"/>
                  </a:schemeClr>
                </a:solidFill>
                <a:latin typeface="Cambria" panose="02040503050406030204" pitchFamily="18" charset="0"/>
              </a:rPr>
              <a:t>BLUEMED </a:t>
            </a:r>
            <a:r>
              <a:rPr lang="it-IT" sz="2400" dirty="0" err="1">
                <a:solidFill>
                  <a:schemeClr val="accent5">
                    <a:lumMod val="75000"/>
                  </a:schemeClr>
                </a:solidFill>
                <a:latin typeface="Cambria" panose="02040503050406030204" pitchFamily="18" charset="0"/>
              </a:rPr>
              <a:t>Coordination</a:t>
            </a:r>
            <a:r>
              <a:rPr lang="it-IT" sz="2400" dirty="0">
                <a:solidFill>
                  <a:schemeClr val="accent5">
                    <a:lumMod val="75000"/>
                  </a:schemeClr>
                </a:solidFill>
                <a:latin typeface="Cambria" panose="02040503050406030204" pitchFamily="18" charset="0"/>
              </a:rPr>
              <a:t> and </a:t>
            </a:r>
            <a:r>
              <a:rPr lang="it-IT" sz="2400" dirty="0" err="1">
                <a:solidFill>
                  <a:schemeClr val="accent5">
                    <a:lumMod val="75000"/>
                  </a:schemeClr>
                </a:solidFill>
                <a:latin typeface="Cambria" panose="02040503050406030204" pitchFamily="18" charset="0"/>
              </a:rPr>
              <a:t>Support</a:t>
            </a:r>
            <a:r>
              <a:rPr lang="it-IT" sz="2400" dirty="0">
                <a:solidFill>
                  <a:schemeClr val="accent5">
                    <a:lumMod val="75000"/>
                  </a:schemeClr>
                </a:solidFill>
                <a:latin typeface="Cambria" panose="02040503050406030204" pitchFamily="18" charset="0"/>
              </a:rPr>
              <a:t> Action</a:t>
            </a:r>
          </a:p>
        </p:txBody>
      </p:sp>
      <p:pic>
        <p:nvPicPr>
          <p:cNvPr id="10" name="Immagine 9"/>
          <p:cNvPicPr>
            <a:picLocks noChangeAspect="1"/>
          </p:cNvPicPr>
          <p:nvPr/>
        </p:nvPicPr>
        <p:blipFill rotWithShape="1">
          <a:blip r:embed="rId3">
            <a:clrChange>
              <a:clrFrom>
                <a:srgbClr val="FFFFFF"/>
              </a:clrFrom>
              <a:clrTo>
                <a:srgbClr val="FFFFFF">
                  <a:alpha val="0"/>
                </a:srgbClr>
              </a:clrTo>
            </a:clrChange>
          </a:blip>
          <a:srcRect l="1641" r="1974" b="7413"/>
          <a:stretch/>
        </p:blipFill>
        <p:spPr>
          <a:xfrm>
            <a:off x="619648" y="4551782"/>
            <a:ext cx="10840598" cy="1945690"/>
          </a:xfrm>
          <a:prstGeom prst="rect">
            <a:avLst/>
          </a:prstGeom>
          <a:ln>
            <a:noFill/>
          </a:ln>
        </p:spPr>
      </p:pic>
    </p:spTree>
    <p:extLst>
      <p:ext uri="{BB962C8B-B14F-4D97-AF65-F5344CB8AC3E}">
        <p14:creationId xmlns:p14="http://schemas.microsoft.com/office/powerpoint/2010/main" val="70819037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8C0A233-718F-4FCD-A9B5-BF2AB9BC1B13}" type="slidenum">
              <a:rPr lang="it-IT" smtClean="0"/>
              <a:pPr/>
              <a:t>8</a:t>
            </a:fld>
            <a:endParaRPr lang="it-IT" dirty="0"/>
          </a:p>
        </p:txBody>
      </p:sp>
      <p:sp>
        <p:nvSpPr>
          <p:cNvPr id="8" name="Titolo 4"/>
          <p:cNvSpPr txBox="1">
            <a:spLocks/>
          </p:cNvSpPr>
          <p:nvPr/>
        </p:nvSpPr>
        <p:spPr>
          <a:xfrm>
            <a:off x="2543073" y="363110"/>
            <a:ext cx="7679765" cy="405695"/>
          </a:xfrm>
          <a:prstGeom prst="rect">
            <a:avLst/>
          </a:prstGeom>
          <a:noFill/>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it-IT" sz="2800" dirty="0">
                <a:solidFill>
                  <a:schemeClr val="accent5">
                    <a:lumMod val="75000"/>
                  </a:schemeClr>
                </a:solidFill>
                <a:latin typeface="Cambria" panose="02040503050406030204" pitchFamily="18" charset="0"/>
              </a:rPr>
              <a:t>BLUEMED CSA ACTIVITIES AND STRUCTURE</a:t>
            </a:r>
            <a:endParaRPr lang="en-GB" sz="2800" dirty="0">
              <a:solidFill>
                <a:schemeClr val="accent5">
                  <a:lumMod val="75000"/>
                </a:schemeClr>
              </a:solidFill>
              <a:latin typeface="Cambria" panose="02040503050406030204" pitchFamily="18" charset="0"/>
            </a:endParaRPr>
          </a:p>
        </p:txBody>
      </p:sp>
      <p:pic>
        <p:nvPicPr>
          <p:cNvPr id="9" name="Segnaposto contenuto 3"/>
          <p:cNvPicPr>
            <a:picLocks noChangeAspect="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2480" b="97051" l="3972" r="94822"/>
                    </a14:imgEffect>
                  </a14:imgLayer>
                </a14:imgProps>
              </a:ext>
              <a:ext uri="{28A0092B-C50C-407E-A947-70E740481C1C}">
                <a14:useLocalDpi xmlns:a14="http://schemas.microsoft.com/office/drawing/2010/main" val="0"/>
              </a:ext>
            </a:extLst>
          </a:blip>
          <a:srcRect l="2538" t="212" r="2529" b="721"/>
          <a:stretch/>
        </p:blipFill>
        <p:spPr>
          <a:xfrm>
            <a:off x="2917977" y="879679"/>
            <a:ext cx="7176658" cy="5617793"/>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3805586793"/>
              </p:ext>
            </p:extLst>
          </p:nvPr>
        </p:nvGraphicFramePr>
        <p:xfrm>
          <a:off x="1947487" y="4977536"/>
          <a:ext cx="3201012" cy="1483360"/>
        </p:xfrm>
        <a:graphic>
          <a:graphicData uri="http://schemas.openxmlformats.org/drawingml/2006/table">
            <a:tbl>
              <a:tblPr firstRow="1" bandRow="1">
                <a:tableStyleId>{C4B1156A-380E-4F78-BDF5-A606A8083BF9}</a:tableStyleId>
              </a:tblPr>
              <a:tblGrid>
                <a:gridCol w="3201012">
                  <a:extLst>
                    <a:ext uri="{9D8B030D-6E8A-4147-A177-3AD203B41FA5}">
                      <a16:colId xmlns:a16="http://schemas.microsoft.com/office/drawing/2014/main" xmlns="" val="2732430444"/>
                    </a:ext>
                  </a:extLst>
                </a:gridCol>
              </a:tblGrid>
              <a:tr h="370840">
                <a:tc>
                  <a:txBody>
                    <a:bodyPr/>
                    <a:lstStyle/>
                    <a:p>
                      <a:pPr marL="285750" indent="-285750">
                        <a:buFont typeface="Wingdings" panose="05000000000000000000" pitchFamily="2" charset="2"/>
                        <a:buChar char="q"/>
                      </a:pPr>
                      <a:r>
                        <a:rPr lang="en-US" sz="1800" b="0" noProof="0" dirty="0" smtClean="0">
                          <a:latin typeface="Tahoma" panose="020B0604030504040204" pitchFamily="34" charset="0"/>
                          <a:ea typeface="Tahoma" panose="020B0604030504040204" pitchFamily="34" charset="0"/>
                          <a:cs typeface="Tahoma" panose="020B0604030504040204" pitchFamily="34" charset="0"/>
                        </a:rPr>
                        <a:t>Research</a:t>
                      </a:r>
                      <a:r>
                        <a:rPr lang="en-US" sz="1800" b="0" baseline="0" noProof="0" dirty="0" smtClean="0">
                          <a:latin typeface="Tahoma" panose="020B0604030504040204" pitchFamily="34" charset="0"/>
                          <a:ea typeface="Tahoma" panose="020B0604030504040204" pitchFamily="34" charset="0"/>
                          <a:cs typeface="Tahoma" panose="020B0604030504040204" pitchFamily="34" charset="0"/>
                        </a:rPr>
                        <a:t> Infrastructures</a:t>
                      </a:r>
                      <a:endParaRPr lang="en-US" sz="1800"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416199629"/>
                  </a:ext>
                </a:extLst>
              </a:tr>
              <a:tr h="370840">
                <a:tc>
                  <a:txBody>
                    <a:bodyPr/>
                    <a:lstStyle/>
                    <a:p>
                      <a:pPr marL="285750" indent="-285750">
                        <a:buFont typeface="Wingdings" panose="05000000000000000000" pitchFamily="2" charset="2"/>
                        <a:buChar char="q"/>
                      </a:pPr>
                      <a:r>
                        <a:rPr lang="en-US" sz="1800" b="0" noProof="0" dirty="0" smtClean="0">
                          <a:latin typeface="Tahoma" panose="020B0604030504040204" pitchFamily="34" charset="0"/>
                          <a:ea typeface="Tahoma" panose="020B0604030504040204" pitchFamily="34" charset="0"/>
                          <a:cs typeface="Tahoma" panose="020B0604030504040204" pitchFamily="34" charset="0"/>
                        </a:rPr>
                        <a:t>Data</a:t>
                      </a:r>
                      <a:endParaRPr lang="en-US" sz="1800"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931591192"/>
                  </a:ext>
                </a:extLst>
              </a:tr>
              <a:tr h="370840">
                <a:tc>
                  <a:txBody>
                    <a:bodyPr/>
                    <a:lstStyle/>
                    <a:p>
                      <a:pPr marL="285750" indent="-285750">
                        <a:buFont typeface="Wingdings" panose="05000000000000000000" pitchFamily="2" charset="2"/>
                        <a:buChar char="q"/>
                      </a:pPr>
                      <a:r>
                        <a:rPr lang="en-US" sz="1800" b="0" noProof="0" smtClean="0">
                          <a:latin typeface="Tahoma" panose="020B0604030504040204" pitchFamily="34" charset="0"/>
                          <a:ea typeface="Tahoma" panose="020B0604030504040204" pitchFamily="34" charset="0"/>
                          <a:cs typeface="Tahoma" panose="020B0604030504040204" pitchFamily="34" charset="0"/>
                        </a:rPr>
                        <a:t>Human Resources</a:t>
                      </a:r>
                      <a:endParaRPr lang="en-US" sz="1800" b="0" noProof="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74302166"/>
                  </a:ext>
                </a:extLst>
              </a:tr>
              <a:tr h="370840">
                <a:tc>
                  <a:txBody>
                    <a:bodyPr/>
                    <a:lstStyle/>
                    <a:p>
                      <a:pPr marL="285750" indent="-285750">
                        <a:buFont typeface="Wingdings" panose="05000000000000000000" pitchFamily="2" charset="2"/>
                        <a:buChar char="q"/>
                      </a:pPr>
                      <a:r>
                        <a:rPr lang="en-US" sz="1800" b="0" noProof="0" dirty="0" smtClean="0">
                          <a:latin typeface="Tahoma" panose="020B0604030504040204" pitchFamily="34" charset="0"/>
                          <a:ea typeface="Tahoma" panose="020B0604030504040204" pitchFamily="34" charset="0"/>
                          <a:cs typeface="Tahoma" panose="020B0604030504040204" pitchFamily="34" charset="0"/>
                        </a:rPr>
                        <a:t>Indicators</a:t>
                      </a:r>
                      <a:endParaRPr lang="en-US" sz="1800" b="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053652891"/>
                  </a:ext>
                </a:extLst>
              </a:tr>
            </a:tbl>
          </a:graphicData>
        </a:graphic>
      </p:graphicFrame>
      <p:sp>
        <p:nvSpPr>
          <p:cNvPr id="6" name="Fumetto 3 5"/>
          <p:cNvSpPr/>
          <p:nvPr/>
        </p:nvSpPr>
        <p:spPr>
          <a:xfrm>
            <a:off x="320041" y="1682496"/>
            <a:ext cx="3246120" cy="1591056"/>
          </a:xfrm>
          <a:prstGeom prst="wedgeEllipseCallout">
            <a:avLst>
              <a:gd name="adj1" fmla="val 122295"/>
              <a:gd name="adj2" fmla="val -47512"/>
            </a:avLst>
          </a:prstGeom>
          <a:solidFill>
            <a:srgbClr val="FF9999"/>
          </a:solidFill>
          <a:ln>
            <a:solidFill>
              <a:schemeClr val="tx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hlinkClick r:id="rId5"/>
              </a:rPr>
              <a:t>bluemed-initiative.eu</a:t>
            </a:r>
            <a:endParaRPr lang="en-GB"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r>
              <a:rPr lang="it-IT"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t>
            </a:r>
            <a:r>
              <a:rPr lang="it-IT" dirty="0" err="1"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BlueMedEU</a:t>
            </a:r>
            <a:endParaRPr lang="it-IT"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r>
              <a:rPr lang="it-IT"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Newsletter</a:t>
            </a:r>
          </a:p>
        </p:txBody>
      </p:sp>
    </p:spTree>
    <p:extLst>
      <p:ext uri="{BB962C8B-B14F-4D97-AF65-F5344CB8AC3E}">
        <p14:creationId xmlns:p14="http://schemas.microsoft.com/office/powerpoint/2010/main" val="303044301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8C0A233-718F-4FCD-A9B5-BF2AB9BC1B13}" type="slidenum">
              <a:rPr lang="it-IT" smtClean="0"/>
              <a:pPr/>
              <a:t>9</a:t>
            </a:fld>
            <a:endParaRPr lang="it-IT" dirty="0"/>
          </a:p>
        </p:txBody>
      </p:sp>
      <p:pic>
        <p:nvPicPr>
          <p:cNvPr id="3" name="Picture 1"/>
          <p:cNvPicPr>
            <a:picLocks/>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68" r="1928"/>
          <a:stretch/>
        </p:blipFill>
        <p:spPr>
          <a:xfrm>
            <a:off x="3347763" y="1480909"/>
            <a:ext cx="5947629" cy="4554204"/>
          </a:xfrm>
          <a:prstGeom prst="rect">
            <a:avLst/>
          </a:prstGeom>
        </p:spPr>
      </p:pic>
      <p:sp>
        <p:nvSpPr>
          <p:cNvPr id="4" name="Titolo 1"/>
          <p:cNvSpPr txBox="1">
            <a:spLocks/>
          </p:cNvSpPr>
          <p:nvPr/>
        </p:nvSpPr>
        <p:spPr>
          <a:xfrm>
            <a:off x="3054097" y="347496"/>
            <a:ext cx="6419088" cy="969240"/>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GB" dirty="0" smtClean="0">
                <a:solidFill>
                  <a:srgbClr val="0070C0"/>
                </a:solidFill>
                <a:latin typeface="Cambria" panose="02040503050406030204" pitchFamily="18" charset="0"/>
              </a:rPr>
              <a:t>BLUEMED Platforms </a:t>
            </a:r>
          </a:p>
          <a:p>
            <a:pPr algn="ctr"/>
            <a:r>
              <a:rPr lang="en-GB" sz="1800" i="1" dirty="0" smtClean="0">
                <a:solidFill>
                  <a:srgbClr val="0070C0"/>
                </a:solidFill>
                <a:latin typeface="Cambria" panose="02040503050406030204" pitchFamily="18" charset="0"/>
              </a:rPr>
              <a:t>A long lasting tool for stakeholders’ consultation and engagement</a:t>
            </a:r>
            <a:endParaRPr lang="en-GB" sz="1800" i="1" dirty="0">
              <a:solidFill>
                <a:srgbClr val="0070C0"/>
              </a:solidFill>
              <a:latin typeface="Cambria" panose="02040503050406030204" pitchFamily="18" charset="0"/>
            </a:endParaRPr>
          </a:p>
        </p:txBody>
      </p:sp>
      <p:sp>
        <p:nvSpPr>
          <p:cNvPr id="5" name="Rettangolo 4"/>
          <p:cNvSpPr/>
          <p:nvPr/>
        </p:nvSpPr>
        <p:spPr>
          <a:xfrm>
            <a:off x="530352" y="2062368"/>
            <a:ext cx="2657157" cy="3693319"/>
          </a:xfrm>
          <a:prstGeom prst="rect">
            <a:avLst/>
          </a:prstGeom>
        </p:spPr>
        <p:txBody>
          <a:bodyPr wrap="square">
            <a:spAutoFit/>
          </a:bodyPr>
          <a:lstStyle/>
          <a:p>
            <a:r>
              <a:rPr lang="en-US" b="1" i="1" dirty="0">
                <a:solidFill>
                  <a:schemeClr val="accent2"/>
                </a:solidFill>
                <a:latin typeface="Cambria" panose="02040503050406030204" pitchFamily="18" charset="0"/>
              </a:rPr>
              <a:t>Setting the frame for the effective coordination of research and innovation </a:t>
            </a:r>
            <a:r>
              <a:rPr lang="en-US" b="1" i="1" dirty="0" smtClean="0">
                <a:solidFill>
                  <a:schemeClr val="accent2"/>
                </a:solidFill>
                <a:latin typeface="Cambria" panose="02040503050406030204" pitchFamily="18" charset="0"/>
              </a:rPr>
              <a:t>activities at transnational level, </a:t>
            </a:r>
            <a:r>
              <a:rPr lang="en-US" b="1" i="1" dirty="0">
                <a:solidFill>
                  <a:schemeClr val="accent2"/>
                </a:solidFill>
                <a:latin typeface="Cambria" panose="02040503050406030204" pitchFamily="18" charset="0"/>
              </a:rPr>
              <a:t>consolidating networks and establishing mechanisms that will remain and be further developed after the conclusion of the project</a:t>
            </a:r>
            <a:endParaRPr lang="en-GB" b="1" dirty="0">
              <a:latin typeface="Cambria" panose="02040503050406030204" pitchFamily="18" charset="0"/>
            </a:endParaRPr>
          </a:p>
        </p:txBody>
      </p:sp>
      <p:sp>
        <p:nvSpPr>
          <p:cNvPr id="6" name="Rettangolo 5"/>
          <p:cNvSpPr/>
          <p:nvPr/>
        </p:nvSpPr>
        <p:spPr>
          <a:xfrm rot="5400000">
            <a:off x="7782435" y="3308864"/>
            <a:ext cx="3807627" cy="646331"/>
          </a:xfrm>
          <a:prstGeom prst="rect">
            <a:avLst/>
          </a:prstGeom>
          <a:ln>
            <a:solidFill>
              <a:schemeClr val="accent1"/>
            </a:solidFill>
          </a:ln>
        </p:spPr>
        <p:txBody>
          <a:bodyPr wrap="square">
            <a:spAutoFit/>
          </a:bodyPr>
          <a:lstStyle/>
          <a:p>
            <a:r>
              <a:rPr lang="en-GB" b="1" dirty="0">
                <a:solidFill>
                  <a:srgbClr val="0070C0"/>
                </a:solidFill>
                <a:latin typeface="Cambria" panose="02040503050406030204" pitchFamily="18" charset="0"/>
              </a:rPr>
              <a:t>t</a:t>
            </a:r>
            <a:r>
              <a:rPr lang="en-GB" b="1" dirty="0" smtClean="0">
                <a:solidFill>
                  <a:srgbClr val="0070C0"/>
                </a:solidFill>
                <a:latin typeface="Cambria" panose="02040503050406030204" pitchFamily="18" charset="0"/>
              </a:rPr>
              <a:t>hematic, transnational, interconnected, open, flexible </a:t>
            </a:r>
            <a:endParaRPr lang="en-GB" b="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80933406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Bluem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1" id="{FD682DD6-C5E6-48D9-A4AA-DCF089450A09}" vid="{454854C8-D4C4-4353-9086-7ACC156CD32B}"/>
    </a:ext>
  </a:extLst>
</a:theme>
</file>

<file path=ppt/theme/theme2.xml><?xml version="1.0" encoding="utf-8"?>
<a:theme xmlns:a="http://schemas.openxmlformats.org/drawingml/2006/main" name="1_Tema Bluem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1" id="{FD682DD6-C5E6-48D9-A4AA-DCF089450A09}" vid="{454854C8-D4C4-4353-9086-7ACC156CD32B}"/>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BLUEMED CSA_ppt standard model</Template>
  <TotalTime>4566</TotalTime>
  <Words>1569</Words>
  <Application>Microsoft Macintosh PowerPoint</Application>
  <PresentationFormat>Personalizzato</PresentationFormat>
  <Paragraphs>140</Paragraphs>
  <Slides>14</Slides>
  <Notes>3</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Tema Bluemed</vt:lpstr>
      <vt:lpstr>1_Tema Bluemed</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civica</dc:creator>
  <cp:lastModifiedBy>fabio</cp:lastModifiedBy>
  <cp:revision>455</cp:revision>
  <dcterms:created xsi:type="dcterms:W3CDTF">2017-03-30T16:36:17Z</dcterms:created>
  <dcterms:modified xsi:type="dcterms:W3CDTF">2018-01-11T10:26:06Z</dcterms:modified>
</cp:coreProperties>
</file>