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</p:sldMasterIdLst>
  <p:notesMasterIdLst>
    <p:notesMasterId r:id="rId38"/>
  </p:notesMasterIdLst>
  <p:handoutMasterIdLst>
    <p:handoutMasterId r:id="rId39"/>
  </p:handoutMasterIdLst>
  <p:sldIdLst>
    <p:sldId id="256" r:id="rId3"/>
    <p:sldId id="281" r:id="rId4"/>
    <p:sldId id="282" r:id="rId5"/>
    <p:sldId id="283" r:id="rId6"/>
    <p:sldId id="284" r:id="rId7"/>
    <p:sldId id="285" r:id="rId8"/>
    <p:sldId id="286" r:id="rId9"/>
    <p:sldId id="297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6" r:id="rId18"/>
    <p:sldId id="298" r:id="rId19"/>
    <p:sldId id="299" r:id="rId20"/>
    <p:sldId id="294" r:id="rId21"/>
    <p:sldId id="300" r:id="rId22"/>
    <p:sldId id="301" r:id="rId23"/>
    <p:sldId id="302" r:id="rId24"/>
    <p:sldId id="295" r:id="rId25"/>
    <p:sldId id="303" r:id="rId26"/>
    <p:sldId id="304" r:id="rId27"/>
    <p:sldId id="305" r:id="rId28"/>
    <p:sldId id="306" r:id="rId29"/>
    <p:sldId id="307" r:id="rId30"/>
    <p:sldId id="308" r:id="rId31"/>
    <p:sldId id="312" r:id="rId32"/>
    <p:sldId id="314" r:id="rId33"/>
    <p:sldId id="313" r:id="rId34"/>
    <p:sldId id="315" r:id="rId35"/>
    <p:sldId id="309" r:id="rId36"/>
    <p:sldId id="260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15A"/>
    <a:srgbClr val="6699FF"/>
    <a:srgbClr val="66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776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76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EBEA1-910E-4465-BD07-E57A6447FD6D}" type="datetimeFigureOut">
              <a:rPr lang="it-IT" smtClean="0"/>
              <a:t>10/01/2018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3FE59-9765-4CF9-A73C-764B817B815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2260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BA972-C9BB-4DDE-ACF4-8C571E504E9A}" type="datetimeFigureOut">
              <a:rPr lang="it-IT" smtClean="0"/>
              <a:t>10/01/2018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135BD-A271-4D96-8D0B-98DB4AC90B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9504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1" y="50360"/>
            <a:ext cx="2374989" cy="237498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30" y="258263"/>
            <a:ext cx="2113182" cy="15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206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2E33-982E-4FD7-8A61-F413013BB0BE}" type="datetimeFigureOut">
              <a:rPr lang="it-IT" altLang="el-GR"/>
              <a:pPr>
                <a:defRPr/>
              </a:pPr>
              <a:t>10/01/2018</a:t>
            </a:fld>
            <a:endParaRPr lang="it-IT" altLang="el-GR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5406-7A24-4EC9-A274-04052D06944D}" type="slidenum">
              <a:rPr lang="it-IT" altLang="el-GR"/>
              <a:pPr>
                <a:defRPr/>
              </a:pPr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7585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7850-7424-4C5F-B324-DA14E89C78DC}" type="datetimeFigureOut">
              <a:rPr lang="it-IT" altLang="el-GR"/>
              <a:pPr>
                <a:defRPr/>
              </a:pPr>
              <a:t>10/01/2018</a:t>
            </a:fld>
            <a:endParaRPr lang="it-IT" altLang="el-GR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DABC-2F59-4D01-9624-EFE3D0948213}" type="slidenum">
              <a:rPr lang="it-IT" altLang="el-GR"/>
              <a:pPr>
                <a:defRPr/>
              </a:pPr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09052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CE6D4-A441-44A2-B04A-E4F10BDC50A6}" type="datetimeFigureOut">
              <a:rPr lang="it-IT" altLang="el-GR"/>
              <a:pPr>
                <a:defRPr/>
              </a:pPr>
              <a:t>10/01/2018</a:t>
            </a:fld>
            <a:endParaRPr lang="it-IT" altLang="el-GR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DB9B-67A0-48FC-BB08-102EE34806C8}" type="slidenum">
              <a:rPr lang="it-IT" altLang="el-GR"/>
              <a:pPr>
                <a:defRPr/>
              </a:pPr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92451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994D-3624-4980-BEA6-BC9CD631C62C}" type="datetimeFigureOut">
              <a:rPr lang="it-IT" altLang="el-GR"/>
              <a:pPr>
                <a:defRPr/>
              </a:pPr>
              <a:t>10/01/2018</a:t>
            </a:fld>
            <a:endParaRPr lang="it-IT" altLang="el-GR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398C-D698-46CB-80AC-17306A4C94AA}" type="slidenum">
              <a:rPr lang="it-IT" altLang="el-GR"/>
              <a:pPr>
                <a:defRPr/>
              </a:pPr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172538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EA3B-A029-460F-B7EE-6BBA5300C252}" type="datetimeFigureOut">
              <a:rPr lang="it-IT" altLang="el-GR"/>
              <a:pPr>
                <a:defRPr/>
              </a:pPr>
              <a:t>10/01/2018</a:t>
            </a:fld>
            <a:endParaRPr lang="it-IT" altLang="el-GR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308B-E8C0-4460-B3BB-7534553C5BC5}" type="slidenum">
              <a:rPr lang="it-IT" altLang="el-GR"/>
              <a:pPr>
                <a:defRPr/>
              </a:pPr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979981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CB50-BE33-4730-822A-3CEC78B31047}" type="datetimeFigureOut">
              <a:rPr lang="it-IT" altLang="el-GR"/>
              <a:pPr>
                <a:defRPr/>
              </a:pPr>
              <a:t>10/01/2018</a:t>
            </a:fld>
            <a:endParaRPr lang="it-IT" altLang="el-G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D7DF-7532-4652-A6DE-48915B5A7097}" type="slidenum">
              <a:rPr lang="it-IT" altLang="el-GR"/>
              <a:pPr>
                <a:defRPr/>
              </a:pPr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44294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E2D0-4CC6-48C1-936D-7C317AD4C68C}" type="datetimeFigureOut">
              <a:rPr lang="it-IT" altLang="el-GR"/>
              <a:pPr>
                <a:defRPr/>
              </a:pPr>
              <a:t>10/01/2018</a:t>
            </a:fld>
            <a:endParaRPr lang="it-IT" altLang="el-G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400A-6F45-4978-AFC1-0DEB64C8B4D8}" type="slidenum">
              <a:rPr lang="it-IT" altLang="el-GR"/>
              <a:pPr>
                <a:defRPr/>
              </a:pPr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80188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273" y="457201"/>
            <a:ext cx="11330609" cy="5403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Cambria" panose="02040503050406030204" pitchFamily="18" charset="0"/>
              </a:defRPr>
            </a:lvl1pPr>
            <a:lvl2pPr>
              <a:defRPr sz="1500">
                <a:latin typeface="Cambria" panose="02040503050406030204" pitchFamily="18" charset="0"/>
              </a:defRPr>
            </a:lvl2pPr>
            <a:lvl3pPr>
              <a:defRPr sz="1500">
                <a:latin typeface="Cambria" panose="02040503050406030204" pitchFamily="18" charset="0"/>
              </a:defRPr>
            </a:lvl3pPr>
            <a:lvl4pPr>
              <a:defRPr sz="1500">
                <a:latin typeface="Cambria" panose="02040503050406030204" pitchFamily="18" charset="0"/>
              </a:defRPr>
            </a:lvl4pPr>
            <a:lvl5pPr>
              <a:defRPr sz="15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Modifica</a:t>
            </a:r>
            <a:r>
              <a:rPr lang="en-GB" noProof="0" dirty="0" smtClean="0"/>
              <a:t> </a:t>
            </a:r>
            <a:r>
              <a:rPr lang="en-GB" noProof="0" dirty="0" err="1" smtClean="0"/>
              <a:t>gli</a:t>
            </a:r>
            <a:r>
              <a:rPr lang="en-GB" noProof="0" dirty="0" smtClean="0"/>
              <a:t> </a:t>
            </a:r>
            <a:r>
              <a:rPr lang="en-GB" noProof="0" dirty="0" err="1" smtClean="0"/>
              <a:t>stili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testo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dello</a:t>
            </a:r>
            <a:r>
              <a:rPr lang="en-GB" noProof="0" dirty="0" smtClean="0"/>
              <a:t> schema</a:t>
            </a:r>
          </a:p>
          <a:p>
            <a:pPr lvl="1"/>
            <a:r>
              <a:rPr lang="en-GB" noProof="0" dirty="0" smtClean="0"/>
              <a:t>Secondo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Terzo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3"/>
            <a:r>
              <a:rPr lang="en-GB" noProof="0" dirty="0" smtClean="0"/>
              <a:t>Quarto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4"/>
            <a:r>
              <a:rPr lang="en-GB" noProof="0" dirty="0" smtClean="0"/>
              <a:t>Quinto </a:t>
            </a:r>
            <a:r>
              <a:rPr lang="en-GB" noProof="0" dirty="0" err="1" smtClean="0"/>
              <a:t>livello</a:t>
            </a:r>
            <a:endParaRPr lang="en-GB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9394" y="616718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300">
                <a:latin typeface="Cambria" panose="02040503050406030204" pitchFamily="18" charset="0"/>
              </a:defRPr>
            </a:lvl1pPr>
          </a:lstStyle>
          <a:p>
            <a:r>
              <a:rPr lang="it-IT" dirty="0" err="1" smtClean="0"/>
              <a:t>Footnote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032682" y="613234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300" b="1" i="0">
                <a:latin typeface="Cambria" panose="02040503050406030204" pitchFamily="18" charset="0"/>
              </a:defRPr>
            </a:lvl1pPr>
          </a:lstStyle>
          <a:p>
            <a:fld id="{B8C0A233-718F-4FCD-A9B5-BF2AB9BC1B13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98" y="6038682"/>
            <a:ext cx="454921" cy="3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868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9394" y="616718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300">
                <a:latin typeface="Cambria" panose="02040503050406030204" pitchFamily="18" charset="0"/>
              </a:defRPr>
            </a:lvl1pPr>
          </a:lstStyle>
          <a:p>
            <a:r>
              <a:rPr lang="it-IT" dirty="0" err="1" smtClean="0"/>
              <a:t>Footnote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032682" y="613234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300" b="1" i="0">
                <a:latin typeface="Cambria" panose="02040503050406030204" pitchFamily="18" charset="0"/>
              </a:defRPr>
            </a:lvl1pPr>
          </a:lstStyle>
          <a:p>
            <a:fld id="{B8C0A233-718F-4FCD-A9B5-BF2AB9BC1B13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98" y="6030444"/>
            <a:ext cx="454921" cy="3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594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032682" y="613234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300" b="1" i="0">
                <a:latin typeface="Cambria" panose="02040503050406030204" pitchFamily="18" charset="0"/>
              </a:defRPr>
            </a:lvl1pPr>
          </a:lstStyle>
          <a:p>
            <a:fld id="{B8C0A233-718F-4FCD-A9B5-BF2AB9BC1B13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98" y="6038682"/>
            <a:ext cx="454921" cy="3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801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1682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23EB-530C-4D44-B334-D97C9FFBDAC0}" type="datetimeFigureOut">
              <a:rPr lang="it-IT" altLang="el-GR"/>
              <a:pPr>
                <a:defRPr/>
              </a:pPr>
              <a:t>10/01/2018</a:t>
            </a:fld>
            <a:endParaRPr lang="it-IT" altLang="el-G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BB5-DF3C-4FD5-A0AD-8C0F4A33C714}" type="slidenum">
              <a:rPr lang="it-IT" altLang="el-GR"/>
              <a:pPr>
                <a:defRPr/>
              </a:pPr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0941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E54D-29A9-460D-B8CF-67305B534C06}" type="datetimeFigureOut">
              <a:rPr lang="it-IT" altLang="el-GR"/>
              <a:pPr>
                <a:defRPr/>
              </a:pPr>
              <a:t>10/01/2018</a:t>
            </a:fld>
            <a:endParaRPr lang="it-IT" altLang="el-G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CC96-E7DA-482C-93CB-3BC7AC1F36C8}" type="slidenum">
              <a:rPr lang="it-IT" altLang="el-GR"/>
              <a:pPr>
                <a:defRPr/>
              </a:pPr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318875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C3790-AB81-455B-84F2-4B90A0EC2E21}" type="datetimeFigureOut">
              <a:rPr lang="it-IT" altLang="el-GR"/>
              <a:pPr>
                <a:defRPr/>
              </a:pPr>
              <a:t>10/01/2018</a:t>
            </a:fld>
            <a:endParaRPr lang="it-IT" altLang="el-G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25D7-560A-4CB2-BE00-2A15DCAC54B7}" type="slidenum">
              <a:rPr lang="it-IT" altLang="el-GR"/>
              <a:pPr>
                <a:defRPr/>
              </a:pPr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149554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2B9E-C492-470A-AE6C-72B518056085}" type="datetimeFigureOut">
              <a:rPr lang="it-IT" altLang="el-GR"/>
              <a:pPr>
                <a:defRPr/>
              </a:pPr>
              <a:t>10/01/2018</a:t>
            </a:fld>
            <a:endParaRPr lang="it-IT" altLang="el-GR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C78C-E4B3-46D5-8CA1-1755446720A7}" type="slidenum">
              <a:rPr lang="it-IT" altLang="el-GR"/>
              <a:pPr>
                <a:defRPr/>
              </a:pPr>
              <a:t>‹#›</a:t>
            </a:fld>
            <a:endParaRPr lang="it-IT" altLang="el-GR"/>
          </a:p>
        </p:txBody>
      </p:sp>
    </p:spTree>
    <p:extLst>
      <p:ext uri="{BB962C8B-B14F-4D97-AF65-F5344CB8AC3E}">
        <p14:creationId xmlns:p14="http://schemas.microsoft.com/office/powerpoint/2010/main" val="261739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1" y="50360"/>
            <a:ext cx="2374989" cy="23749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30" y="258263"/>
            <a:ext cx="2113182" cy="15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7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2" r:id="rId3"/>
    <p:sldLayoutId id="2147483683" r:id="rId4"/>
    <p:sldLayoutId id="2147483684" r:id="rId5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l-GR" smtClean="0"/>
              <a:t>Modifica gli stili del testo dello schema</a:t>
            </a:r>
          </a:p>
          <a:p>
            <a:pPr lvl="1"/>
            <a:r>
              <a:rPr lang="it-IT" altLang="el-GR" smtClean="0"/>
              <a:t>Secondo livello</a:t>
            </a:r>
          </a:p>
          <a:p>
            <a:pPr lvl="2"/>
            <a:r>
              <a:rPr lang="it-IT" altLang="el-GR" smtClean="0"/>
              <a:t>Terzo livello</a:t>
            </a:r>
          </a:p>
          <a:p>
            <a:pPr lvl="3"/>
            <a:r>
              <a:rPr lang="it-IT" altLang="el-GR" smtClean="0"/>
              <a:t>Quarto livello</a:t>
            </a:r>
          </a:p>
          <a:p>
            <a:pPr lvl="4"/>
            <a:r>
              <a:rPr lang="it-IT" altLang="el-GR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5AECD-9F4A-4C25-A177-2758E7D4FA1B}" type="datetimeFigureOut">
              <a:rPr lang="it-IT" altLang="el-G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10/01/2018</a:t>
            </a:fld>
            <a:endParaRPr lang="it-IT" altLang="el-GR">
              <a:ea typeface="MS PGothic" panose="020B0600070205080204" pitchFamily="34" charset="-12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0C421-18F6-40BC-9669-8A2AC1DDA592}" type="slidenum">
              <a:rPr lang="it-IT" altLang="el-G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altLang="el-G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6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474212" y="211667"/>
            <a:ext cx="5923788" cy="15230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0A3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 err="1" smtClean="0">
                <a:solidFill>
                  <a:srgbClr val="0A3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BlueMed</a:t>
            </a:r>
            <a:r>
              <a:rPr lang="en-US" b="1" dirty="0" smtClean="0">
                <a:solidFill>
                  <a:srgbClr val="0A3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Strategic Research and Innovation Agenda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0A3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(SRIA)</a:t>
            </a:r>
            <a:r>
              <a:rPr lang="en-US" b="1" dirty="0">
                <a:solidFill>
                  <a:srgbClr val="0A3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rgbClr val="0A3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solidFill>
                <a:srgbClr val="0A31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Segnaposto testo 2"/>
          <p:cNvSpPr txBox="1">
            <a:spLocks/>
          </p:cNvSpPr>
          <p:nvPr/>
        </p:nvSpPr>
        <p:spPr>
          <a:xfrm>
            <a:off x="-406400" y="2209292"/>
            <a:ext cx="6502400" cy="1003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00" b="1" dirty="0" smtClean="0">
                <a:solidFill>
                  <a:srgbClr val="0A31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200" b="1" dirty="0">
              <a:solidFill>
                <a:srgbClr val="0A31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 smtClean="0">
              <a:solidFill>
                <a:srgbClr val="0A31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1200" b="1" dirty="0" err="1" smtClean="0">
                <a:solidFill>
                  <a:srgbClr val="0A31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Kalliopi</a:t>
            </a:r>
            <a:r>
              <a:rPr lang="en-US" sz="11200" b="1" dirty="0" smtClean="0">
                <a:solidFill>
                  <a:srgbClr val="0A31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Pagou, HCMR</a:t>
            </a:r>
          </a:p>
          <a:p>
            <a:pPr marL="0" indent="0" algn="ctr">
              <a:buNone/>
            </a:pPr>
            <a:endParaRPr lang="en-US" sz="3200" dirty="0" smtClean="0">
              <a:solidFill>
                <a:srgbClr val="0A31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1200" b="1" i="1" dirty="0" err="1">
                <a:solidFill>
                  <a:srgbClr val="0A31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BlueMed</a:t>
            </a:r>
            <a:r>
              <a:rPr lang="en-US" sz="11200" b="1" i="1" dirty="0">
                <a:solidFill>
                  <a:srgbClr val="0A31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CSA Coordinators’ Meeting</a:t>
            </a:r>
          </a:p>
          <a:p>
            <a:pPr marL="0" indent="0" algn="ctr">
              <a:buNone/>
            </a:pPr>
            <a:r>
              <a:rPr lang="en-US" sz="11200" b="1" i="1" dirty="0" smtClean="0">
                <a:solidFill>
                  <a:srgbClr val="0A31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11-12 </a:t>
            </a:r>
            <a:r>
              <a:rPr lang="en-US" sz="11200" b="1" i="1" dirty="0">
                <a:solidFill>
                  <a:srgbClr val="0A31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lang="en-US" sz="11200" b="1" i="1" dirty="0" smtClean="0">
                <a:solidFill>
                  <a:srgbClr val="0A31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2018, Malta</a:t>
            </a:r>
            <a:endParaRPr lang="en-US" sz="11200" b="1" i="1" dirty="0">
              <a:solidFill>
                <a:srgbClr val="0A31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1200" b="1" dirty="0">
              <a:solidFill>
                <a:srgbClr val="0A31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solidFill>
                <a:srgbClr val="0A315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034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54" y="261257"/>
            <a:ext cx="9887138" cy="6286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49" y="976606"/>
            <a:ext cx="1426588" cy="1377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673" y="3842437"/>
            <a:ext cx="1238919" cy="1074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674" y="5178490"/>
            <a:ext cx="1238919" cy="768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145" y="5947206"/>
            <a:ext cx="1237595" cy="696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8871" y="4917233"/>
            <a:ext cx="225572" cy="207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3551" y="5337110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Short/medium</a:t>
            </a:r>
            <a:endParaRPr lang="el-GR" sz="1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3904" y="5178490"/>
            <a:ext cx="225572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82" y="541176"/>
            <a:ext cx="11041036" cy="3480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82" y="1657742"/>
            <a:ext cx="1426588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1" y="606489"/>
            <a:ext cx="11150937" cy="36202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0531" y="1203649"/>
            <a:ext cx="1354922" cy="12969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520531" y="2715208"/>
            <a:ext cx="1354922" cy="12969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4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50" y="475862"/>
            <a:ext cx="11625299" cy="52624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5298" y="1418253"/>
            <a:ext cx="1466890" cy="139026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175298" y="3648269"/>
            <a:ext cx="1466890" cy="138093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418" y="2267338"/>
            <a:ext cx="225572" cy="20728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741821" y="2155371"/>
            <a:ext cx="8614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41821" y="2332653"/>
            <a:ext cx="3455330" cy="9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867" y="5163490"/>
            <a:ext cx="225572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2" y="382554"/>
            <a:ext cx="11396192" cy="60928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7242" y="1035699"/>
            <a:ext cx="1326931" cy="116632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317242" y="2457062"/>
            <a:ext cx="1326931" cy="116632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349" y="1888445"/>
            <a:ext cx="225572" cy="20728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36506" y="1754155"/>
            <a:ext cx="3377682" cy="25192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17242" y="4674638"/>
            <a:ext cx="1744823" cy="160486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7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90" y="363893"/>
            <a:ext cx="11443644" cy="5346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04850" y="2192694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medium</a:t>
            </a:r>
            <a:endParaRPr lang="el-GR" sz="1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4849" y="272933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long</a:t>
            </a:r>
            <a:endParaRPr lang="el-GR" sz="1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4849" y="3951514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medium</a:t>
            </a:r>
            <a:endParaRPr lang="el-GR" sz="1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7222" y="452314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long</a:t>
            </a:r>
            <a:endParaRPr lang="el-GR" sz="1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4849" y="517532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long</a:t>
            </a:r>
            <a:endParaRPr lang="el-GR" sz="1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1238" y="2260827"/>
            <a:ext cx="225572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1238" y="2831518"/>
            <a:ext cx="225572" cy="207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1238" y="4063644"/>
            <a:ext cx="225572" cy="2072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1238" y="4570248"/>
            <a:ext cx="225572" cy="207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2248" y="5284135"/>
            <a:ext cx="225572" cy="20728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07911" y="1007707"/>
            <a:ext cx="1744823" cy="160486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402290" y="3226060"/>
            <a:ext cx="1744823" cy="160486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6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44" y="233265"/>
            <a:ext cx="9969970" cy="63369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68144" y="1436915"/>
            <a:ext cx="1315617" cy="1268963"/>
          </a:xfrm>
          <a:prstGeom prst="ellipse">
            <a:avLst/>
          </a:prstGeom>
          <a:noFill/>
          <a:ln w="381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1068143" y="4313854"/>
            <a:ext cx="1315617" cy="1268963"/>
          </a:xfrm>
          <a:prstGeom prst="ellipse">
            <a:avLst/>
          </a:prstGeom>
          <a:noFill/>
          <a:ln w="381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0086392" y="873908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short</a:t>
            </a:r>
            <a:endParaRPr lang="el-GR" sz="1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153" y="974403"/>
            <a:ext cx="225572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66" y="284063"/>
            <a:ext cx="11238668" cy="62898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1053" y="1868197"/>
            <a:ext cx="1315617" cy="1268963"/>
          </a:xfrm>
          <a:prstGeom prst="ellipse">
            <a:avLst/>
          </a:prstGeom>
          <a:noFill/>
          <a:ln w="381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381054" y="4721293"/>
            <a:ext cx="1315617" cy="1268963"/>
          </a:xfrm>
          <a:prstGeom prst="ellipse">
            <a:avLst/>
          </a:prstGeom>
          <a:noFill/>
          <a:ln w="381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039" y="3969171"/>
            <a:ext cx="225572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20" y="267390"/>
            <a:ext cx="10229360" cy="63232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8253" y="751635"/>
            <a:ext cx="1315617" cy="1268963"/>
          </a:xfrm>
          <a:prstGeom prst="ellipse">
            <a:avLst/>
          </a:prstGeom>
          <a:noFill/>
          <a:ln w="381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838253" y="2020598"/>
            <a:ext cx="1315617" cy="1268963"/>
          </a:xfrm>
          <a:prstGeom prst="ellipse">
            <a:avLst/>
          </a:prstGeom>
          <a:noFill/>
          <a:ln w="381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86" y="2641083"/>
            <a:ext cx="225572" cy="20728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27789" y="3671122"/>
            <a:ext cx="1426082" cy="1367409"/>
          </a:xfrm>
          <a:prstGeom prst="ellipse">
            <a:avLst/>
          </a:prstGeom>
          <a:noFill/>
          <a:ln w="381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729395" y="5130866"/>
            <a:ext cx="1426082" cy="1367409"/>
          </a:xfrm>
          <a:prstGeom prst="ellipse">
            <a:avLst/>
          </a:prstGeom>
          <a:noFill/>
          <a:ln w="381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46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224" y="549384"/>
            <a:ext cx="1083151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A315A"/>
                </a:solidFill>
              </a:rPr>
              <a:t>The BLUEMED </a:t>
            </a:r>
            <a:r>
              <a:rPr lang="en-US" sz="2800" dirty="0" smtClean="0">
                <a:solidFill>
                  <a:srgbClr val="0A315A"/>
                </a:solidFill>
              </a:rPr>
              <a:t>CSA project aims </a:t>
            </a:r>
            <a:r>
              <a:rPr lang="en-US" sz="2800" dirty="0">
                <a:solidFill>
                  <a:srgbClr val="0A315A"/>
                </a:solidFill>
              </a:rPr>
              <a:t>at </a:t>
            </a:r>
            <a:r>
              <a:rPr lang="en-US" sz="2800" b="1" dirty="0">
                <a:solidFill>
                  <a:srgbClr val="0A315A"/>
                </a:solidFill>
              </a:rPr>
              <a:t>supporting</a:t>
            </a:r>
            <a:r>
              <a:rPr lang="en-US" sz="2800" dirty="0">
                <a:solidFill>
                  <a:srgbClr val="0A315A"/>
                </a:solidFill>
              </a:rPr>
              <a:t> the implementation of the BLUEMED </a:t>
            </a:r>
            <a:r>
              <a:rPr lang="en-US" sz="2800" dirty="0" smtClean="0">
                <a:solidFill>
                  <a:srgbClr val="0A315A"/>
                </a:solidFill>
              </a:rPr>
              <a:t>Initiative</a:t>
            </a:r>
          </a:p>
          <a:p>
            <a:r>
              <a:rPr lang="en-US" sz="2800" dirty="0" smtClean="0">
                <a:solidFill>
                  <a:srgbClr val="0A315A"/>
                </a:solidFill>
              </a:rPr>
              <a:t>as </a:t>
            </a:r>
            <a:r>
              <a:rPr lang="en-US" sz="2800" dirty="0">
                <a:solidFill>
                  <a:srgbClr val="0A315A"/>
                </a:solidFill>
              </a:rPr>
              <a:t>a </a:t>
            </a:r>
            <a:r>
              <a:rPr lang="en-US" sz="2800" b="1" dirty="0">
                <a:solidFill>
                  <a:srgbClr val="0A315A"/>
                </a:solidFill>
              </a:rPr>
              <a:t>key policy reference </a:t>
            </a:r>
            <a:r>
              <a:rPr lang="en-US" sz="2800" dirty="0">
                <a:solidFill>
                  <a:srgbClr val="0A315A"/>
                </a:solidFill>
              </a:rPr>
              <a:t>for all actors of Blue Growth in the Mediterranean </a:t>
            </a:r>
            <a:endParaRPr lang="en-US" sz="2800" dirty="0" smtClean="0">
              <a:solidFill>
                <a:srgbClr val="0A315A"/>
              </a:solidFill>
            </a:endParaRPr>
          </a:p>
          <a:p>
            <a:r>
              <a:rPr lang="en-US" sz="2800" dirty="0" smtClean="0">
                <a:solidFill>
                  <a:srgbClr val="0A315A"/>
                </a:solidFill>
              </a:rPr>
              <a:t>by </a:t>
            </a:r>
            <a:r>
              <a:rPr lang="en-US" sz="2800" dirty="0">
                <a:solidFill>
                  <a:srgbClr val="0A315A"/>
                </a:solidFill>
              </a:rPr>
              <a:t>promoting the update and implementation of the BLUEMED </a:t>
            </a:r>
            <a:r>
              <a:rPr lang="en-US" sz="2800" dirty="0" smtClean="0">
                <a:solidFill>
                  <a:srgbClr val="0A315A"/>
                </a:solidFill>
              </a:rPr>
              <a:t>SRIA, </a:t>
            </a:r>
          </a:p>
          <a:p>
            <a:r>
              <a:rPr lang="en-US" sz="2800" dirty="0" smtClean="0">
                <a:solidFill>
                  <a:srgbClr val="0A315A"/>
                </a:solidFill>
              </a:rPr>
              <a:t>converting </a:t>
            </a:r>
            <a:r>
              <a:rPr lang="en-US" sz="2800" dirty="0">
                <a:solidFill>
                  <a:srgbClr val="0A315A"/>
                </a:solidFill>
              </a:rPr>
              <a:t>its outputs into </a:t>
            </a:r>
            <a:r>
              <a:rPr lang="en-US" sz="2800" b="1" dirty="0">
                <a:solidFill>
                  <a:srgbClr val="0A315A"/>
                </a:solidFill>
              </a:rPr>
              <a:t>actions</a:t>
            </a:r>
            <a:r>
              <a:rPr lang="en-US" sz="2800" dirty="0">
                <a:solidFill>
                  <a:srgbClr val="0A315A"/>
                </a:solidFill>
              </a:rPr>
              <a:t>. </a:t>
            </a:r>
            <a:endParaRPr lang="en-US" sz="2800" dirty="0" smtClean="0">
              <a:solidFill>
                <a:srgbClr val="0A315A"/>
              </a:solidFill>
            </a:endParaRPr>
          </a:p>
          <a:p>
            <a:endParaRPr lang="en-US" sz="2800" dirty="0">
              <a:solidFill>
                <a:srgbClr val="0A315A"/>
              </a:solidFill>
            </a:endParaRPr>
          </a:p>
          <a:p>
            <a:r>
              <a:rPr lang="en-US" sz="2800" dirty="0" smtClean="0">
                <a:solidFill>
                  <a:srgbClr val="0A315A"/>
                </a:solidFill>
              </a:rPr>
              <a:t>Four </a:t>
            </a:r>
            <a:r>
              <a:rPr lang="en-US" sz="2800" dirty="0">
                <a:solidFill>
                  <a:srgbClr val="0A315A"/>
                </a:solidFill>
              </a:rPr>
              <a:t>thematic transnational Platforms </a:t>
            </a:r>
            <a:r>
              <a:rPr lang="en-US" sz="2800" dirty="0" smtClean="0">
                <a:solidFill>
                  <a:srgbClr val="0A315A"/>
                </a:solidFill>
              </a:rPr>
              <a:t>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A315A"/>
                </a:solidFill>
              </a:rPr>
              <a:t>“</a:t>
            </a:r>
            <a:r>
              <a:rPr lang="en-US" sz="2800" dirty="0">
                <a:solidFill>
                  <a:srgbClr val="0A315A"/>
                </a:solidFill>
              </a:rPr>
              <a:t>Knowledge</a:t>
            </a:r>
            <a:r>
              <a:rPr lang="en-US" sz="2800" dirty="0" smtClean="0">
                <a:solidFill>
                  <a:srgbClr val="0A315A"/>
                </a:solidFill>
              </a:rPr>
              <a:t>”,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A315A"/>
                </a:solidFill>
              </a:rPr>
              <a:t>“</a:t>
            </a:r>
            <a:r>
              <a:rPr lang="en-US" sz="2800" dirty="0">
                <a:solidFill>
                  <a:srgbClr val="0A315A"/>
                </a:solidFill>
              </a:rPr>
              <a:t>Economy”, </a:t>
            </a:r>
            <a:endParaRPr lang="en-US" sz="2800" dirty="0" smtClean="0">
              <a:solidFill>
                <a:srgbClr val="0A315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A315A"/>
                </a:solidFill>
              </a:rPr>
              <a:t>“</a:t>
            </a:r>
            <a:r>
              <a:rPr lang="en-US" sz="2800" dirty="0">
                <a:solidFill>
                  <a:srgbClr val="0A315A"/>
                </a:solidFill>
              </a:rPr>
              <a:t>Technology” and </a:t>
            </a:r>
            <a:endParaRPr lang="en-US" sz="2800" dirty="0" smtClean="0">
              <a:solidFill>
                <a:srgbClr val="0A315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A315A"/>
                </a:solidFill>
              </a:rPr>
              <a:t>“</a:t>
            </a:r>
            <a:r>
              <a:rPr lang="en-US" sz="2800" dirty="0">
                <a:solidFill>
                  <a:srgbClr val="0A315A"/>
                </a:solidFill>
              </a:rPr>
              <a:t>Policy” </a:t>
            </a:r>
            <a:endParaRPr lang="en-US" sz="2800" dirty="0" smtClean="0">
              <a:solidFill>
                <a:srgbClr val="0A315A"/>
              </a:solidFill>
            </a:endParaRPr>
          </a:p>
          <a:p>
            <a:r>
              <a:rPr lang="en-US" sz="2800" dirty="0" smtClean="0">
                <a:solidFill>
                  <a:srgbClr val="0A315A"/>
                </a:solidFill>
              </a:rPr>
              <a:t>were set-up </a:t>
            </a:r>
            <a:r>
              <a:rPr lang="en-US" sz="2800" dirty="0">
                <a:solidFill>
                  <a:srgbClr val="0A315A"/>
                </a:solidFill>
              </a:rPr>
              <a:t>in the initial phase of the BLUEMED CSA. </a:t>
            </a:r>
            <a:endParaRPr lang="en-US" sz="2800" dirty="0" smtClean="0">
              <a:solidFill>
                <a:srgbClr val="0A315A"/>
              </a:solidFill>
            </a:endParaRPr>
          </a:p>
          <a:p>
            <a:endParaRPr lang="en-US" sz="2800" dirty="0">
              <a:solidFill>
                <a:srgbClr val="0A31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493743"/>
            <a:ext cx="11201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countries </a:t>
            </a:r>
            <a:r>
              <a:rPr lang="en-US" sz="2400" dirty="0" smtClean="0"/>
              <a:t>that signed the Venice Declaration/16-10-2015 (Cyprus</a:t>
            </a:r>
            <a:r>
              <a:rPr lang="en-US" sz="2400" dirty="0"/>
              <a:t>, Croatia, France, Greece, Italy, Malta, Portugal, Slovenia and </a:t>
            </a:r>
            <a:r>
              <a:rPr lang="en-US" sz="2400" dirty="0" smtClean="0"/>
              <a:t>Spain, and Romania) launched the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MARINE AND MARITIME RESEARCH AND INNOVATION AGENDA FOR BLUE GROWTH IN THE EURO-MEDITERRANEAN REGION</a:t>
            </a:r>
            <a:r>
              <a:rPr lang="en-US" sz="2400" dirty="0" smtClean="0"/>
              <a:t>, decided to advance it, aiming </a:t>
            </a:r>
            <a:r>
              <a:rPr lang="en-US" sz="2400" dirty="0"/>
              <a:t>in particular at</a:t>
            </a:r>
            <a:r>
              <a:rPr lang="en-US" sz="2400" dirty="0" smtClean="0"/>
              <a:t>:</a:t>
            </a:r>
          </a:p>
          <a:p>
            <a:pPr algn="just"/>
            <a:endParaRPr lang="en-US" sz="2400" dirty="0"/>
          </a:p>
          <a:p>
            <a:pPr algn="just">
              <a:spcBef>
                <a:spcPts val="600"/>
              </a:spcBef>
            </a:pPr>
            <a:r>
              <a:rPr lang="en-US" sz="2400" dirty="0"/>
              <a:t>• Promoting </a:t>
            </a:r>
            <a:r>
              <a:rPr lang="en-US" sz="2400" b="1" dirty="0"/>
              <a:t>cooperation</a:t>
            </a:r>
            <a:r>
              <a:rPr lang="en-US" sz="2400" dirty="0"/>
              <a:t> in research and innovation between all Mediterranean countries;</a:t>
            </a:r>
          </a:p>
          <a:p>
            <a:pPr algn="just">
              <a:spcBef>
                <a:spcPts val="600"/>
              </a:spcBef>
            </a:pPr>
            <a:r>
              <a:rPr lang="en-US" sz="2400" dirty="0"/>
              <a:t>• Engaging with both </a:t>
            </a:r>
            <a:r>
              <a:rPr lang="en-US" sz="2400" b="1" dirty="0"/>
              <a:t>public and private stakeholders</a:t>
            </a:r>
            <a:r>
              <a:rPr lang="en-US" sz="2400" dirty="0"/>
              <a:t>, including small and medium enterprises, in research and innovation actions of cooperation;</a:t>
            </a:r>
          </a:p>
          <a:p>
            <a:pPr algn="just">
              <a:spcBef>
                <a:spcPts val="600"/>
              </a:spcBef>
            </a:pPr>
            <a:r>
              <a:rPr lang="en-US" sz="2400" dirty="0"/>
              <a:t>• Supporting </a:t>
            </a:r>
            <a:r>
              <a:rPr lang="en-US" sz="2400" b="1" dirty="0"/>
              <a:t>knowledge-based policy </a:t>
            </a:r>
            <a:r>
              <a:rPr lang="en-US" sz="2400" dirty="0"/>
              <a:t>making;</a:t>
            </a:r>
          </a:p>
          <a:p>
            <a:pPr algn="just">
              <a:spcBef>
                <a:spcPts val="600"/>
              </a:spcBef>
            </a:pPr>
            <a:r>
              <a:rPr lang="en-US" sz="2400" dirty="0"/>
              <a:t>• </a:t>
            </a:r>
            <a:r>
              <a:rPr lang="en-US" sz="2400" dirty="0" err="1"/>
              <a:t>Prioritising</a:t>
            </a:r>
            <a:r>
              <a:rPr lang="en-US" sz="2400" dirty="0"/>
              <a:t> the </a:t>
            </a:r>
            <a:r>
              <a:rPr lang="en-US" sz="2400" b="1" dirty="0"/>
              <a:t>implementation of cross-cutting actions </a:t>
            </a:r>
            <a:r>
              <a:rPr lang="en-US" sz="2400" dirty="0"/>
              <a:t>with high societal impact;</a:t>
            </a:r>
          </a:p>
          <a:p>
            <a:pPr algn="just">
              <a:spcBef>
                <a:spcPts val="600"/>
              </a:spcBef>
            </a:pPr>
            <a:r>
              <a:rPr lang="en-US" sz="2400" dirty="0"/>
              <a:t>• Ensuring the </a:t>
            </a:r>
            <a:r>
              <a:rPr lang="en-US" sz="2400" b="1" dirty="0"/>
              <a:t>effective and efficient use of resources and infrastructures </a:t>
            </a:r>
            <a:r>
              <a:rPr lang="en-US" sz="2400" dirty="0"/>
              <a:t>by Member States cooperation and joint actions;</a:t>
            </a:r>
          </a:p>
          <a:p>
            <a:pPr algn="just">
              <a:spcBef>
                <a:spcPts val="600"/>
              </a:spcBef>
            </a:pPr>
            <a:r>
              <a:rPr lang="en-US" sz="2400" dirty="0"/>
              <a:t>• Developing </a:t>
            </a:r>
            <a:r>
              <a:rPr lang="en-US" sz="2400" b="1" dirty="0"/>
              <a:t>innovative sea-related competences</a:t>
            </a:r>
            <a:r>
              <a:rPr lang="en-US" sz="2400" dirty="0"/>
              <a:t>, particularly at technical, doctoral and first stage researchers’ level.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400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193" y="243512"/>
            <a:ext cx="113776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A315A"/>
                </a:solidFill>
              </a:rPr>
              <a:t>Platforms: </a:t>
            </a:r>
            <a:r>
              <a:rPr lang="en-US" sz="3200" b="1" dirty="0">
                <a:solidFill>
                  <a:srgbClr val="0A315A"/>
                </a:solidFill>
              </a:rPr>
              <a:t>the implementation </a:t>
            </a:r>
            <a:r>
              <a:rPr lang="en-US" sz="3200" b="1" dirty="0" smtClean="0">
                <a:solidFill>
                  <a:srgbClr val="0A315A"/>
                </a:solidFill>
              </a:rPr>
              <a:t>tool</a:t>
            </a:r>
          </a:p>
          <a:p>
            <a:r>
              <a:rPr lang="en-US" sz="2400" b="1" dirty="0" smtClean="0">
                <a:solidFill>
                  <a:srgbClr val="0A315A"/>
                </a:solidFill>
              </a:rPr>
              <a:t>Four thematic </a:t>
            </a:r>
            <a:r>
              <a:rPr lang="en-US" sz="2400" b="1" dirty="0">
                <a:solidFill>
                  <a:srgbClr val="0A315A"/>
                </a:solidFill>
              </a:rPr>
              <a:t>transnational interconnected Platforms at Mediterranean level</a:t>
            </a:r>
          </a:p>
          <a:p>
            <a:endParaRPr lang="en-US" sz="2400" b="1" dirty="0" smtClean="0">
              <a:solidFill>
                <a:srgbClr val="0A315A"/>
              </a:solidFill>
            </a:endParaRPr>
          </a:p>
          <a:p>
            <a:r>
              <a:rPr lang="en-US" sz="2400" b="1" dirty="0" smtClean="0">
                <a:solidFill>
                  <a:srgbClr val="0A315A"/>
                </a:solidFill>
              </a:rPr>
              <a:t>Aim</a:t>
            </a:r>
            <a:r>
              <a:rPr lang="en-US" sz="2400" b="1" dirty="0">
                <a:solidFill>
                  <a:srgbClr val="0A315A"/>
                </a:solidFill>
              </a:rPr>
              <a:t>: to update the </a:t>
            </a:r>
            <a:r>
              <a:rPr lang="en-US" sz="2400" b="1" dirty="0" smtClean="0">
                <a:solidFill>
                  <a:srgbClr val="0A315A"/>
                </a:solidFill>
              </a:rPr>
              <a:t>SRIA and </a:t>
            </a:r>
            <a:r>
              <a:rPr lang="en-US" sz="2400" b="1" dirty="0">
                <a:solidFill>
                  <a:srgbClr val="0A315A"/>
                </a:solidFill>
              </a:rPr>
              <a:t>determine its Implementation Plan (IP</a:t>
            </a:r>
            <a:r>
              <a:rPr lang="en-US" sz="2400" b="1" dirty="0" smtClean="0">
                <a:solidFill>
                  <a:srgbClr val="0A315A"/>
                </a:solidFill>
              </a:rPr>
              <a:t>)</a:t>
            </a:r>
          </a:p>
          <a:p>
            <a:endParaRPr lang="en-US" sz="2400" b="1" dirty="0">
              <a:solidFill>
                <a:srgbClr val="0A315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A315A"/>
                </a:solidFill>
              </a:rPr>
              <a:t>Allow </a:t>
            </a:r>
            <a:r>
              <a:rPr lang="en-US" sz="2400" b="1" dirty="0">
                <a:solidFill>
                  <a:srgbClr val="0A315A"/>
                </a:solidFill>
              </a:rPr>
              <a:t>cross-national communication &amp; interplay among research, private sector, public administration &amp; civil society</a:t>
            </a:r>
          </a:p>
          <a:p>
            <a:pPr marL="342900" indent="14288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A315A"/>
                </a:solidFill>
              </a:rPr>
              <a:t>	participation </a:t>
            </a:r>
            <a:r>
              <a:rPr lang="en-US" sz="2400" b="1" dirty="0">
                <a:solidFill>
                  <a:srgbClr val="0A315A"/>
                </a:solidFill>
              </a:rPr>
              <a:t>of stakeholders from different levels, regions, initiatives, </a:t>
            </a:r>
            <a:r>
              <a:rPr lang="en-US" sz="2400" b="1" dirty="0" err="1" smtClean="0">
                <a:solidFill>
                  <a:srgbClr val="0A315A"/>
                </a:solidFill>
              </a:rPr>
              <a:t>etc</a:t>
            </a:r>
            <a:endParaRPr lang="en-US" sz="2400" b="1" dirty="0" smtClean="0">
              <a:solidFill>
                <a:srgbClr val="0A315A"/>
              </a:solidFill>
            </a:endParaRPr>
          </a:p>
          <a:p>
            <a:pPr marL="342900" indent="14288">
              <a:buFont typeface="Wingdings" panose="05000000000000000000" pitchFamily="2" charset="2"/>
              <a:buChar char="§"/>
            </a:pPr>
            <a:endParaRPr lang="en-US" sz="800" b="1" dirty="0">
              <a:solidFill>
                <a:srgbClr val="0A315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A315A"/>
                </a:solidFill>
              </a:rPr>
              <a:t>Constitute </a:t>
            </a:r>
            <a:r>
              <a:rPr lang="en-US" sz="2400" b="1" dirty="0">
                <a:solidFill>
                  <a:srgbClr val="0A315A"/>
                </a:solidFill>
              </a:rPr>
              <a:t>operative environments where national representatives interact to convey the messages form their sectors</a:t>
            </a:r>
          </a:p>
          <a:p>
            <a:pPr marL="342900" indent="14288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A315A"/>
                </a:solidFill>
              </a:rPr>
              <a:t> safeguarding </a:t>
            </a:r>
            <a:r>
              <a:rPr lang="en-US" sz="2400" b="1" dirty="0">
                <a:solidFill>
                  <a:srgbClr val="0A315A"/>
                </a:solidFill>
              </a:rPr>
              <a:t>continuous dialogue and consultation with the stakeholders at national level</a:t>
            </a:r>
          </a:p>
          <a:p>
            <a:endParaRPr lang="en-US" sz="800" b="1" dirty="0" smtClean="0">
              <a:solidFill>
                <a:srgbClr val="0A315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A315A"/>
                </a:solidFill>
              </a:rPr>
              <a:t>Fora </a:t>
            </a:r>
            <a:r>
              <a:rPr lang="en-US" sz="2400" b="1" dirty="0">
                <a:solidFill>
                  <a:srgbClr val="0A315A"/>
                </a:solidFill>
              </a:rPr>
              <a:t>to address the needs of both the </a:t>
            </a:r>
            <a:r>
              <a:rPr lang="en-US" sz="2400" b="1" dirty="0" err="1" smtClean="0">
                <a:solidFill>
                  <a:srgbClr val="0A315A"/>
                </a:solidFill>
              </a:rPr>
              <a:t>BlueMed</a:t>
            </a:r>
            <a:r>
              <a:rPr lang="en-US" sz="2400" b="1" dirty="0" smtClean="0">
                <a:solidFill>
                  <a:srgbClr val="0A315A"/>
                </a:solidFill>
              </a:rPr>
              <a:t> CSA </a:t>
            </a:r>
            <a:r>
              <a:rPr lang="en-US" sz="2400" b="1" dirty="0">
                <a:solidFill>
                  <a:srgbClr val="0A315A"/>
                </a:solidFill>
              </a:rPr>
              <a:t>partner countries and the Mediterranean as a whole</a:t>
            </a:r>
          </a:p>
          <a:p>
            <a:pPr marL="342900" indent="22225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A315A"/>
                </a:solidFill>
              </a:rPr>
              <a:t>  by </a:t>
            </a:r>
            <a:r>
              <a:rPr lang="en-US" sz="2400" b="1" dirty="0">
                <a:solidFill>
                  <a:srgbClr val="0A315A"/>
                </a:solidFill>
              </a:rPr>
              <a:t>promoting and supporting integrated efforts in the fields of science, technology, economy and policy</a:t>
            </a:r>
            <a:endParaRPr lang="el-GR" sz="2400" b="1" dirty="0">
              <a:solidFill>
                <a:srgbClr val="0A31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872" y="366623"/>
            <a:ext cx="1159625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A315A"/>
                </a:solidFill>
              </a:rPr>
              <a:t>The platforms </a:t>
            </a:r>
          </a:p>
          <a:p>
            <a:endParaRPr lang="en-US" sz="2400" b="1" dirty="0">
              <a:solidFill>
                <a:srgbClr val="0A315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A315A"/>
                </a:solidFill>
              </a:rPr>
              <a:t>Working </a:t>
            </a:r>
            <a:r>
              <a:rPr lang="en-US" sz="2400" b="1" dirty="0">
                <a:solidFill>
                  <a:srgbClr val="0A315A"/>
                </a:solidFill>
              </a:rPr>
              <a:t>together all key players, from different perspectives but under the same</a:t>
            </a:r>
          </a:p>
          <a:p>
            <a:r>
              <a:rPr lang="en-US" sz="2400" b="1" dirty="0">
                <a:solidFill>
                  <a:srgbClr val="0A315A"/>
                </a:solidFill>
              </a:rPr>
              <a:t>scope will guarantee, the definition of viable solutions for the Mediterranean</a:t>
            </a:r>
          </a:p>
          <a:p>
            <a:pPr marL="342900" indent="17463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A315A"/>
                </a:solidFill>
              </a:rPr>
              <a:t>ensuring </a:t>
            </a:r>
            <a:r>
              <a:rPr lang="en-US" sz="2400" b="1" dirty="0">
                <a:solidFill>
                  <a:srgbClr val="0A315A"/>
                </a:solidFill>
              </a:rPr>
              <a:t>sustainable economic growth,</a:t>
            </a:r>
          </a:p>
          <a:p>
            <a:pPr marL="342900" indent="17463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A315A"/>
                </a:solidFill>
              </a:rPr>
              <a:t>upgrading </a:t>
            </a:r>
            <a:r>
              <a:rPr lang="en-US" sz="2400" b="1" dirty="0">
                <a:solidFill>
                  <a:srgbClr val="0A315A"/>
                </a:solidFill>
              </a:rPr>
              <a:t>the services of the marine environment,</a:t>
            </a:r>
          </a:p>
          <a:p>
            <a:pPr marL="342900" indent="17463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A315A"/>
                </a:solidFill>
              </a:rPr>
              <a:t>exploring </a:t>
            </a:r>
            <a:r>
              <a:rPr lang="en-US" sz="2400" b="1" dirty="0">
                <a:solidFill>
                  <a:srgbClr val="0A315A"/>
                </a:solidFill>
              </a:rPr>
              <a:t>its resources &amp; the cultural heritage in the most sustainable </a:t>
            </a:r>
            <a:r>
              <a:rPr lang="en-US" sz="2400" b="1" dirty="0" smtClean="0">
                <a:solidFill>
                  <a:srgbClr val="0A315A"/>
                </a:solidFill>
              </a:rPr>
              <a:t>way</a:t>
            </a:r>
          </a:p>
          <a:p>
            <a:endParaRPr lang="en-US" sz="2400" b="1" dirty="0">
              <a:solidFill>
                <a:srgbClr val="0A315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A315A"/>
                </a:solidFill>
              </a:rPr>
              <a:t>This </a:t>
            </a:r>
            <a:r>
              <a:rPr lang="en-US" sz="2400" b="1" dirty="0">
                <a:solidFill>
                  <a:srgbClr val="0A315A"/>
                </a:solidFill>
              </a:rPr>
              <a:t>blending of people will enable exploration of the opportunities for synergies</a:t>
            </a:r>
          </a:p>
          <a:p>
            <a:pPr marL="342900" indent="17463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A315A"/>
                </a:solidFill>
              </a:rPr>
              <a:t>define </a:t>
            </a:r>
            <a:r>
              <a:rPr lang="en-US" sz="2400" b="1" dirty="0">
                <a:solidFill>
                  <a:srgbClr val="0A315A"/>
                </a:solidFill>
              </a:rPr>
              <a:t>the conditions of common sharing of targeted </a:t>
            </a:r>
            <a:r>
              <a:rPr lang="en-US" sz="2400" b="1" dirty="0" smtClean="0">
                <a:solidFill>
                  <a:srgbClr val="0A315A"/>
                </a:solidFill>
              </a:rPr>
              <a:t>infrastructures</a:t>
            </a:r>
          </a:p>
          <a:p>
            <a:endParaRPr lang="en-US" sz="2400" b="1" dirty="0" smtClean="0">
              <a:solidFill>
                <a:srgbClr val="0A315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A315A"/>
                </a:solidFill>
              </a:rPr>
              <a:t>I</a:t>
            </a:r>
            <a:r>
              <a:rPr lang="en-US" sz="2400" b="1" dirty="0" smtClean="0">
                <a:solidFill>
                  <a:srgbClr val="0A315A"/>
                </a:solidFill>
              </a:rPr>
              <a:t>n </a:t>
            </a:r>
            <a:r>
              <a:rPr lang="en-US" sz="2400" b="1" dirty="0">
                <a:solidFill>
                  <a:srgbClr val="0A315A"/>
                </a:solidFill>
              </a:rPr>
              <a:t>the long run are expected to act as a transnational network and dynamic</a:t>
            </a:r>
          </a:p>
          <a:p>
            <a:r>
              <a:rPr lang="en-US" sz="2400" b="1" dirty="0">
                <a:solidFill>
                  <a:srgbClr val="0A315A"/>
                </a:solidFill>
              </a:rPr>
              <a:t>observatories to monitor, update and make the SRIA tangible in the </a:t>
            </a:r>
            <a:r>
              <a:rPr lang="en-US" sz="2400" b="1" dirty="0" smtClean="0">
                <a:solidFill>
                  <a:srgbClr val="0A315A"/>
                </a:solidFill>
              </a:rPr>
              <a:t>Mediterranean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0A315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A315A"/>
                </a:solidFill>
              </a:rPr>
              <a:t>Their </a:t>
            </a:r>
            <a:r>
              <a:rPr lang="en-US" sz="2400" b="1" dirty="0">
                <a:solidFill>
                  <a:srgbClr val="0A315A"/>
                </a:solidFill>
              </a:rPr>
              <a:t>success depends on the determined strong support and mandate of the</a:t>
            </a:r>
          </a:p>
          <a:p>
            <a:r>
              <a:rPr lang="en-US" sz="2400" b="1" dirty="0">
                <a:solidFill>
                  <a:srgbClr val="0A315A"/>
                </a:solidFill>
              </a:rPr>
              <a:t>signatories to the Venice Declaration</a:t>
            </a:r>
            <a:endParaRPr lang="el-GR" sz="2400" b="1" dirty="0">
              <a:solidFill>
                <a:srgbClr val="0A31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436" y="251207"/>
            <a:ext cx="11319164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0A315A"/>
                </a:solidFill>
              </a:rPr>
              <a:t>The </a:t>
            </a:r>
            <a:r>
              <a:rPr lang="en-US" sz="3600" b="1" dirty="0" smtClean="0">
                <a:solidFill>
                  <a:srgbClr val="0A315A"/>
                </a:solidFill>
              </a:rPr>
              <a:t>platforms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A315A"/>
                </a:solidFill>
              </a:rPr>
              <a:t>The </a:t>
            </a:r>
            <a:r>
              <a:rPr lang="en-US" sz="2800" b="1" dirty="0">
                <a:solidFill>
                  <a:srgbClr val="0A315A"/>
                </a:solidFill>
              </a:rPr>
              <a:t>expected key outcomes are all related to the update of the SRIA and </a:t>
            </a:r>
            <a:r>
              <a:rPr lang="en-US" sz="2800" b="1" dirty="0" smtClean="0">
                <a:solidFill>
                  <a:srgbClr val="0A315A"/>
                </a:solidFill>
              </a:rPr>
              <a:t>its implementation </a:t>
            </a:r>
            <a:r>
              <a:rPr lang="en-US" sz="2800" b="1" dirty="0">
                <a:solidFill>
                  <a:srgbClr val="0A315A"/>
                </a:solidFill>
              </a:rPr>
              <a:t>plan (IP):</a:t>
            </a:r>
          </a:p>
          <a:p>
            <a:pPr marL="457200" indent="-142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A315A"/>
                </a:solidFill>
              </a:rPr>
              <a:t>consolidate </a:t>
            </a:r>
            <a:r>
              <a:rPr lang="en-US" sz="2800" b="1" dirty="0">
                <a:solidFill>
                  <a:srgbClr val="0A315A"/>
                </a:solidFill>
              </a:rPr>
              <a:t>and update the SRIA</a:t>
            </a:r>
          </a:p>
          <a:p>
            <a:pPr marL="457200" indent="-142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A315A"/>
                </a:solidFill>
              </a:rPr>
              <a:t>support </a:t>
            </a:r>
            <a:r>
              <a:rPr lang="en-US" sz="2800" b="1" dirty="0">
                <a:solidFill>
                  <a:srgbClr val="0A315A"/>
                </a:solidFill>
              </a:rPr>
              <a:t>prioritization of </a:t>
            </a:r>
            <a:r>
              <a:rPr lang="en-US" sz="2800" b="1" dirty="0" smtClean="0">
                <a:solidFill>
                  <a:srgbClr val="0A315A"/>
                </a:solidFill>
              </a:rPr>
              <a:t>SRIA topics </a:t>
            </a:r>
            <a:r>
              <a:rPr lang="en-US" sz="2800" b="1" dirty="0">
                <a:solidFill>
                  <a:srgbClr val="0A315A"/>
                </a:solidFill>
              </a:rPr>
              <a:t>and actions</a:t>
            </a:r>
          </a:p>
          <a:p>
            <a:pPr marL="457200" indent="-142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A315A"/>
                </a:solidFill>
              </a:rPr>
              <a:t>support </a:t>
            </a:r>
            <a:r>
              <a:rPr lang="en-US" sz="2800" b="1" dirty="0">
                <a:solidFill>
                  <a:srgbClr val="0A315A"/>
                </a:solidFill>
              </a:rPr>
              <a:t>discussion on joint implementation &amp; network of research funders</a:t>
            </a:r>
          </a:p>
          <a:p>
            <a:pPr marL="457200" indent="-142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A315A"/>
                </a:solidFill>
              </a:rPr>
              <a:t>address </a:t>
            </a:r>
            <a:r>
              <a:rPr lang="en-US" sz="2800" b="1" dirty="0">
                <a:solidFill>
                  <a:srgbClr val="0A315A"/>
                </a:solidFill>
              </a:rPr>
              <a:t>&amp; provide inputs to the </a:t>
            </a:r>
            <a:r>
              <a:rPr lang="en-US" sz="2800" b="1" dirty="0" smtClean="0">
                <a:solidFill>
                  <a:srgbClr val="0A315A"/>
                </a:solidFill>
              </a:rPr>
              <a:t>SRIA IP</a:t>
            </a:r>
          </a:p>
          <a:p>
            <a:pPr marL="442913" indent="-36036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A315A"/>
                </a:solidFill>
              </a:rPr>
              <a:t>Platforms </a:t>
            </a:r>
            <a:r>
              <a:rPr lang="en-US" sz="2800" b="1" dirty="0">
                <a:solidFill>
                  <a:srgbClr val="0A315A"/>
                </a:solidFill>
              </a:rPr>
              <a:t>are expected to have a significant effect on the development of </a:t>
            </a:r>
            <a:r>
              <a:rPr lang="en-US" sz="2800" b="1" dirty="0" smtClean="0">
                <a:solidFill>
                  <a:srgbClr val="0A315A"/>
                </a:solidFill>
              </a:rPr>
              <a:t>a consistent</a:t>
            </a:r>
            <a:r>
              <a:rPr lang="en-US" sz="2800" b="1" dirty="0">
                <a:solidFill>
                  <a:srgbClr val="0A315A"/>
                </a:solidFill>
              </a:rPr>
              <a:t>, and coherent national policy of coastal and maritime activities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A315A"/>
                </a:solidFill>
              </a:rPr>
              <a:t> </a:t>
            </a:r>
            <a:r>
              <a:rPr lang="en-US" sz="2800" b="1" dirty="0">
                <a:solidFill>
                  <a:srgbClr val="0A315A"/>
                </a:solidFill>
              </a:rPr>
              <a:t>Provide suggestions for the relevant EU policies for the Mediterranean area</a:t>
            </a:r>
            <a:endParaRPr lang="el-GR" sz="2800" b="1" dirty="0">
              <a:solidFill>
                <a:srgbClr val="0A31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72" y="376857"/>
            <a:ext cx="998912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Composition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002060"/>
                </a:solidFill>
              </a:rPr>
              <a:t>Permanent members:</a:t>
            </a:r>
          </a:p>
          <a:p>
            <a:pPr marL="457200" indent="-96838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002060"/>
                </a:solidFill>
              </a:rPr>
              <a:t>Platform </a:t>
            </a:r>
            <a:r>
              <a:rPr lang="en-GB" sz="3200" dirty="0">
                <a:solidFill>
                  <a:srgbClr val="002060"/>
                </a:solidFill>
              </a:rPr>
              <a:t>coordinator</a:t>
            </a:r>
          </a:p>
          <a:p>
            <a:pPr marL="457200" indent="-96838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002060"/>
                </a:solidFill>
              </a:rPr>
              <a:t>National </a:t>
            </a:r>
            <a:r>
              <a:rPr lang="en-GB" sz="3200" dirty="0">
                <a:solidFill>
                  <a:srgbClr val="002060"/>
                </a:solidFill>
              </a:rPr>
              <a:t>pivots (one for each </a:t>
            </a:r>
            <a:r>
              <a:rPr lang="en-GB" sz="3200" dirty="0" smtClean="0">
                <a:solidFill>
                  <a:srgbClr val="002060"/>
                </a:solidFill>
              </a:rPr>
              <a:t>country)</a:t>
            </a:r>
          </a:p>
          <a:p>
            <a:pPr marL="457200" indent="-96838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002060"/>
                </a:solidFill>
              </a:rPr>
              <a:t>Blue Med CSA partners’ representatives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 smtClean="0">
                <a:solidFill>
                  <a:srgbClr val="002060"/>
                </a:solidFill>
              </a:rPr>
              <a:t>Non-permanent </a:t>
            </a:r>
            <a:r>
              <a:rPr lang="en-GB" sz="3200" b="1" dirty="0">
                <a:solidFill>
                  <a:srgbClr val="002060"/>
                </a:solidFill>
              </a:rPr>
              <a:t>members / observers (*)</a:t>
            </a:r>
          </a:p>
          <a:p>
            <a:pPr marL="457200" indent="-96838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002060"/>
                </a:solidFill>
              </a:rPr>
              <a:t>Task </a:t>
            </a:r>
            <a:r>
              <a:rPr lang="en-GB" sz="3200" dirty="0">
                <a:solidFill>
                  <a:srgbClr val="002060"/>
                </a:solidFill>
              </a:rPr>
              <a:t>Leaders / Interested CSA Partners</a:t>
            </a:r>
          </a:p>
          <a:p>
            <a:pPr marL="457200" indent="-96838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002060"/>
                </a:solidFill>
              </a:rPr>
              <a:t>Experts</a:t>
            </a:r>
            <a:r>
              <a:rPr lang="en-GB" sz="3200" dirty="0">
                <a:solidFill>
                  <a:srgbClr val="002060"/>
                </a:solidFill>
              </a:rPr>
              <a:t>/ Stakeholders</a:t>
            </a:r>
          </a:p>
          <a:p>
            <a:pPr marL="457200" indent="-96838"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002060"/>
                </a:solidFill>
              </a:rPr>
              <a:t>Members </a:t>
            </a:r>
            <a:r>
              <a:rPr lang="en-GB" sz="3200" dirty="0">
                <a:solidFill>
                  <a:srgbClr val="002060"/>
                </a:solidFill>
              </a:rPr>
              <a:t>of the </a:t>
            </a:r>
            <a:r>
              <a:rPr lang="en-GB" sz="3200" dirty="0" smtClean="0">
                <a:solidFill>
                  <a:srgbClr val="002060"/>
                </a:solidFill>
              </a:rPr>
              <a:t>BLUEMED Advisory Board</a:t>
            </a:r>
          </a:p>
          <a:p>
            <a:endParaRPr lang="en-US" sz="10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(*) after invitation</a:t>
            </a:r>
            <a:endParaRPr lang="el-G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836" y="445785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sz="1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3300" b="1" dirty="0">
                <a:solidFill>
                  <a:srgbClr val="093157"/>
                </a:solidFill>
                <a:latin typeface="Arial Narrow" panose="020B0606020202030204" pitchFamily="34" charset="0"/>
              </a:rPr>
              <a:t>The platforms </a:t>
            </a:r>
            <a:r>
              <a:rPr lang="en-US" dirty="0">
                <a:solidFill>
                  <a:srgbClr val="093157"/>
                </a:solidFill>
                <a:latin typeface="Arial Narrow" panose="020B0606020202030204" pitchFamily="34" charset="0"/>
              </a:rPr>
              <a:t>(operation at national level)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872836" y="1582202"/>
            <a:ext cx="108619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</a:rPr>
              <a:t>At national level platforms</a:t>
            </a:r>
          </a:p>
          <a:p>
            <a:pPr marL="457200" indent="-14288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are </a:t>
            </a:r>
            <a:r>
              <a:rPr lang="en-US" sz="2800" dirty="0">
                <a:solidFill>
                  <a:srgbClr val="002060"/>
                </a:solidFill>
              </a:rPr>
              <a:t>represented by the </a:t>
            </a:r>
            <a:r>
              <a:rPr lang="en-US" sz="2800" dirty="0" smtClean="0">
                <a:solidFill>
                  <a:srgbClr val="002060"/>
                </a:solidFill>
              </a:rPr>
              <a:t>BLUEMED community </a:t>
            </a:r>
            <a:r>
              <a:rPr lang="en-US" sz="2800" dirty="0">
                <a:solidFill>
                  <a:srgbClr val="002060"/>
                </a:solidFill>
              </a:rPr>
              <a:t>and national stakeholders</a:t>
            </a:r>
          </a:p>
          <a:p>
            <a:pPr marL="457200" indent="-14288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provide </a:t>
            </a:r>
            <a:r>
              <a:rPr lang="en-US" sz="2800" dirty="0">
                <a:solidFill>
                  <a:srgbClr val="002060"/>
                </a:solidFill>
              </a:rPr>
              <a:t>input, comment but also evaluate the Project’s </a:t>
            </a:r>
            <a:r>
              <a:rPr lang="en-US" sz="2800" dirty="0" smtClean="0">
                <a:solidFill>
                  <a:srgbClr val="002060"/>
                </a:solidFill>
              </a:rPr>
              <a:t>results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Responsibility </a:t>
            </a:r>
            <a:r>
              <a:rPr lang="en-US" sz="2800" b="1" dirty="0">
                <a:solidFill>
                  <a:srgbClr val="002060"/>
                </a:solidFill>
              </a:rPr>
              <a:t>of each country to decide on the most appropriate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scheme for national level</a:t>
            </a:r>
          </a:p>
          <a:p>
            <a:pPr marL="457200" indent="-14288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National </a:t>
            </a:r>
            <a:r>
              <a:rPr lang="en-US" sz="2800" dirty="0">
                <a:solidFill>
                  <a:srgbClr val="002060"/>
                </a:solidFill>
              </a:rPr>
              <a:t>Mirror Platforms</a:t>
            </a:r>
          </a:p>
          <a:p>
            <a:pPr marL="457200" indent="-14288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Official </a:t>
            </a:r>
            <a:r>
              <a:rPr lang="en-US" sz="2800" dirty="0">
                <a:solidFill>
                  <a:srgbClr val="002060"/>
                </a:solidFill>
              </a:rPr>
              <a:t>or un-official discussion fora for the stakeholders</a:t>
            </a:r>
          </a:p>
          <a:p>
            <a:pPr marL="457200" indent="-14288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Existing </a:t>
            </a:r>
            <a:r>
              <a:rPr lang="en-US" sz="2800" dirty="0">
                <a:solidFill>
                  <a:srgbClr val="002060"/>
                </a:solidFill>
              </a:rPr>
              <a:t>or adapted thematic workshops</a:t>
            </a:r>
            <a:endParaRPr lang="el-G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2" y="395453"/>
            <a:ext cx="9324108" cy="61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618" y="582067"/>
            <a:ext cx="111667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1E5E"/>
                </a:solidFill>
              </a:rPr>
              <a:t>National Pivots </a:t>
            </a:r>
            <a:endParaRPr lang="en-GB" sz="2800" dirty="0">
              <a:solidFill>
                <a:srgbClr val="001E5E"/>
              </a:solidFill>
            </a:endParaRPr>
          </a:p>
          <a:p>
            <a:endParaRPr lang="el-GR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1E5E"/>
                </a:solidFill>
              </a:rPr>
              <a:t>Key </a:t>
            </a:r>
            <a:r>
              <a:rPr lang="en-US" sz="2800" dirty="0">
                <a:solidFill>
                  <a:srgbClr val="001E5E"/>
                </a:solidFill>
              </a:rPr>
              <a:t>contributors to Platform operation as representatives of the different partner countries on the four specific platform </a:t>
            </a:r>
            <a:r>
              <a:rPr lang="en-US" sz="2800" dirty="0" smtClean="0">
                <a:solidFill>
                  <a:srgbClr val="001E5E"/>
                </a:solidFill>
              </a:rPr>
              <a:t>themes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1E5E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1E5E"/>
                </a:solidFill>
              </a:rPr>
              <a:t>Acting </a:t>
            </a:r>
            <a:r>
              <a:rPr lang="en-US" sz="2800" dirty="0">
                <a:solidFill>
                  <a:srgbClr val="001E5E"/>
                </a:solidFill>
              </a:rPr>
              <a:t>as main interface between the Consortium and the stakeholders at national </a:t>
            </a:r>
            <a:r>
              <a:rPr lang="en-US" sz="2800" dirty="0" smtClean="0">
                <a:solidFill>
                  <a:srgbClr val="001E5E"/>
                </a:solidFill>
              </a:rPr>
              <a:t>level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1E5E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1E5E"/>
                </a:solidFill>
              </a:rPr>
              <a:t>Their </a:t>
            </a:r>
            <a:r>
              <a:rPr lang="en-US" sz="2800" dirty="0">
                <a:solidFill>
                  <a:srgbClr val="001E5E"/>
                </a:solidFill>
              </a:rPr>
              <a:t>expertise mirror the four themes of the Platforms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l-GR" sz="2800" dirty="0">
              <a:solidFill>
                <a:srgbClr val="001E5E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1E5E"/>
                </a:solidFill>
              </a:rPr>
              <a:t>Contribute to increasingly mobilize other relevant national stakeholders by collect and convey their message and bring back the feedbacks for </a:t>
            </a:r>
            <a:r>
              <a:rPr lang="en-US" sz="2800" dirty="0" smtClean="0">
                <a:solidFill>
                  <a:srgbClr val="001E5E"/>
                </a:solidFill>
              </a:rPr>
              <a:t>SRIA updates </a:t>
            </a:r>
            <a:endParaRPr lang="en-US" sz="2800" dirty="0">
              <a:solidFill>
                <a:srgbClr val="001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239810"/>
            <a:ext cx="10432473" cy="63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249381"/>
            <a:ext cx="11388437" cy="63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4" y="291095"/>
            <a:ext cx="11055926" cy="62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100" y="998836"/>
            <a:ext cx="9461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BLUEMED identifies the following KEY </a:t>
            </a:r>
            <a:r>
              <a:rPr lang="en-US" sz="3200" b="1" dirty="0" smtClean="0"/>
              <a:t>CHALLENGES:</a:t>
            </a:r>
          </a:p>
          <a:p>
            <a:endParaRPr lang="en-US" sz="3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B050"/>
                </a:solidFill>
              </a:rPr>
              <a:t>Key </a:t>
            </a:r>
            <a:r>
              <a:rPr lang="en-US" sz="3200" b="1" dirty="0">
                <a:solidFill>
                  <a:srgbClr val="00B050"/>
                </a:solidFill>
              </a:rPr>
              <a:t>enabling knowledge for the Mediterranean</a:t>
            </a:r>
            <a:endParaRPr lang="el-GR" sz="32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7100" y="2772896"/>
            <a:ext cx="877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C000"/>
                </a:solidFill>
              </a:rPr>
              <a:t>Key </a:t>
            </a:r>
            <a:r>
              <a:rPr lang="en-US" sz="3200" b="1" dirty="0" err="1">
                <a:solidFill>
                  <a:srgbClr val="FFC000"/>
                </a:solidFill>
              </a:rPr>
              <a:t>sectoral</a:t>
            </a:r>
            <a:r>
              <a:rPr lang="en-US" sz="3200" b="1" dirty="0">
                <a:solidFill>
                  <a:srgbClr val="FFC000"/>
                </a:solidFill>
              </a:rPr>
              <a:t> enablers in the Mediterranean </a:t>
            </a:r>
            <a:endParaRPr lang="el-GR" sz="3200" b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100" y="3652629"/>
            <a:ext cx="9461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Enabling technology and capacity creation for the Mediterranean</a:t>
            </a:r>
            <a:endParaRPr lang="el-G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9" y="261263"/>
            <a:ext cx="10390909" cy="630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5" y="554182"/>
            <a:ext cx="1155469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A survey was prepared and disseminated (deadline 15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November) </a:t>
            </a:r>
            <a:r>
              <a:rPr lang="en-US" sz="2000" dirty="0" smtClean="0">
                <a:solidFill>
                  <a:srgbClr val="002060"/>
                </a:solidFill>
              </a:rPr>
              <a:t>to 9 Med countries participating to BLUEMED to </a:t>
            </a:r>
            <a:r>
              <a:rPr lang="en-US" sz="2000" dirty="0">
                <a:solidFill>
                  <a:srgbClr val="002060"/>
                </a:solidFill>
              </a:rPr>
              <a:t>review the list of challenges, goals and actions of the BLUEMED agenda and </a:t>
            </a:r>
            <a:r>
              <a:rPr lang="en-US" sz="2000" dirty="0" err="1">
                <a:solidFill>
                  <a:srgbClr val="002060"/>
                </a:solidFill>
              </a:rPr>
              <a:t>analyse</a:t>
            </a:r>
            <a:r>
              <a:rPr lang="en-US" sz="2000" dirty="0">
                <a:solidFill>
                  <a:srgbClr val="002060"/>
                </a:solidFill>
              </a:rPr>
              <a:t> the key barriers and </a:t>
            </a:r>
            <a:r>
              <a:rPr lang="en-US" sz="2000" dirty="0" smtClean="0">
                <a:solidFill>
                  <a:srgbClr val="002060"/>
                </a:solidFill>
              </a:rPr>
              <a:t>bottlenecks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Received replies from 7 countries (Croatia, Cyprus, France, Greece, Italy, Slovenia, Spain)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Participated from 7 to  76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Questions asked: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Would you modify/remove any of the listed challenges and goals? If YES, please indicate which and provide a brief </a:t>
            </a:r>
            <a:r>
              <a:rPr lang="en-US" sz="2000" dirty="0" smtClean="0">
                <a:solidFill>
                  <a:srgbClr val="002060"/>
                </a:solidFill>
              </a:rPr>
              <a:t>motivation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Besides those, are there new challenges/goals to suggest, considering their relevance for Blue Growth? Please describe briefly, possibly indicating associated Actions	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Could you briefly summarize your view on which are the main barriers and bottlenecks to achieve those goals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Why are the new/modified challenges relevant for the Mediterranean and/or of global relevance but particularly apt to be investigated in the Mediterranean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DO YOU WANT TO REVISE THE ACTIONS ASSOCIATED WITH EACH GOAL IN THE PRESENT VERSION OF THE SRIA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 there actions to add/modify/remove? Please describe shortly</a:t>
            </a:r>
            <a:endParaRPr lang="el-G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8" y="556782"/>
            <a:ext cx="113330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Next </a:t>
            </a:r>
            <a:r>
              <a:rPr lang="en-US" sz="3200" b="1" dirty="0" smtClean="0">
                <a:solidFill>
                  <a:srgbClr val="002060"/>
                </a:solidFill>
              </a:rPr>
              <a:t>steps</a:t>
            </a:r>
          </a:p>
          <a:p>
            <a:endParaRPr lang="en-US" sz="3200" b="1" dirty="0">
              <a:solidFill>
                <a:srgbClr val="002060"/>
              </a:solidFill>
            </a:endParaRPr>
          </a:p>
          <a:p>
            <a:endParaRPr lang="en-US" sz="32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2060"/>
                </a:solidFill>
              </a:rPr>
              <a:t>Finalisation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of </a:t>
            </a:r>
            <a:r>
              <a:rPr lang="en-US" sz="3200" dirty="0" smtClean="0">
                <a:solidFill>
                  <a:srgbClr val="002060"/>
                </a:solidFill>
              </a:rPr>
              <a:t>survey’s replies elaboration and country reports to be sent to platform coordinators by 15 January 2018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</a:rPr>
              <a:t>Participation to the 2</a:t>
            </a:r>
            <a:r>
              <a:rPr lang="en-US" sz="3200" baseline="30000" dirty="0" smtClean="0">
                <a:solidFill>
                  <a:srgbClr val="002060"/>
                </a:solidFill>
              </a:rPr>
              <a:t>nd</a:t>
            </a:r>
            <a:r>
              <a:rPr lang="en-US" sz="3200" dirty="0" smtClean="0">
                <a:solidFill>
                  <a:srgbClr val="002060"/>
                </a:solidFill>
              </a:rPr>
              <a:t> platform meeting </a:t>
            </a:r>
            <a:r>
              <a:rPr lang="en-US" sz="3200" dirty="0">
                <a:solidFill>
                  <a:srgbClr val="002060"/>
                </a:solidFill>
              </a:rPr>
              <a:t>in Athens, 1-2 February </a:t>
            </a:r>
            <a:r>
              <a:rPr lang="en-US" sz="3200" dirty="0" smtClean="0">
                <a:solidFill>
                  <a:srgbClr val="002060"/>
                </a:solidFill>
              </a:rPr>
              <a:t>2018 where the country white papers will be discussed and the SRIA update</a:t>
            </a:r>
            <a:endParaRPr lang="el-G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5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251" y="1581788"/>
            <a:ext cx="2799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</a:rPr>
              <a:t>Thank you!</a:t>
            </a:r>
            <a:endParaRPr lang="el-GR" sz="4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84098" y="2487397"/>
            <a:ext cx="893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A31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(popi@hcmr.gr)</a:t>
            </a:r>
          </a:p>
        </p:txBody>
      </p:sp>
    </p:spTree>
    <p:extLst>
      <p:ext uri="{BB962C8B-B14F-4D97-AF65-F5344CB8AC3E}">
        <p14:creationId xmlns:p14="http://schemas.microsoft.com/office/powerpoint/2010/main" val="8199250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400" y="664339"/>
            <a:ext cx="10769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Key enabling knowledge for the </a:t>
            </a:r>
            <a:r>
              <a:rPr lang="en-US" sz="3200" b="1" dirty="0" smtClean="0">
                <a:solidFill>
                  <a:srgbClr val="00B050"/>
                </a:solidFill>
              </a:rPr>
              <a:t>Mediterranean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Relevant </a:t>
            </a:r>
            <a:r>
              <a:rPr lang="en-US" sz="2800" b="1" dirty="0">
                <a:solidFill>
                  <a:srgbClr val="00B050"/>
                </a:solidFill>
              </a:rPr>
              <a:t>knowledge gaps to be </a:t>
            </a:r>
            <a:r>
              <a:rPr lang="en-US" sz="2800" b="1" dirty="0" smtClean="0">
                <a:solidFill>
                  <a:srgbClr val="00B050"/>
                </a:solidFill>
              </a:rPr>
              <a:t>overcome</a:t>
            </a:r>
          </a:p>
          <a:p>
            <a:endParaRPr lang="en-US" sz="2800" b="1" dirty="0">
              <a:solidFill>
                <a:srgbClr val="00B050"/>
              </a:solidFill>
            </a:endParaRPr>
          </a:p>
          <a:p>
            <a:pPr marL="514350" indent="-514350">
              <a:buAutoNum type="alphaUcPeriod"/>
            </a:pPr>
            <a:r>
              <a:rPr lang="en-US" sz="2800" b="1" i="1" dirty="0" smtClean="0">
                <a:solidFill>
                  <a:srgbClr val="00B050"/>
                </a:solidFill>
              </a:rPr>
              <a:t>Mediterranean </a:t>
            </a:r>
            <a:r>
              <a:rPr lang="en-US" sz="2800" b="1" i="1" dirty="0">
                <a:solidFill>
                  <a:srgbClr val="00B050"/>
                </a:solidFill>
              </a:rPr>
              <a:t>Sea ecosystems: services, resources, vulnerability and resilience to natural and anthropogenic </a:t>
            </a:r>
            <a:r>
              <a:rPr lang="en-US" sz="2800" b="1" i="1" dirty="0" smtClean="0">
                <a:solidFill>
                  <a:srgbClr val="00B050"/>
                </a:solidFill>
              </a:rPr>
              <a:t>pressures</a:t>
            </a:r>
          </a:p>
          <a:p>
            <a:pPr marL="514350" indent="-514350">
              <a:buAutoNum type="alphaUcPeriod"/>
            </a:pPr>
            <a:endParaRPr lang="en-US" sz="2800" b="1" i="1" dirty="0">
              <a:solidFill>
                <a:srgbClr val="00B050"/>
              </a:solidFill>
            </a:endParaRPr>
          </a:p>
          <a:p>
            <a:r>
              <a:rPr lang="en-US" sz="2800" b="1" i="1" dirty="0">
                <a:solidFill>
                  <a:srgbClr val="00B050"/>
                </a:solidFill>
              </a:rPr>
              <a:t>B. Mediterranean Sea dynamics: developing services in the field of sustainable adaptation to climate change and plans for </a:t>
            </a:r>
            <a:r>
              <a:rPr lang="en-US" sz="2800" b="1" i="1" dirty="0" smtClean="0">
                <a:solidFill>
                  <a:srgbClr val="00B050"/>
                </a:solidFill>
              </a:rPr>
              <a:t>mitigation</a:t>
            </a:r>
          </a:p>
          <a:p>
            <a:endParaRPr lang="en-US" sz="2800" b="1" i="1" dirty="0">
              <a:solidFill>
                <a:srgbClr val="00B050"/>
              </a:solidFill>
            </a:endParaRPr>
          </a:p>
          <a:p>
            <a:r>
              <a:rPr lang="en-US" sz="2800" b="1" i="1" dirty="0">
                <a:solidFill>
                  <a:srgbClr val="00B050"/>
                </a:solidFill>
              </a:rPr>
              <a:t>C. Hazards and the protection of coastal areas in the Mediterranean</a:t>
            </a:r>
            <a:endParaRPr lang="el-GR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0" y="653326"/>
            <a:ext cx="1085850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Key </a:t>
            </a:r>
            <a:r>
              <a:rPr lang="en-US" sz="3200" b="1" dirty="0" err="1">
                <a:solidFill>
                  <a:srgbClr val="FFC000"/>
                </a:solidFill>
              </a:rPr>
              <a:t>sectoral</a:t>
            </a:r>
            <a:r>
              <a:rPr lang="en-US" sz="3200" b="1" dirty="0">
                <a:solidFill>
                  <a:srgbClr val="FFC000"/>
                </a:solidFill>
              </a:rPr>
              <a:t> enablers in the </a:t>
            </a:r>
            <a:r>
              <a:rPr lang="en-US" sz="3200" b="1" dirty="0" smtClean="0">
                <a:solidFill>
                  <a:srgbClr val="FFC000"/>
                </a:solidFill>
              </a:rPr>
              <a:t>Mediterranean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Specific </a:t>
            </a:r>
            <a:r>
              <a:rPr lang="en-US" sz="2800" b="1" dirty="0">
                <a:solidFill>
                  <a:srgbClr val="FFC000"/>
                </a:solidFill>
              </a:rPr>
              <a:t>subsections of the blue growth path</a:t>
            </a:r>
          </a:p>
          <a:p>
            <a:endParaRPr lang="en-US" sz="2800" b="1" dirty="0" smtClean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i="1" dirty="0" smtClean="0">
                <a:solidFill>
                  <a:srgbClr val="FFC000"/>
                </a:solidFill>
              </a:rPr>
              <a:t>A</a:t>
            </a:r>
            <a:r>
              <a:rPr lang="en-US" sz="2800" b="1" i="1" dirty="0">
                <a:solidFill>
                  <a:srgbClr val="FFC000"/>
                </a:solidFill>
              </a:rPr>
              <a:t>. Innovative businesses based on marine bio-resources in the Mediterranean</a:t>
            </a:r>
          </a:p>
          <a:p>
            <a:pPr>
              <a:spcBef>
                <a:spcPts val="600"/>
              </a:spcBef>
            </a:pPr>
            <a:r>
              <a:rPr lang="en-US" sz="2800" b="1" i="1" dirty="0">
                <a:solidFill>
                  <a:srgbClr val="FFC000"/>
                </a:solidFill>
              </a:rPr>
              <a:t>B. Ecosystem-based management of Mediterranean aquaculture and fisheries</a:t>
            </a:r>
          </a:p>
          <a:p>
            <a:pPr>
              <a:spcBef>
                <a:spcPts val="600"/>
              </a:spcBef>
            </a:pPr>
            <a:r>
              <a:rPr lang="en-US" sz="2800" b="1" i="1" dirty="0">
                <a:solidFill>
                  <a:srgbClr val="FFC000"/>
                </a:solidFill>
              </a:rPr>
              <a:t>C. Sustainable tourism in the Mediterranean</a:t>
            </a:r>
          </a:p>
          <a:p>
            <a:pPr>
              <a:spcBef>
                <a:spcPts val="600"/>
              </a:spcBef>
            </a:pPr>
            <a:r>
              <a:rPr lang="en-US" sz="2800" b="1" i="1" dirty="0">
                <a:solidFill>
                  <a:srgbClr val="FFC000"/>
                </a:solidFill>
              </a:rPr>
              <a:t>D. Maritime clusters in the Mediterranean</a:t>
            </a:r>
          </a:p>
          <a:p>
            <a:pPr>
              <a:spcBef>
                <a:spcPts val="600"/>
              </a:spcBef>
            </a:pPr>
            <a:r>
              <a:rPr lang="en-US" sz="2800" b="1" i="1" dirty="0">
                <a:solidFill>
                  <a:srgbClr val="FFC000"/>
                </a:solidFill>
              </a:rPr>
              <a:t>E. Maritime Spatial Planning and Integrated Coastal Zone Management in the </a:t>
            </a:r>
            <a:r>
              <a:rPr lang="en-US" sz="2800" b="1" i="1" dirty="0" smtClean="0">
                <a:solidFill>
                  <a:srgbClr val="FFC000"/>
                </a:solidFill>
              </a:rPr>
              <a:t>Mediterranean</a:t>
            </a:r>
            <a:endParaRPr lang="en-US" sz="2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025" y="1139954"/>
            <a:ext cx="112839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Enabling technology and capacity creation for the </a:t>
            </a:r>
            <a:r>
              <a:rPr lang="en-US" sz="3200" b="1" dirty="0" smtClean="0">
                <a:solidFill>
                  <a:srgbClr val="0070C0"/>
                </a:solidFill>
              </a:rPr>
              <a:t>Mediterranean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Innovative </a:t>
            </a:r>
            <a:r>
              <a:rPr lang="en-US" sz="2800" b="1" dirty="0">
                <a:solidFill>
                  <a:srgbClr val="0070C0"/>
                </a:solidFill>
              </a:rPr>
              <a:t>human potential and infrastructure </a:t>
            </a:r>
            <a:r>
              <a:rPr lang="en-US" sz="2800" b="1" dirty="0" smtClean="0">
                <a:solidFill>
                  <a:srgbClr val="0070C0"/>
                </a:solidFill>
              </a:rPr>
              <a:t>required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70C0"/>
                </a:solidFill>
              </a:rPr>
              <a:t>A. </a:t>
            </a:r>
            <a:r>
              <a:rPr lang="en-US" sz="2800" b="1" i="1" dirty="0">
                <a:solidFill>
                  <a:srgbClr val="0070C0"/>
                </a:solidFill>
              </a:rPr>
              <a:t>Smart, greener maritime transport and facilities in the Mediterranean</a:t>
            </a:r>
          </a:p>
          <a:p>
            <a:pPr>
              <a:spcBef>
                <a:spcPts val="600"/>
              </a:spcBef>
            </a:pPr>
            <a:r>
              <a:rPr lang="en-US" sz="2800" b="1" i="1" dirty="0">
                <a:solidFill>
                  <a:srgbClr val="0070C0"/>
                </a:solidFill>
              </a:rPr>
              <a:t>B. Observing systems and operational oceanography capacities in the Mediterranean</a:t>
            </a:r>
          </a:p>
          <a:p>
            <a:pPr>
              <a:spcBef>
                <a:spcPts val="600"/>
              </a:spcBef>
            </a:pPr>
            <a:r>
              <a:rPr lang="en-US" sz="2800" b="1" i="1" dirty="0">
                <a:solidFill>
                  <a:srgbClr val="0070C0"/>
                </a:solidFill>
              </a:rPr>
              <a:t>C. Multi-purpose offshore platforms in the Mediterranean</a:t>
            </a:r>
          </a:p>
          <a:p>
            <a:pPr>
              <a:spcBef>
                <a:spcPts val="600"/>
              </a:spcBef>
            </a:pPr>
            <a:r>
              <a:rPr lang="en-US" sz="2800" b="1" i="1" dirty="0">
                <a:solidFill>
                  <a:srgbClr val="0070C0"/>
                </a:solidFill>
              </a:rPr>
              <a:t>D. Marine and coastal cultural heritage in the Mediterranean: discovering, protecting and valuing</a:t>
            </a:r>
          </a:p>
        </p:txBody>
      </p:sp>
    </p:spTree>
    <p:extLst>
      <p:ext uri="{BB962C8B-B14F-4D97-AF65-F5344CB8AC3E}">
        <p14:creationId xmlns:p14="http://schemas.microsoft.com/office/powerpoint/2010/main" val="12452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" y="281984"/>
            <a:ext cx="112141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STRATEGIC RESEARCH AND INNOVATION AGENDA (SRIA) is a tool for addressing these </a:t>
            </a:r>
            <a:r>
              <a:rPr lang="en-US" sz="2000" b="1" dirty="0" smtClean="0"/>
              <a:t>12 challenges.</a:t>
            </a:r>
          </a:p>
          <a:p>
            <a:endParaRPr lang="en-US" sz="2000" b="1" dirty="0"/>
          </a:p>
          <a:p>
            <a:r>
              <a:rPr lang="en-US" sz="2000" b="1" dirty="0" smtClean="0"/>
              <a:t>It </a:t>
            </a:r>
            <a:r>
              <a:rPr lang="en-US" sz="2000" b="1" dirty="0"/>
              <a:t>is designed to be </a:t>
            </a:r>
            <a:r>
              <a:rPr lang="en-US" sz="2000" b="1" dirty="0">
                <a:solidFill>
                  <a:srgbClr val="0000CC"/>
                </a:solidFill>
              </a:rPr>
              <a:t>a living document </a:t>
            </a:r>
            <a:r>
              <a:rPr lang="en-US" sz="2000" b="1" dirty="0"/>
              <a:t>offering a handbook for interested implementing </a:t>
            </a:r>
            <a:r>
              <a:rPr lang="en-US" sz="2000" b="1" dirty="0" smtClean="0"/>
              <a:t>bodies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Notice, the </a:t>
            </a:r>
            <a:r>
              <a:rPr lang="en-US" sz="2000" b="1" dirty="0"/>
              <a:t>BLUEMED initiative</a:t>
            </a:r>
            <a:r>
              <a:rPr lang="en-US" sz="2000" b="1" dirty="0" smtClean="0"/>
              <a:t>:</a:t>
            </a:r>
          </a:p>
          <a:p>
            <a:endParaRPr lang="en-US" sz="1100" b="1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b="1" dirty="0" smtClean="0"/>
              <a:t>allows </a:t>
            </a:r>
            <a:r>
              <a:rPr lang="en-US" sz="2400" b="1" dirty="0"/>
              <a:t>for different types of action to be taken at different levels</a:t>
            </a:r>
            <a:r>
              <a:rPr lang="en-US" sz="2000" b="1" dirty="0"/>
              <a:t>, as regards geographical coverage, critical mass, joint funding, coordination of national/regional efforts or the use of EU instruments;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b="1" dirty="0" smtClean="0"/>
              <a:t>is </a:t>
            </a:r>
            <a:r>
              <a:rPr lang="en-US" sz="2400" b="1" dirty="0"/>
              <a:t>designed to involve relevant players and stakeholders </a:t>
            </a:r>
            <a:r>
              <a:rPr lang="en-US" sz="2000" b="1" dirty="0"/>
              <a:t>such as national ministries, regional authorities, international </a:t>
            </a:r>
            <a:r>
              <a:rPr lang="en-US" sz="2000" b="1" dirty="0" err="1"/>
              <a:t>organisations</a:t>
            </a:r>
            <a:r>
              <a:rPr lang="en-US" sz="2000" b="1" dirty="0"/>
              <a:t>, </a:t>
            </a:r>
            <a:r>
              <a:rPr lang="en-US" sz="2000" b="1" dirty="0" err="1"/>
              <a:t>organisations</a:t>
            </a:r>
            <a:r>
              <a:rPr lang="en-US" sz="2000" b="1" dirty="0"/>
              <a:t> that undertake research, research infrastructure, academia, the private sector, non-governmental organizations and the general public</a:t>
            </a:r>
            <a:r>
              <a:rPr lang="en-US" sz="2000" b="1" dirty="0" smtClean="0"/>
              <a:t>;</a:t>
            </a:r>
          </a:p>
          <a:p>
            <a:pPr>
              <a:spcBef>
                <a:spcPts val="600"/>
              </a:spcBef>
            </a:pPr>
            <a:endParaRPr lang="en-US" sz="1200" b="1" dirty="0" smtClean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SRIA is a living document: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00CC"/>
                </a:solidFill>
              </a:rPr>
              <a:t>Published and launched in Venice, October 2015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00CC"/>
                </a:solidFill>
              </a:rPr>
              <a:t>Updated in </a:t>
            </a:r>
            <a:r>
              <a:rPr lang="en-US" sz="2400" b="1" dirty="0" err="1">
                <a:solidFill>
                  <a:srgbClr val="0000CC"/>
                </a:solidFill>
              </a:rPr>
              <a:t>Sliema</a:t>
            </a:r>
            <a:r>
              <a:rPr lang="en-US" sz="2400" b="1" dirty="0">
                <a:solidFill>
                  <a:srgbClr val="0000CC"/>
                </a:solidFill>
              </a:rPr>
              <a:t> (Malta), April 2017. 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00CC"/>
                </a:solidFill>
              </a:rPr>
              <a:t>Updates </a:t>
            </a:r>
            <a:r>
              <a:rPr lang="en-US" sz="2400" b="1" dirty="0">
                <a:solidFill>
                  <a:srgbClr val="0000CC"/>
                </a:solidFill>
              </a:rPr>
              <a:t>will be made regularly every </a:t>
            </a:r>
            <a:r>
              <a:rPr lang="en-US" sz="2400" b="1" dirty="0" smtClean="0">
                <a:solidFill>
                  <a:srgbClr val="0000CC"/>
                </a:solidFill>
              </a:rPr>
              <a:t>year (a relevant survey carried on in 2017)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i="1" dirty="0" smtClean="0">
                <a:solidFill>
                  <a:srgbClr val="0000CC"/>
                </a:solidFill>
              </a:rPr>
              <a:t>Authors</a:t>
            </a:r>
            <a:r>
              <a:rPr lang="en-US" sz="2400" i="1" dirty="0">
                <a:solidFill>
                  <a:srgbClr val="0000CC"/>
                </a:solidFill>
              </a:rPr>
              <a:t>: Members of the Strategic Board of the BLUEMED Initiative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0000CC"/>
              </a:solidFill>
            </a:endParaRPr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984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417" y="1285793"/>
            <a:ext cx="107488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The SRIA details </a:t>
            </a:r>
            <a:r>
              <a:rPr lang="en-US" sz="2400"/>
              <a:t>the scope, level and duration of specific joint actions to be taken in order to achieve a particular goal falling within a key </a:t>
            </a:r>
            <a:r>
              <a:rPr lang="en-US" sz="2400"/>
              <a:t>challenge</a:t>
            </a:r>
            <a:r>
              <a:rPr lang="en-US" sz="2400" smtClean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SCOPE › Typology of activities, e.g. R&amp;I initiative, knowledge transfer, technology transfer, policy initiatives, etc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LEVEL › National, regional, EU, international (one or multiple)</a:t>
            </a:r>
          </a:p>
          <a:p>
            <a:endParaRPr lang="en-US" sz="2400" dirty="0" smtClean="0"/>
          </a:p>
          <a:p>
            <a:r>
              <a:rPr lang="en-US" sz="2400" dirty="0" smtClean="0"/>
              <a:t>DURATION </a:t>
            </a:r>
            <a:r>
              <a:rPr lang="en-US" sz="2400" dirty="0"/>
              <a:t>› Short (less than 3 years), Medium (5-6 years), Long (10 years)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603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04" y="327016"/>
            <a:ext cx="10235682" cy="62428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520473" y="3588383"/>
            <a:ext cx="214604" cy="1959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1054359" y="1828799"/>
            <a:ext cx="1371600" cy="132494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1054359" y="4590215"/>
            <a:ext cx="1371600" cy="1353385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0211110" y="4208106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Short/medium</a:t>
            </a:r>
            <a:endParaRPr lang="el-GR" sz="1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080103" y="4110134"/>
            <a:ext cx="214604" cy="1959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4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Bluem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FD682DD6-C5E6-48D9-A4AA-DCF089450A09}" vid="{454854C8-D4C4-4353-9086-7ACC156CD32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BLUEMED CSA_ppt standard model</Template>
  <TotalTime>741</TotalTime>
  <Words>1291</Words>
  <Application>Microsoft Office PowerPoint</Application>
  <PresentationFormat>Widescreen</PresentationFormat>
  <Paragraphs>175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Cambria</vt:lpstr>
      <vt:lpstr>Wingdings</vt:lpstr>
      <vt:lpstr>Tema Bluemed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civica</dc:creator>
  <cp:lastModifiedBy>Popi Pagou</cp:lastModifiedBy>
  <cp:revision>66</cp:revision>
  <dcterms:created xsi:type="dcterms:W3CDTF">2017-03-30T16:36:17Z</dcterms:created>
  <dcterms:modified xsi:type="dcterms:W3CDTF">2018-01-10T22:45:45Z</dcterms:modified>
</cp:coreProperties>
</file>