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95" r:id="rId2"/>
    <p:sldId id="321" r:id="rId3"/>
    <p:sldId id="303" r:id="rId4"/>
    <p:sldId id="305" r:id="rId5"/>
    <p:sldId id="327" r:id="rId6"/>
    <p:sldId id="322" r:id="rId7"/>
    <p:sldId id="307" r:id="rId8"/>
    <p:sldId id="323" r:id="rId9"/>
    <p:sldId id="325" r:id="rId10"/>
    <p:sldId id="328" r:id="rId11"/>
    <p:sldId id="324" r:id="rId12"/>
  </p:sldIdLst>
  <p:sldSz cx="9144000" cy="6858000" type="screen4x3"/>
  <p:notesSz cx="6645275" cy="99250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2B63B"/>
    <a:srgbClr val="027689"/>
    <a:srgbClr val="003399"/>
    <a:srgbClr val="993300"/>
    <a:srgbClr val="6600CC"/>
    <a:srgbClr val="FF00FF"/>
    <a:srgbClr val="98C222"/>
    <a:srgbClr val="6666FF"/>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2" autoAdjust="0"/>
    <p:restoredTop sz="95238" autoAdjust="0"/>
  </p:normalViewPr>
  <p:slideViewPr>
    <p:cSldViewPr snapToGrid="0" showGuides="1">
      <p:cViewPr varScale="1">
        <p:scale>
          <a:sx n="78" d="100"/>
          <a:sy n="78" d="100"/>
        </p:scale>
        <p:origin x="955" y="77"/>
      </p:cViewPr>
      <p:guideLst>
        <p:guide orient="horz" pos="2160"/>
        <p:guide pos="2880"/>
      </p:guideLst>
    </p:cSldViewPr>
  </p:slideViewPr>
  <p:notesTextViewPr>
    <p:cViewPr>
      <p:scale>
        <a:sx n="1" d="1"/>
        <a:sy n="1" d="1"/>
      </p:scale>
      <p:origin x="0" y="-20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79619" cy="497976"/>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764118" y="0"/>
            <a:ext cx="2879619" cy="497976"/>
          </a:xfrm>
          <a:prstGeom prst="rect">
            <a:avLst/>
          </a:prstGeom>
        </p:spPr>
        <p:txBody>
          <a:bodyPr vert="horz" lIns="91440" tIns="45720" rIns="91440" bIns="45720" rtlCol="0"/>
          <a:lstStyle>
            <a:lvl1pPr algn="r">
              <a:defRPr sz="1200"/>
            </a:lvl1pPr>
          </a:lstStyle>
          <a:p>
            <a:fld id="{4CD2ACD6-A573-4B9F-8EB9-2FF93A059294}" type="datetimeFigureOut">
              <a:rPr lang="en-US" smtClean="0"/>
              <a:t>1/10/2018</a:t>
            </a:fld>
            <a:endParaRPr lang="en-US"/>
          </a:p>
        </p:txBody>
      </p:sp>
      <p:sp>
        <p:nvSpPr>
          <p:cNvPr id="4" name="Espace réservé de l'image des diapositives 3"/>
          <p:cNvSpPr>
            <a:spLocks noGrp="1" noRot="1" noChangeAspect="1"/>
          </p:cNvSpPr>
          <p:nvPr>
            <p:ph type="sldImg" idx="2"/>
          </p:nvPr>
        </p:nvSpPr>
        <p:spPr>
          <a:xfrm>
            <a:off x="1089025" y="1239838"/>
            <a:ext cx="4467225" cy="3351212"/>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64528" y="4776431"/>
            <a:ext cx="5316220" cy="3907988"/>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7076"/>
            <a:ext cx="2879619" cy="497975"/>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764118" y="9427076"/>
            <a:ext cx="2879619" cy="497975"/>
          </a:xfrm>
          <a:prstGeom prst="rect">
            <a:avLst/>
          </a:prstGeom>
        </p:spPr>
        <p:txBody>
          <a:bodyPr vert="horz" lIns="91440" tIns="45720" rIns="91440" bIns="45720" rtlCol="0" anchor="b"/>
          <a:lstStyle>
            <a:lvl1pPr algn="r">
              <a:defRPr sz="1200"/>
            </a:lvl1pPr>
          </a:lstStyle>
          <a:p>
            <a:fld id="{FB361361-3C7C-4B72-9E41-0524923D4683}" type="slidenum">
              <a:rPr lang="en-US" smtClean="0"/>
              <a:t>‹N°›</a:t>
            </a:fld>
            <a:endParaRPr lang="en-US"/>
          </a:p>
        </p:txBody>
      </p:sp>
    </p:spTree>
    <p:extLst>
      <p:ext uri="{BB962C8B-B14F-4D97-AF65-F5344CB8AC3E}">
        <p14:creationId xmlns:p14="http://schemas.microsoft.com/office/powerpoint/2010/main" val="1565434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FB361361-3C7C-4B72-9E41-0524923D4683}" type="slidenum">
              <a:rPr lang="en-US" smtClean="0"/>
              <a:t>1</a:t>
            </a:fld>
            <a:endParaRPr lang="en-US"/>
          </a:p>
        </p:txBody>
      </p:sp>
    </p:spTree>
    <p:extLst>
      <p:ext uri="{BB962C8B-B14F-4D97-AF65-F5344CB8AC3E}">
        <p14:creationId xmlns:p14="http://schemas.microsoft.com/office/powerpoint/2010/main" val="2923407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This meeting to </a:t>
            </a:r>
            <a:r>
              <a:rPr lang="fr-FR" dirty="0" err="1" smtClean="0"/>
              <a:t>find</a:t>
            </a:r>
            <a:r>
              <a:rPr lang="fr-FR" dirty="0" smtClean="0"/>
              <a:t> </a:t>
            </a:r>
            <a:r>
              <a:rPr lang="fr-FR" dirty="0" err="1" smtClean="0"/>
              <a:t>some</a:t>
            </a:r>
            <a:r>
              <a:rPr lang="fr-FR" dirty="0" smtClean="0"/>
              <a:t> more………</a:t>
            </a:r>
            <a:endParaRPr lang="en-US" dirty="0"/>
          </a:p>
        </p:txBody>
      </p:sp>
      <p:sp>
        <p:nvSpPr>
          <p:cNvPr id="4" name="Espace réservé du numéro de diapositive 3"/>
          <p:cNvSpPr>
            <a:spLocks noGrp="1"/>
          </p:cNvSpPr>
          <p:nvPr>
            <p:ph type="sldNum" sz="quarter" idx="10"/>
          </p:nvPr>
        </p:nvSpPr>
        <p:spPr/>
        <p:txBody>
          <a:bodyPr/>
          <a:lstStyle/>
          <a:p>
            <a:fld id="{FB361361-3C7C-4B72-9E41-0524923D4683}" type="slidenum">
              <a:rPr lang="en-US" smtClean="0"/>
              <a:t>10</a:t>
            </a:fld>
            <a:endParaRPr lang="en-US"/>
          </a:p>
        </p:txBody>
      </p:sp>
    </p:spTree>
    <p:extLst>
      <p:ext uri="{BB962C8B-B14F-4D97-AF65-F5344CB8AC3E}">
        <p14:creationId xmlns:p14="http://schemas.microsoft.com/office/powerpoint/2010/main" val="194021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Very</a:t>
            </a:r>
            <a:r>
              <a:rPr lang="fr-FR" baseline="0" dirty="0" smtClean="0"/>
              <a:t> </a:t>
            </a:r>
            <a:r>
              <a:rPr lang="fr-FR" baseline="0" dirty="0" err="1" smtClean="0"/>
              <a:t>brief</a:t>
            </a:r>
            <a:r>
              <a:rPr lang="fr-FR" baseline="0" dirty="0" smtClean="0"/>
              <a:t> </a:t>
            </a:r>
            <a:r>
              <a:rPr lang="fr-FR" baseline="0" dirty="0" err="1" smtClean="0"/>
              <a:t>overview</a:t>
            </a:r>
            <a:r>
              <a:rPr lang="fr-FR" baseline="0" dirty="0" smtClean="0"/>
              <a:t> of the </a:t>
            </a:r>
            <a:r>
              <a:rPr lang="fr-FR" baseline="0" dirty="0" err="1" smtClean="0"/>
              <a:t>project</a:t>
            </a:r>
            <a:endParaRPr lang="fr-FR" baseline="0" dirty="0" smtClean="0"/>
          </a:p>
          <a:p>
            <a:r>
              <a:rPr lang="fr-FR" baseline="0" dirty="0" smtClean="0"/>
              <a:t>Much more information on </a:t>
            </a:r>
            <a:r>
              <a:rPr lang="fr-FR" baseline="0" dirty="0" err="1" smtClean="0"/>
              <a:t>our</a:t>
            </a:r>
            <a:r>
              <a:rPr lang="fr-FR" baseline="0" dirty="0" smtClean="0"/>
              <a:t> </a:t>
            </a:r>
            <a:r>
              <a:rPr lang="fr-FR" baseline="0" dirty="0" err="1" smtClean="0"/>
              <a:t>dedicated</a:t>
            </a:r>
            <a:r>
              <a:rPr lang="fr-FR" baseline="0" dirty="0" smtClean="0"/>
              <a:t> </a:t>
            </a:r>
            <a:r>
              <a:rPr lang="fr-FR" baseline="0" dirty="0" err="1" smtClean="0"/>
              <a:t>website</a:t>
            </a:r>
            <a:endParaRPr lang="fr-FR" baseline="0" dirty="0" smtClean="0"/>
          </a:p>
          <a:p>
            <a:endParaRPr lang="fr-FR" baseline="0" dirty="0" smtClean="0"/>
          </a:p>
          <a:p>
            <a:r>
              <a:rPr lang="fr-FR" baseline="0" dirty="0" err="1" smtClean="0"/>
              <a:t>Some</a:t>
            </a:r>
            <a:r>
              <a:rPr lang="fr-FR" baseline="0" dirty="0" smtClean="0"/>
              <a:t> </a:t>
            </a:r>
            <a:r>
              <a:rPr lang="fr-FR" baseline="0" dirty="0" err="1" smtClean="0"/>
              <a:t>factsheets</a:t>
            </a:r>
            <a:r>
              <a:rPr lang="fr-FR" baseline="0" dirty="0" smtClean="0"/>
              <a:t> and documents </a:t>
            </a:r>
            <a:r>
              <a:rPr lang="fr-FR" baseline="0" dirty="0" err="1" smtClean="0"/>
              <a:t>available</a:t>
            </a:r>
            <a:endParaRPr lang="en-US" dirty="0"/>
          </a:p>
        </p:txBody>
      </p:sp>
      <p:sp>
        <p:nvSpPr>
          <p:cNvPr id="4" name="Espace réservé du numéro de diapositive 3"/>
          <p:cNvSpPr>
            <a:spLocks noGrp="1"/>
          </p:cNvSpPr>
          <p:nvPr>
            <p:ph type="sldNum" sz="quarter" idx="10"/>
          </p:nvPr>
        </p:nvSpPr>
        <p:spPr/>
        <p:txBody>
          <a:bodyPr/>
          <a:lstStyle/>
          <a:p>
            <a:fld id="{FB361361-3C7C-4B72-9E41-0524923D4683}" type="slidenum">
              <a:rPr lang="en-US" smtClean="0"/>
              <a:t>11</a:t>
            </a:fld>
            <a:endParaRPr lang="en-US"/>
          </a:p>
        </p:txBody>
      </p:sp>
    </p:spTree>
    <p:extLst>
      <p:ext uri="{BB962C8B-B14F-4D97-AF65-F5344CB8AC3E}">
        <p14:creationId xmlns:p14="http://schemas.microsoft.com/office/powerpoint/2010/main" val="2044996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800" dirty="0" smtClean="0"/>
              <a:t>The </a:t>
            </a:r>
            <a:r>
              <a:rPr lang="en-US" sz="1800" dirty="0" err="1" smtClean="0"/>
              <a:t>BleutourMed</a:t>
            </a:r>
            <a:r>
              <a:rPr lang="en-US" sz="1800" dirty="0" smtClean="0"/>
              <a:t> C3 project is co-financed by the INTERREG MED program.</a:t>
            </a:r>
          </a:p>
          <a:p>
            <a:r>
              <a:rPr lang="en-US" sz="1800" dirty="0" smtClean="0"/>
              <a:t>European territorial cohesion project.</a:t>
            </a:r>
          </a:p>
          <a:p>
            <a:r>
              <a:rPr lang="fr-FR" sz="1800" dirty="0" smtClean="0"/>
              <a:t>13 countries- </a:t>
            </a:r>
            <a:r>
              <a:rPr lang="fr-FR" sz="1800" dirty="0" err="1" smtClean="0"/>
              <a:t>northern</a:t>
            </a:r>
            <a:r>
              <a:rPr lang="fr-FR" sz="1800" dirty="0" smtClean="0"/>
              <a:t> </a:t>
            </a:r>
            <a:r>
              <a:rPr lang="fr-FR" sz="1800" dirty="0" err="1" smtClean="0"/>
              <a:t>rim</a:t>
            </a:r>
            <a:endParaRPr lang="en-US" sz="1800" dirty="0" smtClean="0"/>
          </a:p>
          <a:p>
            <a:pPr algn="l">
              <a:lnSpc>
                <a:spcPct val="107000"/>
              </a:lnSpc>
            </a:pPr>
            <a:endParaRPr lang="en-US" sz="1800" b="1" dirty="0" smtClean="0">
              <a:solidFill>
                <a:srgbClr val="2E75B6"/>
              </a:solidFill>
            </a:endParaRPr>
          </a:p>
          <a:p>
            <a:pPr algn="l">
              <a:lnSpc>
                <a:spcPct val="107000"/>
              </a:lnSpc>
            </a:pPr>
            <a:endParaRPr lang="en-US" sz="1800" b="1" dirty="0" smtClean="0">
              <a:solidFill>
                <a:srgbClr val="2E75B6"/>
              </a:solidFill>
            </a:endParaRPr>
          </a:p>
          <a:p>
            <a:pPr algn="l">
              <a:lnSpc>
                <a:spcPct val="107000"/>
              </a:lnSpc>
            </a:pPr>
            <a:r>
              <a:rPr lang="en-US" sz="1800" b="1" dirty="0" smtClean="0">
                <a:solidFill>
                  <a:srgbClr val="2E75B6"/>
                </a:solidFill>
              </a:rPr>
              <a:t>Modular Projects (MP) - thematic</a:t>
            </a:r>
          </a:p>
          <a:p>
            <a:pPr algn="l">
              <a:lnSpc>
                <a:spcPct val="107000"/>
              </a:lnSpc>
            </a:pPr>
            <a:r>
              <a:rPr lang="en-US" dirty="0" smtClean="0">
                <a:solidFill>
                  <a:srgbClr val="2E75B6"/>
                </a:solidFill>
              </a:rPr>
              <a:t>Module-based approach with different phases</a:t>
            </a:r>
            <a:r>
              <a:rPr lang="en-US" b="1" dirty="0" smtClean="0">
                <a:solidFill>
                  <a:srgbClr val="A9D18E"/>
                </a:solidFill>
              </a:rPr>
              <a:t>: Studying, Testing, Capitalizing</a:t>
            </a:r>
          </a:p>
          <a:p>
            <a:pPr algn="l">
              <a:lnSpc>
                <a:spcPct val="107000"/>
              </a:lnSpc>
            </a:pPr>
            <a:r>
              <a:rPr lang="en-US" sz="1200" dirty="0" smtClean="0">
                <a:solidFill>
                  <a:srgbClr val="A9D18E"/>
                </a:solidFill>
              </a:rPr>
              <a:t>- Phase of study and development of strategies and policies</a:t>
            </a:r>
          </a:p>
          <a:p>
            <a:pPr algn="l">
              <a:lnSpc>
                <a:spcPct val="107000"/>
              </a:lnSpc>
            </a:pPr>
            <a:r>
              <a:rPr lang="en-US" sz="1200" dirty="0" smtClean="0">
                <a:solidFill>
                  <a:srgbClr val="A9D18E"/>
                </a:solidFill>
              </a:rPr>
              <a:t>- Phase of testing, to validate the hypothesis developed</a:t>
            </a:r>
          </a:p>
          <a:p>
            <a:pPr algn="l">
              <a:lnSpc>
                <a:spcPct val="107000"/>
              </a:lnSpc>
            </a:pPr>
            <a:r>
              <a:rPr lang="en-US" sz="1200" dirty="0" smtClean="0">
                <a:solidFill>
                  <a:srgbClr val="A9D18E"/>
                </a:solidFill>
              </a:rPr>
              <a:t>- Phase of transferability and capitalization of results at the transnational level</a:t>
            </a:r>
          </a:p>
          <a:p>
            <a:pPr algn="l">
              <a:lnSpc>
                <a:spcPct val="107000"/>
              </a:lnSpc>
            </a:pPr>
            <a:endParaRPr lang="en-US" sz="1200" b="1" dirty="0" smtClean="0">
              <a:solidFill>
                <a:srgbClr val="A9D18E"/>
              </a:solidFill>
            </a:endParaRPr>
          </a:p>
          <a:p>
            <a:pPr algn="l">
              <a:lnSpc>
                <a:spcPct val="107000"/>
              </a:lnSpc>
            </a:pPr>
            <a:r>
              <a:rPr lang="en-US" sz="1800" b="1" dirty="0" smtClean="0">
                <a:solidFill>
                  <a:srgbClr val="2E75B6"/>
                </a:solidFill>
              </a:rPr>
              <a:t>Horizontal Project (HP)</a:t>
            </a:r>
          </a:p>
          <a:p>
            <a:pPr algn="l">
              <a:lnSpc>
                <a:spcPct val="107000"/>
              </a:lnSpc>
            </a:pPr>
            <a:r>
              <a:rPr lang="en-US" dirty="0" smtClean="0">
                <a:solidFill>
                  <a:srgbClr val="2E75B6"/>
                </a:solidFill>
              </a:rPr>
              <a:t>unifying element of a thematic community of modular projects</a:t>
            </a:r>
          </a:p>
          <a:p>
            <a:pPr algn="l">
              <a:lnSpc>
                <a:spcPct val="107000"/>
              </a:lnSpc>
            </a:pPr>
            <a:r>
              <a:rPr lang="en-US" sz="1800" b="1" dirty="0" smtClean="0">
                <a:solidFill>
                  <a:srgbClr val="A9D18E"/>
                </a:solidFill>
              </a:rPr>
              <a:t>HP are in charge of </a:t>
            </a:r>
            <a:r>
              <a:rPr lang="en-US" sz="1800" b="1" u="sng" dirty="0" smtClean="0">
                <a:solidFill>
                  <a:srgbClr val="A9D18E"/>
                </a:solidFill>
              </a:rPr>
              <a:t>community building</a:t>
            </a:r>
            <a:r>
              <a:rPr lang="en-US" sz="1800" b="1" dirty="0" smtClean="0">
                <a:solidFill>
                  <a:srgbClr val="A9D18E"/>
                </a:solidFill>
              </a:rPr>
              <a:t>, joint </a:t>
            </a:r>
            <a:r>
              <a:rPr lang="en-US" sz="1800" b="1" u="sng" dirty="0" smtClean="0">
                <a:solidFill>
                  <a:srgbClr val="A9D18E"/>
                </a:solidFill>
              </a:rPr>
              <a:t>communication</a:t>
            </a:r>
            <a:r>
              <a:rPr lang="en-US" sz="1800" b="1" dirty="0" smtClean="0">
                <a:solidFill>
                  <a:srgbClr val="A9D18E"/>
                </a:solidFill>
              </a:rPr>
              <a:t> and joint </a:t>
            </a:r>
            <a:r>
              <a:rPr lang="en-US" sz="1800" b="1" u="sng" dirty="0" smtClean="0">
                <a:solidFill>
                  <a:srgbClr val="A9D18E"/>
                </a:solidFill>
              </a:rPr>
              <a:t>capitalization</a:t>
            </a:r>
            <a:endParaRPr lang="en-GB" b="1" dirty="0" smtClean="0">
              <a:solidFill>
                <a:srgbClr val="A9D18E"/>
              </a:solidFill>
            </a:endParaRPr>
          </a:p>
          <a:p>
            <a:pPr algn="l"/>
            <a:endParaRPr lang="fr-FR" dirty="0" smtClean="0"/>
          </a:p>
          <a:p>
            <a:pPr algn="l"/>
            <a:endParaRPr lang="fr-FR" dirty="0" smtClean="0"/>
          </a:p>
          <a:p>
            <a:pPr algn="l"/>
            <a:r>
              <a:rPr lang="fr-FR" dirty="0" err="1" smtClean="0"/>
              <a:t>BleuTourMed</a:t>
            </a:r>
            <a:r>
              <a:rPr lang="fr-FR" dirty="0" smtClean="0"/>
              <a:t> – HP</a:t>
            </a:r>
            <a:r>
              <a:rPr lang="fr-FR" baseline="0" dirty="0" smtClean="0"/>
              <a:t> </a:t>
            </a:r>
            <a:r>
              <a:rPr lang="fr-FR" baseline="0" dirty="0" err="1" smtClean="0"/>
              <a:t>corresponding</a:t>
            </a:r>
            <a:r>
              <a:rPr lang="fr-FR" baseline="0" dirty="0" smtClean="0"/>
              <a:t> to the </a:t>
            </a:r>
            <a:r>
              <a:rPr lang="fr-FR" baseline="0" dirty="0" err="1" smtClean="0"/>
              <a:t>sustainable</a:t>
            </a:r>
            <a:r>
              <a:rPr lang="fr-FR" baseline="0" dirty="0" smtClean="0"/>
              <a:t> </a:t>
            </a:r>
            <a:r>
              <a:rPr lang="fr-FR" baseline="0" dirty="0" err="1" smtClean="0"/>
              <a:t>tourism</a:t>
            </a:r>
            <a:r>
              <a:rPr lang="fr-FR" baseline="0" dirty="0" smtClean="0"/>
              <a:t> </a:t>
            </a:r>
            <a:r>
              <a:rPr lang="fr-FR" baseline="0" dirty="0" err="1" smtClean="0"/>
              <a:t>community</a:t>
            </a:r>
            <a:endParaRPr lang="en-US" dirty="0" smtClean="0"/>
          </a:p>
          <a:p>
            <a:pPr algn="l"/>
            <a:endParaRPr lang="en-US" dirty="0"/>
          </a:p>
        </p:txBody>
      </p:sp>
      <p:sp>
        <p:nvSpPr>
          <p:cNvPr id="4" name="Espace réservé du numéro de diapositive 3"/>
          <p:cNvSpPr>
            <a:spLocks noGrp="1"/>
          </p:cNvSpPr>
          <p:nvPr>
            <p:ph type="sldNum" sz="quarter" idx="10"/>
          </p:nvPr>
        </p:nvSpPr>
        <p:spPr/>
        <p:txBody>
          <a:bodyPr/>
          <a:lstStyle/>
          <a:p>
            <a:fld id="{FB361361-3C7C-4B72-9E41-0524923D4683}" type="slidenum">
              <a:rPr lang="en-US" smtClean="0"/>
              <a:t>2</a:t>
            </a:fld>
            <a:endParaRPr lang="en-US"/>
          </a:p>
        </p:txBody>
      </p:sp>
    </p:spTree>
    <p:extLst>
      <p:ext uri="{BB962C8B-B14F-4D97-AF65-F5344CB8AC3E}">
        <p14:creationId xmlns:p14="http://schemas.microsoft.com/office/powerpoint/2010/main" val="2845705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s-ES_tradnl" dirty="0" smtClean="0"/>
              <a:t>6 </a:t>
            </a:r>
            <a:r>
              <a:rPr lang="es-ES_tradnl" dirty="0" err="1" smtClean="0"/>
              <a:t>Partners</a:t>
            </a:r>
            <a:r>
              <a:rPr lang="es-ES_tradnl" dirty="0" smtClean="0"/>
              <a:t> of </a:t>
            </a:r>
            <a:r>
              <a:rPr lang="es-ES_tradnl" dirty="0" err="1" smtClean="0"/>
              <a:t>BleuTourMed</a:t>
            </a:r>
            <a:r>
              <a:rPr lang="es-ES_tradnl"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PLAN BLEU: Francia</a:t>
            </a:r>
          </a:p>
          <a:p>
            <a:r>
              <a:rPr lang="es-ES_tradnl" dirty="0" smtClean="0"/>
              <a:t>Diputación de Barcelona</a:t>
            </a:r>
          </a:p>
          <a:p>
            <a:r>
              <a:rPr lang="es-ES_tradnl" dirty="0" smtClean="0"/>
              <a:t>UNIMED – Red de Universidades en el área mediterránea, que tiene su sede en Roma</a:t>
            </a:r>
          </a:p>
          <a:p>
            <a:r>
              <a:rPr lang="es-ES_tradnl" dirty="0" smtClean="0"/>
              <a:t>Universidad de PANTEION, Grecia</a:t>
            </a:r>
          </a:p>
          <a:p>
            <a:r>
              <a:rPr lang="es-ES_tradnl" dirty="0" err="1" smtClean="0"/>
              <a:t>Adriatic</a:t>
            </a:r>
            <a:r>
              <a:rPr lang="es-ES_tradnl" dirty="0" smtClean="0"/>
              <a:t> </a:t>
            </a:r>
            <a:r>
              <a:rPr lang="es-ES_tradnl" dirty="0" err="1" smtClean="0"/>
              <a:t>Ionian</a:t>
            </a:r>
            <a:r>
              <a:rPr lang="es-ES_tradnl" dirty="0" smtClean="0"/>
              <a:t> </a:t>
            </a:r>
            <a:r>
              <a:rPr lang="es-ES_tradnl" dirty="0" err="1" smtClean="0"/>
              <a:t>Euroregion</a:t>
            </a:r>
            <a:r>
              <a:rPr lang="es-ES_tradnl" dirty="0" smtClean="0"/>
              <a:t> (Croacia)</a:t>
            </a:r>
          </a:p>
          <a:p>
            <a:r>
              <a:rPr lang="es-ES_tradnl" dirty="0" smtClean="0"/>
              <a:t>Arco Latino</a:t>
            </a:r>
          </a:p>
          <a:p>
            <a:endParaRPr lang="es-ES_tradnl" dirty="0" smtClean="0"/>
          </a:p>
          <a:p>
            <a:r>
              <a:rPr lang="en-US" dirty="0" smtClean="0"/>
              <a:t>Budget of 1.4 M€ </a:t>
            </a:r>
          </a:p>
          <a:p>
            <a:r>
              <a:rPr lang="en-US" dirty="0" smtClean="0"/>
              <a:t>3 years – Oct 2016 – Oct 2019.</a:t>
            </a:r>
          </a:p>
          <a:p>
            <a:r>
              <a:rPr lang="en-US" dirty="0" smtClean="0"/>
              <a:t> </a:t>
            </a:r>
          </a:p>
          <a:p>
            <a:endParaRPr lang="en-US" dirty="0"/>
          </a:p>
        </p:txBody>
      </p:sp>
      <p:sp>
        <p:nvSpPr>
          <p:cNvPr id="4" name="Espace réservé du numéro de diapositive 3"/>
          <p:cNvSpPr>
            <a:spLocks noGrp="1"/>
          </p:cNvSpPr>
          <p:nvPr>
            <p:ph type="sldNum" sz="quarter" idx="10"/>
          </p:nvPr>
        </p:nvSpPr>
        <p:spPr/>
        <p:txBody>
          <a:bodyPr/>
          <a:lstStyle/>
          <a:p>
            <a:fld id="{FB361361-3C7C-4B72-9E41-0524923D4683}" type="slidenum">
              <a:rPr lang="en-US" smtClean="0"/>
              <a:t>3</a:t>
            </a:fld>
            <a:endParaRPr lang="en-US"/>
          </a:p>
        </p:txBody>
      </p:sp>
    </p:spTree>
    <p:extLst>
      <p:ext uri="{BB962C8B-B14F-4D97-AF65-F5344CB8AC3E}">
        <p14:creationId xmlns:p14="http://schemas.microsoft.com/office/powerpoint/2010/main" val="1095040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a:t>
            </a:r>
            <a:r>
              <a:rPr lang="en-US" dirty="0" err="1" smtClean="0"/>
              <a:t>BleutourMed</a:t>
            </a:r>
            <a:r>
              <a:rPr lang="en-US" dirty="0" smtClean="0"/>
              <a:t> C_3 project manages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coordination of communication, the exchange of experiences and the capitalization of 14 European projects focused on sustainable tourism, which seek to find common solutions to problems related to coastal and maritime tourism in the Mediterranean.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Created a network of 200 public and private entities that act and speak with a single voice.</a:t>
            </a:r>
          </a:p>
        </p:txBody>
      </p:sp>
      <p:sp>
        <p:nvSpPr>
          <p:cNvPr id="4" name="Espace réservé du numéro de diapositive 3"/>
          <p:cNvSpPr>
            <a:spLocks noGrp="1"/>
          </p:cNvSpPr>
          <p:nvPr>
            <p:ph type="sldNum" sz="quarter" idx="10"/>
          </p:nvPr>
        </p:nvSpPr>
        <p:spPr/>
        <p:txBody>
          <a:bodyPr/>
          <a:lstStyle/>
          <a:p>
            <a:fld id="{FB361361-3C7C-4B72-9E41-0524923D4683}" type="slidenum">
              <a:rPr lang="en-US" smtClean="0"/>
              <a:t>4</a:t>
            </a:fld>
            <a:endParaRPr lang="en-US"/>
          </a:p>
        </p:txBody>
      </p:sp>
    </p:spTree>
    <p:extLst>
      <p:ext uri="{BB962C8B-B14F-4D97-AF65-F5344CB8AC3E}">
        <p14:creationId xmlns:p14="http://schemas.microsoft.com/office/powerpoint/2010/main" val="292520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r>
              <a:rPr lang="en-US" dirty="0" smtClean="0"/>
              <a:t>This image is very significant because it explains what we are trying to do:</a:t>
            </a:r>
          </a:p>
          <a:p>
            <a:endParaRPr lang="en-US" dirty="0" smtClean="0"/>
          </a:p>
          <a:p>
            <a:r>
              <a:rPr lang="en-US" dirty="0" smtClean="0"/>
              <a:t>That</a:t>
            </a:r>
            <a:r>
              <a:rPr lang="en-US" baseline="0" dirty="0" smtClean="0"/>
              <a:t> </a:t>
            </a:r>
            <a:r>
              <a:rPr lang="en-US" dirty="0" smtClean="0"/>
              <a:t>the 14 projects exchange experiences, instruments, problems and solutions, and that the impact of their findings is larger</a:t>
            </a:r>
          </a:p>
          <a:p>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To create a community of projects </a:t>
            </a:r>
            <a:r>
              <a:rPr lang="en-US" dirty="0" smtClean="0"/>
              <a:t>and actors in the Mediterranean area that want to improve the quality of tourism in their territories through actions that improve the social, economic and environmental sustainability of tourism.</a:t>
            </a:r>
          </a:p>
        </p:txBody>
      </p:sp>
      <p:sp>
        <p:nvSpPr>
          <p:cNvPr id="4" name="Contenidor de número de diapositiva 3"/>
          <p:cNvSpPr>
            <a:spLocks noGrp="1"/>
          </p:cNvSpPr>
          <p:nvPr>
            <p:ph type="sldNum" sz="quarter" idx="10"/>
          </p:nvPr>
        </p:nvSpPr>
        <p:spPr/>
        <p:txBody>
          <a:bodyPr/>
          <a:lstStyle/>
          <a:p>
            <a:fld id="{DAF35697-C7BD-40B3-9C73-903B1D4AEC44}" type="slidenum">
              <a:rPr lang="ca-ES" smtClean="0"/>
              <a:t>5</a:t>
            </a:fld>
            <a:endParaRPr lang="ca-ES"/>
          </a:p>
        </p:txBody>
      </p:sp>
    </p:spTree>
    <p:extLst>
      <p:ext uri="{BB962C8B-B14F-4D97-AF65-F5344CB8AC3E}">
        <p14:creationId xmlns:p14="http://schemas.microsoft.com/office/powerpoint/2010/main" val="2699224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7000"/>
              </a:lnSpc>
            </a:pPr>
            <a:r>
              <a:rPr lang="en-US" dirty="0" smtClean="0">
                <a:solidFill>
                  <a:srgbClr val="A9D18E"/>
                </a:solidFill>
              </a:rPr>
              <a:t>improvement and adaptation of cooperation strategies, public policies, economic activities and joint planning tools; coordinated actions between public authorities of different MED territories; action plans and transfer of practices</a:t>
            </a:r>
            <a:endParaRPr lang="en-US" b="1" dirty="0" smtClean="0">
              <a:solidFill>
                <a:srgbClr val="A9D18E"/>
              </a:solidFill>
            </a:endParaRPr>
          </a:p>
        </p:txBody>
      </p:sp>
      <p:sp>
        <p:nvSpPr>
          <p:cNvPr id="4" name="Espace réservé du numéro de diapositive 3"/>
          <p:cNvSpPr>
            <a:spLocks noGrp="1"/>
          </p:cNvSpPr>
          <p:nvPr>
            <p:ph type="sldNum" sz="quarter" idx="10"/>
          </p:nvPr>
        </p:nvSpPr>
        <p:spPr/>
        <p:txBody>
          <a:bodyPr/>
          <a:lstStyle/>
          <a:p>
            <a:fld id="{FB361361-3C7C-4B72-9E41-0524923D4683}" type="slidenum">
              <a:rPr lang="en-US" smtClean="0"/>
              <a:t>6</a:t>
            </a:fld>
            <a:endParaRPr lang="en-US"/>
          </a:p>
        </p:txBody>
      </p:sp>
    </p:spTree>
    <p:extLst>
      <p:ext uri="{BB962C8B-B14F-4D97-AF65-F5344CB8AC3E}">
        <p14:creationId xmlns:p14="http://schemas.microsoft.com/office/powerpoint/2010/main" val="2979942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In this map you can see the geographical distribution of the projects involved:</a:t>
            </a:r>
          </a:p>
          <a:p>
            <a:endParaRPr lang="en-US" dirty="0" smtClean="0"/>
          </a:p>
          <a:p>
            <a:r>
              <a:rPr lang="en-US" dirty="0" smtClean="0"/>
              <a:t>The partners of the MP are from Portugal, Spain, France, Italy, Malta, Slovenia, Croatia, Albania, Greece, Cyprus.</a:t>
            </a:r>
          </a:p>
          <a:p>
            <a:r>
              <a:rPr lang="fr-FR" dirty="0" smtClean="0"/>
              <a:t>+ Pilot </a:t>
            </a:r>
            <a:r>
              <a:rPr lang="fr-FR" dirty="0" err="1" smtClean="0"/>
              <a:t>Activities</a:t>
            </a:r>
            <a:endParaRPr lang="fr-FR" dirty="0" smtClean="0"/>
          </a:p>
          <a:p>
            <a:endParaRPr lang="en-US" dirty="0" smtClean="0"/>
          </a:p>
          <a:p>
            <a:r>
              <a:rPr lang="en-US" dirty="0" smtClean="0"/>
              <a:t>As you can see, the projects include the entire Mediterranean basin.</a:t>
            </a:r>
          </a:p>
          <a:p>
            <a:r>
              <a:rPr lang="en-US" dirty="0" smtClean="0"/>
              <a:t>Here are some of the main points of our community: to include most of the territories of the Mediterranean basin means to create a significantly strong community.</a:t>
            </a:r>
            <a:endParaRPr lang="en-US" dirty="0"/>
          </a:p>
        </p:txBody>
      </p:sp>
      <p:sp>
        <p:nvSpPr>
          <p:cNvPr id="4" name="Espace réservé du numéro de diapositive 3"/>
          <p:cNvSpPr>
            <a:spLocks noGrp="1"/>
          </p:cNvSpPr>
          <p:nvPr>
            <p:ph type="sldNum" sz="quarter" idx="10"/>
          </p:nvPr>
        </p:nvSpPr>
        <p:spPr/>
        <p:txBody>
          <a:bodyPr/>
          <a:lstStyle/>
          <a:p>
            <a:fld id="{FB361361-3C7C-4B72-9E41-0524923D4683}" type="slidenum">
              <a:rPr lang="en-US" smtClean="0"/>
              <a:t>7</a:t>
            </a:fld>
            <a:endParaRPr lang="en-US"/>
          </a:p>
        </p:txBody>
      </p:sp>
    </p:spTree>
    <p:extLst>
      <p:ext uri="{BB962C8B-B14F-4D97-AF65-F5344CB8AC3E}">
        <p14:creationId xmlns:p14="http://schemas.microsoft.com/office/powerpoint/2010/main" val="3942011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FB361361-3C7C-4B72-9E41-0524923D4683}" type="slidenum">
              <a:rPr lang="en-US" smtClean="0"/>
              <a:t>8</a:t>
            </a:fld>
            <a:endParaRPr lang="en-US"/>
          </a:p>
        </p:txBody>
      </p:sp>
    </p:spTree>
    <p:extLst>
      <p:ext uri="{BB962C8B-B14F-4D97-AF65-F5344CB8AC3E}">
        <p14:creationId xmlns:p14="http://schemas.microsoft.com/office/powerpoint/2010/main" val="4042652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FB361361-3C7C-4B72-9E41-0524923D4683}" type="slidenum">
              <a:rPr lang="en-US" smtClean="0"/>
              <a:t>9</a:t>
            </a:fld>
            <a:endParaRPr lang="en-US"/>
          </a:p>
        </p:txBody>
      </p:sp>
    </p:spTree>
    <p:extLst>
      <p:ext uri="{BB962C8B-B14F-4D97-AF65-F5344CB8AC3E}">
        <p14:creationId xmlns:p14="http://schemas.microsoft.com/office/powerpoint/2010/main" val="237514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F6447EF-C91C-4B78-A793-D83DF8A3D947}" type="datetimeFigureOut">
              <a:rPr lang="fr-FR" smtClean="0"/>
              <a:t>10/01/18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54C785-C70E-4724-8CD0-7B6DA18ADA3C}" type="slidenum">
              <a:rPr lang="fr-FR" smtClean="0"/>
              <a:t>‹N°›</a:t>
            </a:fld>
            <a:endParaRPr lang="fr-FR"/>
          </a:p>
        </p:txBody>
      </p:sp>
    </p:spTree>
    <p:extLst>
      <p:ext uri="{BB962C8B-B14F-4D97-AF65-F5344CB8AC3E}">
        <p14:creationId xmlns:p14="http://schemas.microsoft.com/office/powerpoint/2010/main" val="19689551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6447EF-C91C-4B78-A793-D83DF8A3D947}" type="datetimeFigureOut">
              <a:rPr lang="fr-FR" smtClean="0"/>
              <a:t>10/01/18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54C785-C70E-4724-8CD0-7B6DA18ADA3C}" type="slidenum">
              <a:rPr lang="fr-FR" smtClean="0"/>
              <a:t>‹N°›</a:t>
            </a:fld>
            <a:endParaRPr lang="fr-FR"/>
          </a:p>
        </p:txBody>
      </p:sp>
    </p:spTree>
    <p:extLst>
      <p:ext uri="{BB962C8B-B14F-4D97-AF65-F5344CB8AC3E}">
        <p14:creationId xmlns:p14="http://schemas.microsoft.com/office/powerpoint/2010/main" val="2795672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6447EF-C91C-4B78-A793-D83DF8A3D947}" type="datetimeFigureOut">
              <a:rPr lang="fr-FR" smtClean="0"/>
              <a:t>10/01/18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54C785-C70E-4724-8CD0-7B6DA18ADA3C}" type="slidenum">
              <a:rPr lang="fr-FR" smtClean="0"/>
              <a:t>‹N°›</a:t>
            </a:fld>
            <a:endParaRPr lang="fr-FR"/>
          </a:p>
        </p:txBody>
      </p:sp>
    </p:spTree>
    <p:extLst>
      <p:ext uri="{BB962C8B-B14F-4D97-AF65-F5344CB8AC3E}">
        <p14:creationId xmlns:p14="http://schemas.microsoft.com/office/powerpoint/2010/main" val="1714117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6447EF-C91C-4B78-A793-D83DF8A3D947}" type="datetimeFigureOut">
              <a:rPr lang="fr-FR" smtClean="0"/>
              <a:t>10/01/18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54C785-C70E-4724-8CD0-7B6DA18ADA3C}" type="slidenum">
              <a:rPr lang="fr-FR" smtClean="0"/>
              <a:t>‹N°›</a:t>
            </a:fld>
            <a:endParaRPr lang="fr-FR"/>
          </a:p>
        </p:txBody>
      </p:sp>
    </p:spTree>
    <p:extLst>
      <p:ext uri="{BB962C8B-B14F-4D97-AF65-F5344CB8AC3E}">
        <p14:creationId xmlns:p14="http://schemas.microsoft.com/office/powerpoint/2010/main" val="41703175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F6447EF-C91C-4B78-A793-D83DF8A3D947}" type="datetimeFigureOut">
              <a:rPr lang="fr-FR" smtClean="0"/>
              <a:t>10/01/18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54C785-C70E-4724-8CD0-7B6DA18ADA3C}" type="slidenum">
              <a:rPr lang="fr-FR" smtClean="0"/>
              <a:t>‹N°›</a:t>
            </a:fld>
            <a:endParaRPr lang="fr-FR"/>
          </a:p>
        </p:txBody>
      </p:sp>
    </p:spTree>
    <p:extLst>
      <p:ext uri="{BB962C8B-B14F-4D97-AF65-F5344CB8AC3E}">
        <p14:creationId xmlns:p14="http://schemas.microsoft.com/office/powerpoint/2010/main" val="70130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F6447EF-C91C-4B78-A793-D83DF8A3D947}" type="datetimeFigureOut">
              <a:rPr lang="fr-FR" smtClean="0"/>
              <a:t>10/01/18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254C785-C70E-4724-8CD0-7B6DA18ADA3C}" type="slidenum">
              <a:rPr lang="fr-FR" smtClean="0"/>
              <a:t>‹N°›</a:t>
            </a:fld>
            <a:endParaRPr lang="fr-FR"/>
          </a:p>
        </p:txBody>
      </p:sp>
    </p:spTree>
    <p:extLst>
      <p:ext uri="{BB962C8B-B14F-4D97-AF65-F5344CB8AC3E}">
        <p14:creationId xmlns:p14="http://schemas.microsoft.com/office/powerpoint/2010/main" val="2459082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F6447EF-C91C-4B78-A793-D83DF8A3D947}" type="datetimeFigureOut">
              <a:rPr lang="fr-FR" smtClean="0"/>
              <a:t>10/01/18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254C785-C70E-4724-8CD0-7B6DA18ADA3C}" type="slidenum">
              <a:rPr lang="fr-FR" smtClean="0"/>
              <a:t>‹N°›</a:t>
            </a:fld>
            <a:endParaRPr lang="fr-FR"/>
          </a:p>
        </p:txBody>
      </p:sp>
    </p:spTree>
    <p:extLst>
      <p:ext uri="{BB962C8B-B14F-4D97-AF65-F5344CB8AC3E}">
        <p14:creationId xmlns:p14="http://schemas.microsoft.com/office/powerpoint/2010/main" val="352891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F6447EF-C91C-4B78-A793-D83DF8A3D947}" type="datetimeFigureOut">
              <a:rPr lang="fr-FR" smtClean="0"/>
              <a:t>10/01/18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254C785-C70E-4724-8CD0-7B6DA18ADA3C}" type="slidenum">
              <a:rPr lang="fr-FR" smtClean="0"/>
              <a:t>‹N°›</a:t>
            </a:fld>
            <a:endParaRPr lang="fr-FR"/>
          </a:p>
        </p:txBody>
      </p:sp>
    </p:spTree>
    <p:extLst>
      <p:ext uri="{BB962C8B-B14F-4D97-AF65-F5344CB8AC3E}">
        <p14:creationId xmlns:p14="http://schemas.microsoft.com/office/powerpoint/2010/main" val="4248203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447EF-C91C-4B78-A793-D83DF8A3D947}" type="datetimeFigureOut">
              <a:rPr lang="fr-FR" smtClean="0"/>
              <a:t>10/01/18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254C785-C70E-4724-8CD0-7B6DA18ADA3C}" type="slidenum">
              <a:rPr lang="fr-FR" smtClean="0"/>
              <a:t>‹N°›</a:t>
            </a:fld>
            <a:endParaRPr lang="fr-FR"/>
          </a:p>
        </p:txBody>
      </p:sp>
    </p:spTree>
    <p:extLst>
      <p:ext uri="{BB962C8B-B14F-4D97-AF65-F5344CB8AC3E}">
        <p14:creationId xmlns:p14="http://schemas.microsoft.com/office/powerpoint/2010/main" val="76149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F6447EF-C91C-4B78-A793-D83DF8A3D947}" type="datetimeFigureOut">
              <a:rPr lang="fr-FR" smtClean="0"/>
              <a:t>10/01/18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254C785-C70E-4724-8CD0-7B6DA18ADA3C}" type="slidenum">
              <a:rPr lang="fr-FR" smtClean="0"/>
              <a:t>‹N°›</a:t>
            </a:fld>
            <a:endParaRPr lang="fr-FR"/>
          </a:p>
        </p:txBody>
      </p:sp>
    </p:spTree>
    <p:extLst>
      <p:ext uri="{BB962C8B-B14F-4D97-AF65-F5344CB8AC3E}">
        <p14:creationId xmlns:p14="http://schemas.microsoft.com/office/powerpoint/2010/main" val="430469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F6447EF-C91C-4B78-A793-D83DF8A3D947}" type="datetimeFigureOut">
              <a:rPr lang="fr-FR" smtClean="0"/>
              <a:t>10/01/18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254C785-C70E-4724-8CD0-7B6DA18ADA3C}" type="slidenum">
              <a:rPr lang="fr-FR" smtClean="0"/>
              <a:t>‹N°›</a:t>
            </a:fld>
            <a:endParaRPr lang="fr-FR"/>
          </a:p>
        </p:txBody>
      </p:sp>
    </p:spTree>
    <p:extLst>
      <p:ext uri="{BB962C8B-B14F-4D97-AF65-F5344CB8AC3E}">
        <p14:creationId xmlns:p14="http://schemas.microsoft.com/office/powerpoint/2010/main" val="5485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447EF-C91C-4B78-A793-D83DF8A3D947}" type="datetimeFigureOut">
              <a:rPr lang="fr-FR" smtClean="0"/>
              <a:t>10/01/18</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54C785-C70E-4724-8CD0-7B6DA18ADA3C}" type="slidenum">
              <a:rPr lang="fr-FR" smtClean="0"/>
              <a:t>‹N°›</a:t>
            </a:fld>
            <a:endParaRPr lang="fr-FR"/>
          </a:p>
        </p:txBody>
      </p:sp>
      <p:pic>
        <p:nvPicPr>
          <p:cNvPr id="7" name="Imag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388219" y="4422317"/>
            <a:ext cx="3904762" cy="3580952"/>
          </a:xfrm>
          <a:prstGeom prst="rect">
            <a:avLst/>
          </a:prstGeom>
        </p:spPr>
      </p:pic>
    </p:spTree>
    <p:extLst>
      <p:ext uri="{BB962C8B-B14F-4D97-AF65-F5344CB8AC3E}">
        <p14:creationId xmlns:p14="http://schemas.microsoft.com/office/powerpoint/2010/main" val="2515854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9.png"/><Relationship Id="rId7"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7.png"/><Relationship Id="rId4" Type="http://schemas.openxmlformats.org/officeDocument/2006/relationships/image" Target="../media/image14.png"/><Relationship Id="rId9"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jpeg"/><Relationship Id="rId7"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7.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5.jpeg"/><Relationship Id="rId5" Type="http://schemas.openxmlformats.org/officeDocument/2006/relationships/image" Target="../media/image14.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5.jpe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5.jpe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9"/>
          <p:cNvSpPr txBox="1">
            <a:spLocks/>
          </p:cNvSpPr>
          <p:nvPr/>
        </p:nvSpPr>
        <p:spPr>
          <a:xfrm>
            <a:off x="0" y="1272594"/>
            <a:ext cx="9144000" cy="1673011"/>
          </a:xfrm>
          <a:prstGeom prst="rect">
            <a:avLst/>
          </a:prstGeom>
          <a:solidFill>
            <a:schemeClr val="accent6"/>
          </a:solidFill>
          <a:ln>
            <a:solidFill>
              <a:srgbClr val="82B63B"/>
            </a:solidFill>
          </a:ln>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altLang="fr-FR" sz="750" b="1" dirty="0">
              <a:solidFill>
                <a:srgbClr val="002060"/>
              </a:solidFill>
            </a:endParaRPr>
          </a:p>
          <a:p>
            <a:r>
              <a:rPr lang="en-GB" altLang="fr-FR" sz="2100" b="1" dirty="0">
                <a:solidFill>
                  <a:schemeClr val="bg1"/>
                </a:solidFill>
              </a:rPr>
              <a:t>	</a:t>
            </a:r>
            <a:r>
              <a:rPr lang="en-GB" altLang="fr-FR" sz="3300" dirty="0">
                <a:solidFill>
                  <a:schemeClr val="bg1"/>
                </a:solidFill>
              </a:rPr>
              <a:t>T</a:t>
            </a:r>
            <a:r>
              <a:rPr lang="en-US" altLang="fr-FR" sz="3300" dirty="0">
                <a:solidFill>
                  <a:schemeClr val="bg1"/>
                </a:solidFill>
              </a:rPr>
              <a:t>he Community of S</a:t>
            </a:r>
            <a:r>
              <a:rPr lang="en-US" altLang="fr-FR" sz="3150" dirty="0">
                <a:solidFill>
                  <a:schemeClr val="bg1"/>
                </a:solidFill>
              </a:rPr>
              <a:t>ustainable </a:t>
            </a:r>
            <a:r>
              <a:rPr lang="en-US" altLang="fr-FR" sz="3150" dirty="0">
                <a:solidFill>
                  <a:schemeClr val="bg1"/>
                </a:solidFill>
              </a:rPr>
              <a:t>Tourism in the Mediterranean </a:t>
            </a:r>
            <a:r>
              <a:rPr lang="en-US" altLang="fr-FR" sz="3150" dirty="0">
                <a:solidFill>
                  <a:schemeClr val="bg1"/>
                </a:solidFill>
              </a:rPr>
              <a:t>Region </a:t>
            </a:r>
          </a:p>
          <a:p>
            <a:r>
              <a:rPr lang="en-US" altLang="fr-FR" sz="2625" dirty="0" err="1">
                <a:solidFill>
                  <a:schemeClr val="bg1"/>
                </a:solidFill>
              </a:rPr>
              <a:t>BleuTourMed</a:t>
            </a:r>
            <a:r>
              <a:rPr lang="en-US" altLang="fr-FR" sz="2625" dirty="0">
                <a:solidFill>
                  <a:schemeClr val="bg1"/>
                </a:solidFill>
              </a:rPr>
              <a:t> </a:t>
            </a:r>
            <a:r>
              <a:rPr lang="en-US" altLang="fr-FR" sz="2625" dirty="0" err="1">
                <a:solidFill>
                  <a:schemeClr val="bg1"/>
                </a:solidFill>
              </a:rPr>
              <a:t>Interreg</a:t>
            </a:r>
            <a:r>
              <a:rPr lang="en-US" altLang="fr-FR" sz="2625" dirty="0">
                <a:solidFill>
                  <a:schemeClr val="bg1"/>
                </a:solidFill>
              </a:rPr>
              <a:t> Med project</a:t>
            </a:r>
          </a:p>
        </p:txBody>
      </p:sp>
      <p:sp>
        <p:nvSpPr>
          <p:cNvPr id="4" name="Rectángulo 3"/>
          <p:cNvSpPr/>
          <p:nvPr/>
        </p:nvSpPr>
        <p:spPr>
          <a:xfrm>
            <a:off x="1092433" y="3351941"/>
            <a:ext cx="6959135" cy="1177245"/>
          </a:xfrm>
          <a:prstGeom prst="rect">
            <a:avLst/>
          </a:prstGeom>
        </p:spPr>
        <p:txBody>
          <a:bodyPr wrap="square">
            <a:spAutoFit/>
          </a:bodyPr>
          <a:lstStyle/>
          <a:p>
            <a:pPr algn="ctr"/>
            <a:r>
              <a:rPr lang="fr-FR" altLang="fr-FR" sz="2100" b="1" dirty="0">
                <a:solidFill>
                  <a:srgbClr val="82B63B"/>
                </a:solidFill>
                <a:latin typeface="+mj-lt"/>
              </a:rPr>
              <a:t>Nelly </a:t>
            </a:r>
            <a:r>
              <a:rPr lang="fr-FR" altLang="fr-FR" sz="2100" b="1" dirty="0" err="1">
                <a:solidFill>
                  <a:srgbClr val="82B63B"/>
                </a:solidFill>
                <a:latin typeface="+mj-lt"/>
              </a:rPr>
              <a:t>Bourlion</a:t>
            </a:r>
            <a:r>
              <a:rPr lang="fr-FR" altLang="fr-FR" sz="2100" b="1" dirty="0">
                <a:solidFill>
                  <a:srgbClr val="82B63B"/>
                </a:solidFill>
                <a:latin typeface="+mj-lt"/>
              </a:rPr>
              <a:t>, </a:t>
            </a:r>
            <a:r>
              <a:rPr lang="fr-FR" altLang="fr-FR" sz="2100" dirty="0">
                <a:solidFill>
                  <a:srgbClr val="82B63B"/>
                </a:solidFill>
                <a:latin typeface="+mj-lt"/>
              </a:rPr>
              <a:t>program </a:t>
            </a:r>
            <a:r>
              <a:rPr lang="fr-FR" altLang="fr-FR" sz="2100" dirty="0" err="1">
                <a:solidFill>
                  <a:srgbClr val="82B63B"/>
                </a:solidFill>
                <a:latin typeface="+mj-lt"/>
              </a:rPr>
              <a:t>officer</a:t>
            </a:r>
            <a:r>
              <a:rPr lang="fr-FR" altLang="fr-FR" sz="2100" dirty="0">
                <a:solidFill>
                  <a:srgbClr val="82B63B"/>
                </a:solidFill>
                <a:latin typeface="+mj-lt"/>
              </a:rPr>
              <a:t>, </a:t>
            </a:r>
            <a:r>
              <a:rPr lang="fr-FR" altLang="fr-FR" sz="2100" dirty="0" smtClean="0">
                <a:solidFill>
                  <a:srgbClr val="82B63B"/>
                </a:solidFill>
                <a:latin typeface="+mj-lt"/>
              </a:rPr>
              <a:t>UNEP- MAP- </a:t>
            </a:r>
            <a:r>
              <a:rPr lang="fr-FR" altLang="fr-FR" sz="2100" dirty="0">
                <a:solidFill>
                  <a:srgbClr val="82B63B"/>
                </a:solidFill>
                <a:latin typeface="+mj-lt"/>
              </a:rPr>
              <a:t>Plan Bleu</a:t>
            </a:r>
            <a:endParaRPr lang="en-US" altLang="fr-FR" sz="2100" dirty="0">
              <a:solidFill>
                <a:srgbClr val="82B63B"/>
              </a:solidFill>
              <a:latin typeface="+mj-lt"/>
            </a:endParaRPr>
          </a:p>
          <a:p>
            <a:pPr algn="ctr"/>
            <a:endParaRPr lang="en-US" altLang="fr-FR" sz="1350" b="1" dirty="0">
              <a:solidFill>
                <a:srgbClr val="82B63B"/>
              </a:solidFill>
              <a:latin typeface="+mj-lt"/>
            </a:endParaRPr>
          </a:p>
          <a:p>
            <a:pPr algn="ctr"/>
            <a:r>
              <a:rPr lang="en-US" altLang="fr-FR" b="1" dirty="0">
                <a:solidFill>
                  <a:srgbClr val="82B63B"/>
                </a:solidFill>
                <a:latin typeface="+mj-lt"/>
              </a:rPr>
              <a:t>11 January 2018 </a:t>
            </a:r>
          </a:p>
          <a:p>
            <a:pPr algn="ctr"/>
            <a:r>
              <a:rPr lang="en-US" altLang="fr-FR" dirty="0" err="1">
                <a:solidFill>
                  <a:srgbClr val="82B63B"/>
                </a:solidFill>
                <a:latin typeface="+mj-lt"/>
              </a:rPr>
              <a:t>BlueMed</a:t>
            </a:r>
            <a:r>
              <a:rPr lang="en-US" altLang="fr-FR" dirty="0">
                <a:solidFill>
                  <a:srgbClr val="82B63B"/>
                </a:solidFill>
                <a:latin typeface="+mj-lt"/>
              </a:rPr>
              <a:t> Coordinators’ meeting , Malta</a:t>
            </a:r>
            <a:endParaRPr lang="fr-FR" altLang="fr-FR" dirty="0">
              <a:solidFill>
                <a:srgbClr val="82B63B"/>
              </a:solidFill>
              <a:latin typeface="+mj-lt"/>
            </a:endParaRPr>
          </a:p>
        </p:txBody>
      </p:sp>
      <p:grpSp>
        <p:nvGrpSpPr>
          <p:cNvPr id="5" name="Agrupar 13"/>
          <p:cNvGrpSpPr>
            <a:grpSpLocks/>
          </p:cNvGrpSpPr>
          <p:nvPr/>
        </p:nvGrpSpPr>
        <p:grpSpPr bwMode="auto">
          <a:xfrm>
            <a:off x="149087" y="5068957"/>
            <a:ext cx="3816625" cy="1709529"/>
            <a:chOff x="0" y="4797152"/>
            <a:chExt cx="4403790" cy="1944216"/>
          </a:xfrm>
        </p:grpSpPr>
        <p:pic>
          <p:nvPicPr>
            <p:cNvPr id="6" name="Imagen 7" descr="logo-UNIMED.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5229200"/>
              <a:ext cx="792088" cy="7955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Imagen 6" descr="Panteion_logo1.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093296"/>
              <a:ext cx="2381708" cy="5980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Imagen 12" descr="logo_Diba_Tourism.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11760" y="5085184"/>
              <a:ext cx="1944216" cy="3820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Imagen 9" descr="arco_latino.jpg"/>
            <p:cNvPicPr>
              <a:picLocks noChangeAspect="1"/>
            </p:cNvPicPr>
            <p:nvPr/>
          </p:nvPicPr>
          <p:blipFill>
            <a:blip r:embed="rId6" cstate="print">
              <a:extLst>
                <a:ext uri="{28A0092B-C50C-407E-A947-70E740481C1C}">
                  <a14:useLocalDpi xmlns:a14="http://schemas.microsoft.com/office/drawing/2010/main" val="0"/>
                </a:ext>
              </a:extLst>
            </a:blip>
            <a:srcRect l="29756" t="7385" r="29787" b="7031"/>
            <a:stretch>
              <a:fillRect/>
            </a:stretch>
          </p:blipFill>
          <p:spPr bwMode="auto">
            <a:xfrm>
              <a:off x="1475656" y="4797152"/>
              <a:ext cx="792286" cy="10214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Imagen 18" descr="Plan Bleu.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555776" y="5589240"/>
              <a:ext cx="1848014" cy="10510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 name="Imagen 8" descr="AIE.pn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04246" y="6165304"/>
              <a:ext cx="1212237" cy="5760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extLst>
      <p:ext uri="{BB962C8B-B14F-4D97-AF65-F5344CB8AC3E}">
        <p14:creationId xmlns:p14="http://schemas.microsoft.com/office/powerpoint/2010/main" val="2567843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8229" y="1574451"/>
            <a:ext cx="7886700" cy="3351302"/>
          </a:xfrm>
        </p:spPr>
        <p:txBody>
          <a:bodyPr wrap="square">
            <a:spAutoFit/>
          </a:bodyPr>
          <a:lstStyle/>
          <a:p>
            <a:pPr marL="257175" indent="-257175" algn="just">
              <a:lnSpc>
                <a:spcPct val="150000"/>
              </a:lnSpc>
              <a:buSzPts val="1000"/>
              <a:buFont typeface="Wingdings" panose="05000000000000000000" pitchFamily="2" charset="2"/>
              <a:buChar char="Ø"/>
              <a:tabLst>
                <a:tab pos="342900" algn="l"/>
              </a:tabLst>
            </a:pPr>
            <a:r>
              <a:rPr lang="en-US" sz="1800" b="1" dirty="0">
                <a:solidFill>
                  <a:srgbClr val="2E75B6"/>
                </a:solidFill>
                <a:latin typeface="Monserrat"/>
              </a:rPr>
              <a:t>S</a:t>
            </a:r>
            <a:r>
              <a:rPr lang="en-US" sz="1800" b="1" dirty="0">
                <a:solidFill>
                  <a:srgbClr val="2E75B6"/>
                </a:solidFill>
                <a:latin typeface="Monserrat"/>
              </a:rPr>
              <a:t>ustainable </a:t>
            </a:r>
            <a:r>
              <a:rPr lang="en-US" sz="1800" b="1" dirty="0">
                <a:solidFill>
                  <a:srgbClr val="2E75B6"/>
                </a:solidFill>
                <a:latin typeface="Monserrat"/>
              </a:rPr>
              <a:t>innovations in the tourism </a:t>
            </a:r>
            <a:r>
              <a:rPr lang="en-US" sz="1800" b="1" dirty="0">
                <a:solidFill>
                  <a:srgbClr val="2E75B6"/>
                </a:solidFill>
                <a:latin typeface="Monserrat"/>
              </a:rPr>
              <a:t>sector</a:t>
            </a:r>
          </a:p>
          <a:p>
            <a:pPr marL="600075" lvl="1" indent="-257175">
              <a:lnSpc>
                <a:spcPct val="107000"/>
              </a:lnSpc>
              <a:buSzPts val="1000"/>
              <a:tabLst>
                <a:tab pos="342900" algn="l"/>
              </a:tabLst>
            </a:pPr>
            <a:r>
              <a:rPr lang="en-US" sz="1800" dirty="0">
                <a:solidFill>
                  <a:srgbClr val="A9D18E"/>
                </a:solidFill>
              </a:rPr>
              <a:t>A </a:t>
            </a:r>
            <a:r>
              <a:rPr lang="en-US" sz="1800" dirty="0">
                <a:solidFill>
                  <a:srgbClr val="A9D18E"/>
                </a:solidFill>
              </a:rPr>
              <a:t>focus on sustainable tourism innovations in one of the MED ST Community's deliverables (e.g. within the knowledge database, or in </a:t>
            </a:r>
            <a:r>
              <a:rPr lang="en-US" sz="1800" dirty="0">
                <a:solidFill>
                  <a:srgbClr val="A9D18E"/>
                </a:solidFill>
              </a:rPr>
              <a:t>a factsheet)</a:t>
            </a:r>
          </a:p>
          <a:p>
            <a:pPr marL="714375" lvl="1" indent="-257175" algn="just">
              <a:lnSpc>
                <a:spcPct val="150000"/>
              </a:lnSpc>
              <a:buSzPts val="1000"/>
              <a:buFont typeface="Wingdings" panose="05000000000000000000" pitchFamily="2" charset="2"/>
              <a:buChar char="Ø"/>
              <a:tabLst>
                <a:tab pos="342900" algn="l"/>
              </a:tabLst>
            </a:pPr>
            <a:endParaRPr lang="en-US" sz="1400" dirty="0" smtClean="0">
              <a:solidFill>
                <a:srgbClr val="2E75B6"/>
              </a:solidFill>
            </a:endParaRPr>
          </a:p>
          <a:p>
            <a:pPr marL="257175" lvl="1" indent="-257175" algn="just">
              <a:lnSpc>
                <a:spcPct val="150000"/>
              </a:lnSpc>
              <a:spcBef>
                <a:spcPts val="1000"/>
              </a:spcBef>
              <a:buSzPts val="1000"/>
              <a:buFont typeface="Wingdings" panose="05000000000000000000" pitchFamily="2" charset="2"/>
              <a:buChar char="Ø"/>
              <a:tabLst>
                <a:tab pos="342900" algn="l"/>
              </a:tabLst>
            </a:pPr>
            <a:r>
              <a:rPr lang="en-US" sz="1800" b="1" dirty="0">
                <a:solidFill>
                  <a:srgbClr val="2E75B6"/>
                </a:solidFill>
                <a:latin typeface="Monserrat"/>
              </a:rPr>
              <a:t>Athens Declaration of the MED Sustainable Tourism Community already published on </a:t>
            </a:r>
            <a:r>
              <a:rPr lang="en-US" sz="1800" b="1" dirty="0" err="1">
                <a:solidFill>
                  <a:srgbClr val="2E75B6"/>
                </a:solidFill>
                <a:latin typeface="Monserrat"/>
              </a:rPr>
              <a:t>BlueMed’s</a:t>
            </a:r>
            <a:r>
              <a:rPr lang="en-US" sz="1800" b="1" dirty="0">
                <a:solidFill>
                  <a:srgbClr val="2E75B6"/>
                </a:solidFill>
                <a:latin typeface="Monserrat"/>
              </a:rPr>
              <a:t> </a:t>
            </a:r>
            <a:r>
              <a:rPr lang="en-US" sz="1800" b="1" dirty="0" smtClean="0">
                <a:solidFill>
                  <a:srgbClr val="2E75B6"/>
                </a:solidFill>
                <a:latin typeface="Monserrat"/>
              </a:rPr>
              <a:t>website</a:t>
            </a:r>
          </a:p>
          <a:p>
            <a:pPr marL="257175" lvl="1" indent="-257175" algn="just">
              <a:lnSpc>
                <a:spcPct val="150000"/>
              </a:lnSpc>
              <a:spcBef>
                <a:spcPts val="1000"/>
              </a:spcBef>
              <a:buSzPts val="1000"/>
              <a:buFont typeface="Wingdings" panose="05000000000000000000" pitchFamily="2" charset="2"/>
              <a:buChar char="Ø"/>
              <a:tabLst>
                <a:tab pos="342900" algn="l"/>
              </a:tabLst>
            </a:pPr>
            <a:endParaRPr lang="en-US" sz="1800" b="1" dirty="0">
              <a:solidFill>
                <a:srgbClr val="2E75B6"/>
              </a:solidFill>
              <a:latin typeface="Monserrat"/>
            </a:endParaRPr>
          </a:p>
        </p:txBody>
      </p:sp>
      <p:sp>
        <p:nvSpPr>
          <p:cNvPr id="4" name="Espace réservé du contenu 9"/>
          <p:cNvSpPr txBox="1">
            <a:spLocks/>
          </p:cNvSpPr>
          <p:nvPr/>
        </p:nvSpPr>
        <p:spPr>
          <a:xfrm>
            <a:off x="0" y="0"/>
            <a:ext cx="9144000" cy="738188"/>
          </a:xfrm>
          <a:prstGeom prst="rect">
            <a:avLst/>
          </a:prstGeom>
          <a:solidFill>
            <a:srgbClr val="82B63B"/>
          </a:solidFill>
          <a:ln>
            <a:solidFill>
              <a:srgbClr val="82B63B"/>
            </a:solidFill>
          </a:ln>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altLang="fr-FR" sz="750" b="1" dirty="0">
              <a:solidFill>
                <a:srgbClr val="002060"/>
              </a:solidFill>
            </a:endParaRPr>
          </a:p>
          <a:p>
            <a:r>
              <a:rPr lang="en-GB" altLang="fr-FR" sz="2100" b="1" dirty="0" smtClean="0">
                <a:solidFill>
                  <a:schemeClr val="bg1"/>
                </a:solidFill>
              </a:rPr>
              <a:t>POTENTIAL LINKS WITH BLUEMED INITIATIVE</a:t>
            </a:r>
            <a:endParaRPr lang="en-GB" altLang="fr-FR" sz="2100" b="1" dirty="0">
              <a:solidFill>
                <a:schemeClr val="bg1"/>
              </a:solidFill>
            </a:endParaRPr>
          </a:p>
        </p:txBody>
      </p:sp>
      <p:pic>
        <p:nvPicPr>
          <p:cNvPr id="5" name="Immagine 4"/>
          <p:cNvPicPr>
            <a:picLocks noChangeAspect="1"/>
          </p:cNvPicPr>
          <p:nvPr/>
        </p:nvPicPr>
        <p:blipFill>
          <a:blip r:embed="rId3"/>
          <a:stretch>
            <a:fillRect/>
          </a:stretch>
        </p:blipFill>
        <p:spPr>
          <a:xfrm>
            <a:off x="6450859" y="6157988"/>
            <a:ext cx="2693141" cy="685859"/>
          </a:xfrm>
          <a:prstGeom prst="rect">
            <a:avLst/>
          </a:prstGeom>
        </p:spPr>
      </p:pic>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232" y="6182592"/>
            <a:ext cx="2118123" cy="648000"/>
          </a:xfrm>
          <a:prstGeom prst="rect">
            <a:avLst/>
          </a:prstGeom>
        </p:spPr>
      </p:pic>
    </p:spTree>
    <p:extLst>
      <p:ext uri="{BB962C8B-B14F-4D97-AF65-F5344CB8AC3E}">
        <p14:creationId xmlns:p14="http://schemas.microsoft.com/office/powerpoint/2010/main" val="2914990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Espace réservé du contenu 9"/>
          <p:cNvSpPr txBox="1">
            <a:spLocks/>
          </p:cNvSpPr>
          <p:nvPr/>
        </p:nvSpPr>
        <p:spPr>
          <a:xfrm>
            <a:off x="0" y="0"/>
            <a:ext cx="9144000" cy="738188"/>
          </a:xfrm>
          <a:prstGeom prst="rect">
            <a:avLst/>
          </a:prstGeom>
          <a:solidFill>
            <a:schemeClr val="accent6"/>
          </a:solidFill>
          <a:ln>
            <a:solidFill>
              <a:srgbClr val="82B63B"/>
            </a:solidFill>
          </a:ln>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altLang="fr-FR" sz="750" b="1" dirty="0">
              <a:solidFill>
                <a:srgbClr val="002060"/>
              </a:solidFill>
            </a:endParaRPr>
          </a:p>
          <a:p>
            <a:r>
              <a:rPr lang="fr-FR" altLang="fr-FR" sz="2100" b="1" cap="all" dirty="0" smtClean="0">
                <a:solidFill>
                  <a:schemeClr val="bg1"/>
                </a:solidFill>
              </a:rPr>
              <a:t>FOR More information</a:t>
            </a:r>
            <a:endParaRPr lang="en-GB" altLang="fr-FR" sz="2100" b="1" cap="all" dirty="0">
              <a:solidFill>
                <a:schemeClr val="bg1"/>
              </a:solidFill>
            </a:endParaRPr>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b="75966"/>
          <a:stretch/>
        </p:blipFill>
        <p:spPr>
          <a:xfrm>
            <a:off x="1344998" y="1260699"/>
            <a:ext cx="6600338" cy="737991"/>
          </a:xfrm>
          <a:prstGeom prst="rect">
            <a:avLst/>
          </a:prstGeom>
        </p:spPr>
      </p:pic>
      <p:sp>
        <p:nvSpPr>
          <p:cNvPr id="3" name="ZoneTexte 2"/>
          <p:cNvSpPr txBox="1"/>
          <p:nvPr/>
        </p:nvSpPr>
        <p:spPr>
          <a:xfrm>
            <a:off x="1085088" y="2419432"/>
            <a:ext cx="6973824" cy="1646605"/>
          </a:xfrm>
          <a:prstGeom prst="rect">
            <a:avLst/>
          </a:prstGeom>
          <a:noFill/>
        </p:spPr>
        <p:txBody>
          <a:bodyPr wrap="square" rtlCol="0">
            <a:spAutoFit/>
          </a:bodyPr>
          <a:lstStyle/>
          <a:p>
            <a:pPr algn="ctr"/>
            <a:r>
              <a:rPr lang="fr-FR" sz="2500" b="1" dirty="0">
                <a:solidFill>
                  <a:srgbClr val="2E75B6"/>
                </a:solidFill>
                <a:latin typeface="Monserrat"/>
              </a:rPr>
              <a:t>THANK </a:t>
            </a:r>
            <a:r>
              <a:rPr lang="fr-FR" sz="2500" b="1" dirty="0" smtClean="0">
                <a:solidFill>
                  <a:srgbClr val="2E75B6"/>
                </a:solidFill>
                <a:latin typeface="Monserrat"/>
              </a:rPr>
              <a:t>YOU</a:t>
            </a:r>
          </a:p>
          <a:p>
            <a:pPr algn="ctr"/>
            <a:endParaRPr lang="fr-FR" b="1" dirty="0" smtClean="0">
              <a:solidFill>
                <a:srgbClr val="2E75B6"/>
              </a:solidFill>
              <a:latin typeface="Monserrat"/>
            </a:endParaRPr>
          </a:p>
          <a:p>
            <a:pPr algn="ctr"/>
            <a:endParaRPr lang="fr-FR" dirty="0" smtClean="0"/>
          </a:p>
          <a:p>
            <a:pPr algn="ctr"/>
            <a:r>
              <a:rPr lang="fr-FR" sz="2000" b="1" dirty="0">
                <a:solidFill>
                  <a:srgbClr val="A9D18E"/>
                </a:solidFill>
              </a:rPr>
              <a:t>Nelly </a:t>
            </a:r>
            <a:r>
              <a:rPr lang="fr-FR" sz="2000" b="1" dirty="0" err="1">
                <a:solidFill>
                  <a:srgbClr val="A9D18E"/>
                </a:solidFill>
              </a:rPr>
              <a:t>Bourlion</a:t>
            </a:r>
            <a:r>
              <a:rPr lang="fr-FR" sz="2000" dirty="0">
                <a:solidFill>
                  <a:srgbClr val="A9D18E"/>
                </a:solidFill>
              </a:rPr>
              <a:t>, program </a:t>
            </a:r>
            <a:r>
              <a:rPr lang="fr-FR" sz="2000" dirty="0" err="1">
                <a:solidFill>
                  <a:srgbClr val="A9D18E"/>
                </a:solidFill>
              </a:rPr>
              <a:t>officer</a:t>
            </a:r>
            <a:r>
              <a:rPr lang="fr-FR" sz="2000" dirty="0">
                <a:solidFill>
                  <a:srgbClr val="A9D18E"/>
                </a:solidFill>
              </a:rPr>
              <a:t>, UNEP-MAP-Plan Bleu</a:t>
            </a:r>
          </a:p>
          <a:p>
            <a:pPr algn="ctr"/>
            <a:r>
              <a:rPr lang="fr-FR" sz="2000" b="1" dirty="0">
                <a:solidFill>
                  <a:srgbClr val="A9D18E"/>
                </a:solidFill>
              </a:rPr>
              <a:t>nbourlion@planbleu.org</a:t>
            </a:r>
            <a:endParaRPr lang="en-US" sz="2000" b="1" dirty="0">
              <a:solidFill>
                <a:srgbClr val="A9D18E"/>
              </a:solidFill>
            </a:endParaRPr>
          </a:p>
        </p:txBody>
      </p:sp>
      <p:pic>
        <p:nvPicPr>
          <p:cNvPr id="7" name="Immagine 4"/>
          <p:cNvPicPr>
            <a:picLocks noChangeAspect="1"/>
          </p:cNvPicPr>
          <p:nvPr/>
        </p:nvPicPr>
        <p:blipFill>
          <a:blip r:embed="rId4"/>
          <a:stretch>
            <a:fillRect/>
          </a:stretch>
        </p:blipFill>
        <p:spPr>
          <a:xfrm>
            <a:off x="6450859" y="6157988"/>
            <a:ext cx="2693141" cy="685859"/>
          </a:xfrm>
          <a:prstGeom prst="rect">
            <a:avLst/>
          </a:prstGeom>
        </p:spPr>
      </p:pic>
      <p:grpSp>
        <p:nvGrpSpPr>
          <p:cNvPr id="9" name="Agrupar 13"/>
          <p:cNvGrpSpPr>
            <a:grpSpLocks/>
          </p:cNvGrpSpPr>
          <p:nvPr/>
        </p:nvGrpSpPr>
        <p:grpSpPr bwMode="auto">
          <a:xfrm>
            <a:off x="149087" y="5088835"/>
            <a:ext cx="3816625" cy="1689652"/>
            <a:chOff x="0" y="4797152"/>
            <a:chExt cx="4403790" cy="1944216"/>
          </a:xfrm>
        </p:grpSpPr>
        <p:pic>
          <p:nvPicPr>
            <p:cNvPr id="10" name="Imagen 7" descr="logo-UNIMED.jp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552" y="5229200"/>
              <a:ext cx="792088" cy="7955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 name="Imagen 6" descr="Panteion_logo1.jp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6093296"/>
              <a:ext cx="2381708" cy="5980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 name="Imagen 12" descr="logo_Diba_Tourism.png"/>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11760" y="5085184"/>
              <a:ext cx="1944216" cy="3820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 name="Imagen 9" descr="arco_latino.jpg"/>
            <p:cNvPicPr>
              <a:picLocks noChangeAspect="1"/>
            </p:cNvPicPr>
            <p:nvPr/>
          </p:nvPicPr>
          <p:blipFill>
            <a:blip r:embed="rId8" cstate="print">
              <a:extLst>
                <a:ext uri="{28A0092B-C50C-407E-A947-70E740481C1C}">
                  <a14:useLocalDpi xmlns:a14="http://schemas.microsoft.com/office/drawing/2010/main" val="0"/>
                </a:ext>
              </a:extLst>
            </a:blip>
            <a:srcRect l="29756" t="7385" r="29787" b="7031"/>
            <a:stretch>
              <a:fillRect/>
            </a:stretch>
          </p:blipFill>
          <p:spPr bwMode="auto">
            <a:xfrm>
              <a:off x="1475656" y="4797152"/>
              <a:ext cx="792286" cy="10214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Imagen 18" descr="Plan Bleu.jp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555776" y="5589240"/>
              <a:ext cx="1848014" cy="10510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5" name="Imagen 8" descr="AIE.png"/>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04246" y="6165304"/>
              <a:ext cx="1212237" cy="5760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extLst>
      <p:ext uri="{BB962C8B-B14F-4D97-AF65-F5344CB8AC3E}">
        <p14:creationId xmlns:p14="http://schemas.microsoft.com/office/powerpoint/2010/main" val="820179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p:cNvPicPr>
            <a:picLocks noChangeAspect="1"/>
          </p:cNvPicPr>
          <p:nvPr/>
        </p:nvPicPr>
        <p:blipFill rotWithShape="1">
          <a:blip r:embed="rId3"/>
          <a:srcRect t="10444"/>
          <a:stretch/>
        </p:blipFill>
        <p:spPr>
          <a:xfrm>
            <a:off x="581932" y="991906"/>
            <a:ext cx="8291231" cy="5565648"/>
          </a:xfrm>
          <a:prstGeom prst="rect">
            <a:avLst/>
          </a:prstGeom>
        </p:spPr>
      </p:pic>
      <p:sp>
        <p:nvSpPr>
          <p:cNvPr id="7" name="Espace réservé du contenu 9"/>
          <p:cNvSpPr txBox="1">
            <a:spLocks/>
          </p:cNvSpPr>
          <p:nvPr/>
        </p:nvSpPr>
        <p:spPr>
          <a:xfrm>
            <a:off x="0" y="242"/>
            <a:ext cx="9144000" cy="738188"/>
          </a:xfrm>
          <a:prstGeom prst="rect">
            <a:avLst/>
          </a:prstGeom>
          <a:solidFill>
            <a:schemeClr val="accent6"/>
          </a:solidFill>
          <a:ln>
            <a:solidFill>
              <a:srgbClr val="82B63B"/>
            </a:solidFill>
          </a:ln>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altLang="fr-FR" sz="750" b="1" dirty="0">
              <a:solidFill>
                <a:srgbClr val="002060"/>
              </a:solidFill>
            </a:endParaRPr>
          </a:p>
          <a:p>
            <a:r>
              <a:rPr lang="fr-FR" altLang="fr-FR" sz="2100" b="1" dirty="0">
                <a:solidFill>
                  <a:schemeClr val="bg1"/>
                </a:solidFill>
              </a:rPr>
              <a:t>THE INTERREG MED </a:t>
            </a:r>
            <a:r>
              <a:rPr lang="fr-FR" altLang="fr-FR" sz="2100" b="1" dirty="0" smtClean="0">
                <a:solidFill>
                  <a:schemeClr val="bg1"/>
                </a:solidFill>
              </a:rPr>
              <a:t>PROGRAMME</a:t>
            </a:r>
            <a:r>
              <a:rPr lang="en-GB" altLang="fr-FR" sz="2100" b="1" dirty="0" smtClean="0">
                <a:solidFill>
                  <a:schemeClr val="bg1"/>
                </a:solidFill>
              </a:rPr>
              <a:t> : AN INNOVATIVE APPROACH</a:t>
            </a:r>
            <a:endParaRPr lang="en-GB" altLang="fr-FR" sz="2100" b="1" dirty="0">
              <a:solidFill>
                <a:schemeClr val="bg1"/>
              </a:solidFill>
            </a:endParaRPr>
          </a:p>
        </p:txBody>
      </p:sp>
      <p:sp>
        <p:nvSpPr>
          <p:cNvPr id="8" name="Ellipse 7"/>
          <p:cNvSpPr/>
          <p:nvPr/>
        </p:nvSpPr>
        <p:spPr>
          <a:xfrm>
            <a:off x="2312126" y="5094514"/>
            <a:ext cx="2926080" cy="431075"/>
          </a:xfrm>
          <a:prstGeom prst="ellipse">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2431371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9"/>
          <p:cNvSpPr txBox="1">
            <a:spLocks/>
          </p:cNvSpPr>
          <p:nvPr/>
        </p:nvSpPr>
        <p:spPr>
          <a:xfrm>
            <a:off x="0" y="0"/>
            <a:ext cx="9144000" cy="738188"/>
          </a:xfrm>
          <a:prstGeom prst="rect">
            <a:avLst/>
          </a:prstGeom>
          <a:solidFill>
            <a:schemeClr val="accent6"/>
          </a:solidFill>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altLang="fr-FR" sz="750" b="1" dirty="0">
              <a:solidFill>
                <a:srgbClr val="002060"/>
              </a:solidFill>
            </a:endParaRPr>
          </a:p>
          <a:p>
            <a:r>
              <a:rPr lang="en-GB" altLang="fr-FR" sz="2100" b="1" dirty="0">
                <a:solidFill>
                  <a:schemeClr val="bg1"/>
                </a:solidFill>
              </a:rPr>
              <a:t>	</a:t>
            </a:r>
            <a:r>
              <a:rPr lang="en-GB" altLang="fr-FR" sz="2100" b="1" cap="all" dirty="0" err="1" smtClean="0">
                <a:solidFill>
                  <a:schemeClr val="bg1"/>
                </a:solidFill>
              </a:rPr>
              <a:t>BleuTourMed</a:t>
            </a:r>
            <a:r>
              <a:rPr lang="en-GB" altLang="fr-FR" sz="2100" b="1" cap="all" dirty="0" smtClean="0">
                <a:solidFill>
                  <a:schemeClr val="bg1"/>
                </a:solidFill>
              </a:rPr>
              <a:t> Project </a:t>
            </a:r>
            <a:r>
              <a:rPr lang="es-ES" altLang="fr-FR" sz="2100" b="1" cap="all" dirty="0" smtClean="0">
                <a:solidFill>
                  <a:schemeClr val="bg1"/>
                </a:solidFill>
              </a:rPr>
              <a:t>:</a:t>
            </a:r>
            <a:r>
              <a:rPr lang="en-GB" altLang="fr-FR" sz="2100" b="1" cap="all" dirty="0" smtClean="0">
                <a:solidFill>
                  <a:schemeClr val="bg1"/>
                </a:solidFill>
              </a:rPr>
              <a:t> </a:t>
            </a:r>
            <a:r>
              <a:rPr lang="en-GB" altLang="fr-FR" sz="2100" b="1" cap="all" dirty="0">
                <a:solidFill>
                  <a:schemeClr val="bg1"/>
                </a:solidFill>
              </a:rPr>
              <a:t>Who we are </a:t>
            </a:r>
            <a:endParaRPr lang="en-GB" altLang="fr-FR" sz="2100" b="1" cap="all" dirty="0">
              <a:solidFill>
                <a:schemeClr val="bg1"/>
              </a:solidFill>
            </a:endParaRPr>
          </a:p>
        </p:txBody>
      </p:sp>
      <p:sp>
        <p:nvSpPr>
          <p:cNvPr id="3" name="CuadroTexto 2"/>
          <p:cNvSpPr txBox="1"/>
          <p:nvPr/>
        </p:nvSpPr>
        <p:spPr>
          <a:xfrm>
            <a:off x="498618" y="4661598"/>
            <a:ext cx="8481434" cy="1292662"/>
          </a:xfrm>
          <a:prstGeom prst="rect">
            <a:avLst/>
          </a:prstGeom>
          <a:noFill/>
        </p:spPr>
        <p:txBody>
          <a:bodyPr wrap="square" rtlCol="0">
            <a:spAutoFit/>
          </a:bodyPr>
          <a:lstStyle/>
          <a:p>
            <a:r>
              <a:rPr lang="en-GB" b="1" dirty="0">
                <a:solidFill>
                  <a:srgbClr val="A9D18E"/>
                </a:solidFill>
              </a:rPr>
              <a:t>Associated Partners</a:t>
            </a:r>
            <a:endParaRPr lang="en-GB" sz="1200" b="1" dirty="0">
              <a:solidFill>
                <a:srgbClr val="A9D18E"/>
              </a:solidFill>
            </a:endParaRPr>
          </a:p>
          <a:p>
            <a:r>
              <a:rPr lang="en-GB" sz="1200" dirty="0">
                <a:latin typeface="+mj-lt"/>
              </a:rPr>
              <a:t>CPMR, </a:t>
            </a:r>
            <a:r>
              <a:rPr lang="en-GB" sz="1200" dirty="0" err="1" smtClean="0">
                <a:latin typeface="+mj-lt"/>
              </a:rPr>
              <a:t>Medcities</a:t>
            </a:r>
            <a:r>
              <a:rPr lang="en-GB" sz="1200" dirty="0" smtClean="0">
                <a:latin typeface="+mj-lt"/>
              </a:rPr>
              <a:t>, </a:t>
            </a:r>
            <a:r>
              <a:rPr lang="en-GB" sz="1200" dirty="0" err="1">
                <a:latin typeface="+mj-lt"/>
              </a:rPr>
              <a:t>Università</a:t>
            </a:r>
            <a:r>
              <a:rPr lang="en-GB" sz="1200" dirty="0">
                <a:latin typeface="+mj-lt"/>
              </a:rPr>
              <a:t> di Catania </a:t>
            </a:r>
            <a:r>
              <a:rPr lang="en-GB" sz="1200" dirty="0" err="1">
                <a:latin typeface="+mj-lt"/>
              </a:rPr>
              <a:t>Università</a:t>
            </a:r>
            <a:r>
              <a:rPr lang="en-GB" sz="1200" dirty="0">
                <a:latin typeface="+mj-lt"/>
              </a:rPr>
              <a:t> </a:t>
            </a:r>
            <a:r>
              <a:rPr lang="en-GB" sz="1200" dirty="0" err="1">
                <a:latin typeface="+mj-lt"/>
              </a:rPr>
              <a:t>degli</a:t>
            </a:r>
            <a:r>
              <a:rPr lang="en-GB" sz="1200" dirty="0">
                <a:latin typeface="+mj-lt"/>
              </a:rPr>
              <a:t> </a:t>
            </a:r>
            <a:r>
              <a:rPr lang="en-GB" sz="1200" dirty="0" err="1">
                <a:latin typeface="+mj-lt"/>
              </a:rPr>
              <a:t>Studi</a:t>
            </a:r>
            <a:r>
              <a:rPr lang="en-GB" sz="1200" dirty="0">
                <a:latin typeface="+mj-lt"/>
              </a:rPr>
              <a:t> di Bari "Aldo Moro”, University of Girona; Greek Tourism, Agency for tourism promotion “</a:t>
            </a:r>
            <a:r>
              <a:rPr lang="en-GB" sz="1200" dirty="0" err="1">
                <a:latin typeface="+mj-lt"/>
              </a:rPr>
              <a:t>inLiguria</a:t>
            </a:r>
            <a:r>
              <a:rPr lang="en-GB" sz="1200" dirty="0">
                <a:latin typeface="+mj-lt"/>
              </a:rPr>
              <a:t>”; Metropolitan </a:t>
            </a:r>
            <a:r>
              <a:rPr lang="en-GB" sz="1200" dirty="0" err="1">
                <a:latin typeface="+mj-lt"/>
              </a:rPr>
              <a:t>Cty</a:t>
            </a:r>
            <a:r>
              <a:rPr lang="en-GB" sz="1200" dirty="0">
                <a:latin typeface="+mj-lt"/>
              </a:rPr>
              <a:t> of Florence, Valencia Provincial Council; Provincial Government of </a:t>
            </a:r>
            <a:r>
              <a:rPr lang="en-GB" sz="1200" dirty="0" err="1">
                <a:latin typeface="+mj-lt"/>
              </a:rPr>
              <a:t>Málga</a:t>
            </a:r>
            <a:r>
              <a:rPr lang="en-GB" sz="1200" dirty="0">
                <a:latin typeface="+mj-lt"/>
              </a:rPr>
              <a:t>; Province of Livorno; Region of Thessaly; Hellenic Development City Network DEPAN; South Aegean Region; </a:t>
            </a:r>
            <a:r>
              <a:rPr lang="en-GB" sz="1200" dirty="0" err="1">
                <a:latin typeface="+mj-lt"/>
              </a:rPr>
              <a:t>Europarc</a:t>
            </a:r>
            <a:r>
              <a:rPr lang="en-GB" sz="1200" dirty="0">
                <a:latin typeface="+mj-lt"/>
              </a:rPr>
              <a:t> Italy; PAP-RAC; Genoa Municipality University of the Aegean – Research Unit, University Mediterranean Podgorica, Faculty of Tourism, Metropolitan City of Turin; </a:t>
            </a:r>
            <a:r>
              <a:rPr lang="en-GB" sz="1200" dirty="0">
                <a:latin typeface="+mj-lt"/>
                <a:ea typeface="Arial"/>
                <a:cs typeface="Arial"/>
              </a:rPr>
              <a:t>UICN-Med; </a:t>
            </a:r>
            <a:r>
              <a:rPr lang="en-GB" sz="1200" dirty="0" err="1">
                <a:latin typeface="+mj-lt"/>
                <a:ea typeface="Arial"/>
                <a:cs typeface="Arial"/>
              </a:rPr>
              <a:t>Euromed</a:t>
            </a:r>
            <a:r>
              <a:rPr lang="en-GB" sz="1200" dirty="0">
                <a:latin typeface="+mj-lt"/>
                <a:ea typeface="Arial"/>
                <a:cs typeface="Arial"/>
              </a:rPr>
              <a:t> </a:t>
            </a:r>
            <a:r>
              <a:rPr lang="en-GB" sz="1200" dirty="0" err="1">
                <a:latin typeface="+mj-lt"/>
                <a:ea typeface="Arial"/>
                <a:cs typeface="Arial"/>
              </a:rPr>
              <a:t>réseau</a:t>
            </a:r>
            <a:r>
              <a:rPr lang="en-GB" sz="1200" dirty="0">
                <a:latin typeface="+mj-lt"/>
                <a:ea typeface="Arial"/>
                <a:cs typeface="Arial"/>
              </a:rPr>
              <a:t> des </a:t>
            </a:r>
            <a:r>
              <a:rPr lang="en-GB" sz="1200" dirty="0" err="1">
                <a:latin typeface="+mj-lt"/>
                <a:ea typeface="Arial"/>
                <a:cs typeface="Arial"/>
              </a:rPr>
              <a:t>Villes</a:t>
            </a:r>
            <a:r>
              <a:rPr lang="en-GB" sz="1200" dirty="0">
                <a:latin typeface="+mj-lt"/>
                <a:ea typeface="Arial"/>
                <a:cs typeface="Arial"/>
              </a:rPr>
              <a:t>; CAT-MED; </a:t>
            </a:r>
            <a:endParaRPr lang="en-GB" sz="1200" dirty="0">
              <a:latin typeface="+mj-lt"/>
            </a:endParaRPr>
          </a:p>
        </p:txBody>
      </p:sp>
      <p:pic>
        <p:nvPicPr>
          <p:cNvPr id="16" name="Imagen 7" descr="logo-UNIMED.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712" y="1454624"/>
            <a:ext cx="947921" cy="951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Imagen 8" descr="AIE.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62811" y="1364650"/>
            <a:ext cx="2488020" cy="1181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Imagen 6" descr="Panteion_logo1.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11551" y="1514535"/>
            <a:ext cx="3502536" cy="879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Imagen 10" descr="logo_Diba_Tourism.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740000" y="3236146"/>
            <a:ext cx="3750804" cy="73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Imagen 9" descr="arco_latino.jpg"/>
          <p:cNvPicPr>
            <a:picLocks noChangeAspect="1"/>
          </p:cNvPicPr>
          <p:nvPr/>
        </p:nvPicPr>
        <p:blipFill>
          <a:blip r:embed="rId7">
            <a:extLst>
              <a:ext uri="{28A0092B-C50C-407E-A947-70E740481C1C}">
                <a14:useLocalDpi xmlns:a14="http://schemas.microsoft.com/office/drawing/2010/main" val="0"/>
              </a:ext>
            </a:extLst>
          </a:blip>
          <a:srcRect l="29756" t="7385" r="29787" b="7031"/>
          <a:stretch>
            <a:fillRect/>
          </a:stretch>
        </p:blipFill>
        <p:spPr bwMode="auto">
          <a:xfrm>
            <a:off x="1550652" y="1235126"/>
            <a:ext cx="1151439" cy="1482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Image 2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98618" y="3122200"/>
            <a:ext cx="3850289" cy="1177924"/>
          </a:xfrm>
          <a:prstGeom prst="rect">
            <a:avLst/>
          </a:prstGeom>
        </p:spPr>
      </p:pic>
      <p:pic>
        <p:nvPicPr>
          <p:cNvPr id="23" name="Immagine 4"/>
          <p:cNvPicPr>
            <a:picLocks noChangeAspect="1"/>
          </p:cNvPicPr>
          <p:nvPr/>
        </p:nvPicPr>
        <p:blipFill>
          <a:blip r:embed="rId9"/>
          <a:stretch>
            <a:fillRect/>
          </a:stretch>
        </p:blipFill>
        <p:spPr>
          <a:xfrm>
            <a:off x="6450859" y="6157988"/>
            <a:ext cx="2693141" cy="685859"/>
          </a:xfrm>
          <a:prstGeom prst="rect">
            <a:avLst/>
          </a:prstGeom>
        </p:spPr>
      </p:pic>
      <p:pic>
        <p:nvPicPr>
          <p:cNvPr id="7" name="Imag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0232" y="6182592"/>
            <a:ext cx="2118123" cy="648000"/>
          </a:xfrm>
          <a:prstGeom prst="rect">
            <a:avLst/>
          </a:prstGeom>
        </p:spPr>
      </p:pic>
    </p:spTree>
    <p:extLst>
      <p:ext uri="{BB962C8B-B14F-4D97-AF65-F5344CB8AC3E}">
        <p14:creationId xmlns:p14="http://schemas.microsoft.com/office/powerpoint/2010/main" val="3645211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9"/>
          <p:cNvSpPr txBox="1">
            <a:spLocks/>
          </p:cNvSpPr>
          <p:nvPr/>
        </p:nvSpPr>
        <p:spPr>
          <a:xfrm>
            <a:off x="0" y="0"/>
            <a:ext cx="9144000" cy="738188"/>
          </a:xfrm>
          <a:prstGeom prst="rect">
            <a:avLst/>
          </a:prstGeom>
          <a:solidFill>
            <a:schemeClr val="accent6"/>
          </a:solidFill>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altLang="fr-FR" sz="750" b="1" dirty="0">
              <a:solidFill>
                <a:srgbClr val="002060"/>
              </a:solidFill>
            </a:endParaRPr>
          </a:p>
          <a:p>
            <a:r>
              <a:rPr lang="en-GB" altLang="fr-FR" sz="2100" b="1" dirty="0">
                <a:solidFill>
                  <a:schemeClr val="bg1"/>
                </a:solidFill>
              </a:rPr>
              <a:t>	</a:t>
            </a:r>
            <a:r>
              <a:rPr lang="en-GB" altLang="fr-FR" sz="2100" b="1" cap="all" dirty="0" err="1" smtClean="0">
                <a:solidFill>
                  <a:schemeClr val="bg1"/>
                </a:solidFill>
              </a:rPr>
              <a:t>BleuTourMed</a:t>
            </a:r>
            <a:r>
              <a:rPr lang="en-GB" altLang="fr-FR" sz="2100" b="1" cap="all" dirty="0" smtClean="0">
                <a:solidFill>
                  <a:schemeClr val="bg1"/>
                </a:solidFill>
              </a:rPr>
              <a:t> : </a:t>
            </a:r>
            <a:r>
              <a:rPr lang="en-GB" altLang="fr-FR" sz="2100" b="1" cap="all" dirty="0">
                <a:solidFill>
                  <a:schemeClr val="bg1"/>
                </a:solidFill>
              </a:rPr>
              <a:t>OBJECTIVES </a:t>
            </a:r>
          </a:p>
        </p:txBody>
      </p:sp>
      <p:sp>
        <p:nvSpPr>
          <p:cNvPr id="3" name="CuadroTexto 2"/>
          <p:cNvSpPr txBox="1"/>
          <p:nvPr/>
        </p:nvSpPr>
        <p:spPr>
          <a:xfrm>
            <a:off x="627250" y="952278"/>
            <a:ext cx="7889499" cy="1477328"/>
          </a:xfrm>
          <a:prstGeom prst="rect">
            <a:avLst/>
          </a:prstGeom>
          <a:noFill/>
        </p:spPr>
        <p:txBody>
          <a:bodyPr wrap="square" rtlCol="0">
            <a:spAutoFit/>
          </a:bodyPr>
          <a:lstStyle/>
          <a:p>
            <a:pPr algn="ctr"/>
            <a:r>
              <a:rPr lang="en-US" sz="3000" b="1" dirty="0">
                <a:solidFill>
                  <a:srgbClr val="A9D18E"/>
                </a:solidFill>
              </a:rPr>
              <a:t>To facilitate the </a:t>
            </a:r>
            <a:r>
              <a:rPr lang="en-US" sz="3000" b="1" dirty="0">
                <a:solidFill>
                  <a:srgbClr val="A9D18E"/>
                </a:solidFill>
              </a:rPr>
              <a:t>knowledge sharing and the </a:t>
            </a:r>
            <a:r>
              <a:rPr lang="en-US" sz="3000" b="1" dirty="0" smtClean="0">
                <a:solidFill>
                  <a:srgbClr val="A9D18E"/>
                </a:solidFill>
              </a:rPr>
              <a:t>capitalization </a:t>
            </a:r>
            <a:r>
              <a:rPr lang="en-US" sz="3000" b="1" dirty="0">
                <a:solidFill>
                  <a:srgbClr val="A9D18E"/>
                </a:solidFill>
              </a:rPr>
              <a:t>of results of </a:t>
            </a:r>
            <a:r>
              <a:rPr lang="en-US" sz="2700" b="1" u="sng" dirty="0">
                <a:solidFill>
                  <a:srgbClr val="2E75B6"/>
                </a:solidFill>
              </a:rPr>
              <a:t>14 Modular Projects</a:t>
            </a:r>
            <a:r>
              <a:rPr lang="en-US" sz="2700" b="1" dirty="0">
                <a:solidFill>
                  <a:srgbClr val="2E75B6"/>
                </a:solidFill>
              </a:rPr>
              <a:t> </a:t>
            </a:r>
            <a:r>
              <a:rPr lang="en-US" sz="3000" b="1" dirty="0">
                <a:solidFill>
                  <a:srgbClr val="A9D18E"/>
                </a:solidFill>
              </a:rPr>
              <a:t>of </a:t>
            </a:r>
            <a:r>
              <a:rPr lang="en-US" sz="2700" b="1" dirty="0">
                <a:solidFill>
                  <a:srgbClr val="2E75B6"/>
                </a:solidFill>
              </a:rPr>
              <a:t>MED Community </a:t>
            </a:r>
            <a:r>
              <a:rPr lang="en-US" sz="3000" b="1" dirty="0">
                <a:solidFill>
                  <a:srgbClr val="A9D18E"/>
                </a:solidFill>
              </a:rPr>
              <a:t>on </a:t>
            </a:r>
            <a:r>
              <a:rPr lang="en-US" sz="3000" b="1" dirty="0" smtClean="0">
                <a:solidFill>
                  <a:srgbClr val="A9D18E"/>
                </a:solidFill>
              </a:rPr>
              <a:t>Sustainable Tourism</a:t>
            </a:r>
            <a:endParaRPr lang="en-GB" sz="2400" b="1" dirty="0">
              <a:solidFill>
                <a:srgbClr val="A9D18E"/>
              </a:solidFill>
            </a:endParaRPr>
          </a:p>
        </p:txBody>
      </p:sp>
      <p:sp>
        <p:nvSpPr>
          <p:cNvPr id="2" name="Rectangle 1"/>
          <p:cNvSpPr/>
          <p:nvPr/>
        </p:nvSpPr>
        <p:spPr>
          <a:xfrm>
            <a:off x="627250" y="2900072"/>
            <a:ext cx="8138160" cy="3046988"/>
          </a:xfrm>
          <a:prstGeom prst="rect">
            <a:avLst/>
          </a:prstGeom>
        </p:spPr>
        <p:txBody>
          <a:bodyPr wrap="square">
            <a:spAutoFit/>
          </a:bodyPr>
          <a:lstStyle/>
          <a:p>
            <a:r>
              <a:rPr lang="it-IT" b="1" dirty="0">
                <a:solidFill>
                  <a:srgbClr val="2E75B6"/>
                </a:solidFill>
                <a:latin typeface="Monserrat"/>
              </a:rPr>
              <a:t>Community building (CB)</a:t>
            </a:r>
            <a:r>
              <a:rPr lang="en-US" b="1" dirty="0">
                <a:solidFill>
                  <a:srgbClr val="2E75B6"/>
                </a:solidFill>
                <a:latin typeface="Monserrat"/>
              </a:rPr>
              <a:t> </a:t>
            </a:r>
            <a:r>
              <a:rPr lang="en-US" dirty="0" smtClean="0">
                <a:solidFill>
                  <a:srgbClr val="A9D18E"/>
                </a:solidFill>
              </a:rPr>
              <a:t>keeping </a:t>
            </a:r>
            <a:r>
              <a:rPr lang="en-US" dirty="0">
                <a:solidFill>
                  <a:srgbClr val="A9D18E"/>
                </a:solidFill>
              </a:rPr>
              <a:t>the community active, synthesizing and harmonizing the results of the MPs, identifying possible common thematic objectives, synergies on methods and tools and common spatial context. </a:t>
            </a:r>
          </a:p>
          <a:p>
            <a:endParaRPr lang="en-US" sz="1500" dirty="0">
              <a:solidFill>
                <a:srgbClr val="A9D18E"/>
              </a:solidFill>
            </a:endParaRPr>
          </a:p>
          <a:p>
            <a:r>
              <a:rPr lang="en-US" b="1" dirty="0">
                <a:solidFill>
                  <a:srgbClr val="2E75B6"/>
                </a:solidFill>
                <a:latin typeface="Monserrat"/>
              </a:rPr>
              <a:t>Communication (COM) </a:t>
            </a:r>
            <a:r>
              <a:rPr lang="en-US" dirty="0">
                <a:solidFill>
                  <a:srgbClr val="A9D18E"/>
                </a:solidFill>
              </a:rPr>
              <a:t>driving external flow of information on results of the community to the Med </a:t>
            </a:r>
            <a:r>
              <a:rPr lang="en-US" dirty="0" err="1">
                <a:solidFill>
                  <a:srgbClr val="A9D18E"/>
                </a:solidFill>
              </a:rPr>
              <a:t>Programme</a:t>
            </a:r>
            <a:r>
              <a:rPr lang="en-US" dirty="0">
                <a:solidFill>
                  <a:srgbClr val="A9D18E"/>
                </a:solidFill>
              </a:rPr>
              <a:t>, other horizontal projects and the main EU and MED target groups. </a:t>
            </a:r>
          </a:p>
          <a:p>
            <a:endParaRPr lang="en-US" sz="1500" b="1" dirty="0">
              <a:solidFill>
                <a:srgbClr val="A9D18E"/>
              </a:solidFill>
            </a:endParaRPr>
          </a:p>
          <a:p>
            <a:r>
              <a:rPr lang="en-US" b="1" dirty="0" err="1">
                <a:solidFill>
                  <a:srgbClr val="2E75B6"/>
                </a:solidFill>
                <a:latin typeface="Monserrat"/>
              </a:rPr>
              <a:t>Capitalisation</a:t>
            </a:r>
            <a:r>
              <a:rPr lang="en-US" b="1" dirty="0">
                <a:solidFill>
                  <a:srgbClr val="2E75B6"/>
                </a:solidFill>
                <a:latin typeface="Monserrat"/>
              </a:rPr>
              <a:t> (CAP) </a:t>
            </a:r>
            <a:r>
              <a:rPr lang="en-US" dirty="0">
                <a:solidFill>
                  <a:srgbClr val="A9D18E"/>
                </a:solidFill>
              </a:rPr>
              <a:t>transferring results delivered by MPs to a variety of target groups and stakeholders at EU and MED level, in order to mainstream project results and policy messages.</a:t>
            </a:r>
            <a:endParaRPr lang="en-GB" sz="2400" dirty="0">
              <a:solidFill>
                <a:srgbClr val="A9D18E"/>
              </a:solidFill>
            </a:endParaRPr>
          </a:p>
        </p:txBody>
      </p:sp>
      <p:pic>
        <p:nvPicPr>
          <p:cNvPr id="14" name="Immagine 4"/>
          <p:cNvPicPr>
            <a:picLocks noChangeAspect="1"/>
          </p:cNvPicPr>
          <p:nvPr/>
        </p:nvPicPr>
        <p:blipFill>
          <a:blip r:embed="rId3"/>
          <a:stretch>
            <a:fillRect/>
          </a:stretch>
        </p:blipFill>
        <p:spPr>
          <a:xfrm>
            <a:off x="6450859" y="6157988"/>
            <a:ext cx="2693141" cy="685859"/>
          </a:xfrm>
          <a:prstGeom prst="rect">
            <a:avLst/>
          </a:prstGeom>
        </p:spPr>
      </p:pic>
      <p:pic>
        <p:nvPicPr>
          <p:cNvPr id="15" name="Imag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232" y="6182592"/>
            <a:ext cx="2118123" cy="648000"/>
          </a:xfrm>
          <a:prstGeom prst="rect">
            <a:avLst/>
          </a:prstGeom>
        </p:spPr>
      </p:pic>
    </p:spTree>
    <p:extLst>
      <p:ext uri="{BB962C8B-B14F-4D97-AF65-F5344CB8AC3E}">
        <p14:creationId xmlns:p14="http://schemas.microsoft.com/office/powerpoint/2010/main" val="809893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a:stCxn id="7" idx="2"/>
            <a:endCxn id="17" idx="1"/>
          </p:cNvCxnSpPr>
          <p:nvPr/>
        </p:nvCxnSpPr>
        <p:spPr>
          <a:xfrm>
            <a:off x="1588843" y="1401460"/>
            <a:ext cx="5530384" cy="315545"/>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a:stCxn id="7" idx="2"/>
            <a:endCxn id="8" idx="1"/>
          </p:cNvCxnSpPr>
          <p:nvPr/>
        </p:nvCxnSpPr>
        <p:spPr>
          <a:xfrm>
            <a:off x="1588843" y="1401460"/>
            <a:ext cx="3311982" cy="52268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2"/>
            <a:endCxn id="9" idx="1"/>
          </p:cNvCxnSpPr>
          <p:nvPr/>
        </p:nvCxnSpPr>
        <p:spPr>
          <a:xfrm>
            <a:off x="1588843" y="1401460"/>
            <a:ext cx="1012837" cy="32625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7" idx="2"/>
            <a:endCxn id="10" idx="1"/>
          </p:cNvCxnSpPr>
          <p:nvPr/>
        </p:nvCxnSpPr>
        <p:spPr>
          <a:xfrm>
            <a:off x="1588843" y="1401460"/>
            <a:ext cx="1764156" cy="1245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7" idx="2"/>
            <a:endCxn id="14" idx="0"/>
          </p:cNvCxnSpPr>
          <p:nvPr/>
        </p:nvCxnSpPr>
        <p:spPr>
          <a:xfrm>
            <a:off x="1588843" y="1401460"/>
            <a:ext cx="18320" cy="14660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7" idx="3"/>
            <a:endCxn id="16" idx="0"/>
          </p:cNvCxnSpPr>
          <p:nvPr/>
        </p:nvCxnSpPr>
        <p:spPr>
          <a:xfrm>
            <a:off x="2091096" y="1228336"/>
            <a:ext cx="5962315" cy="12615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7" idx="3"/>
            <a:endCxn id="10" idx="0"/>
          </p:cNvCxnSpPr>
          <p:nvPr/>
        </p:nvCxnSpPr>
        <p:spPr>
          <a:xfrm>
            <a:off x="2091096" y="1228336"/>
            <a:ext cx="1818658" cy="124504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7" idx="2"/>
            <a:endCxn id="12" idx="0"/>
          </p:cNvCxnSpPr>
          <p:nvPr/>
        </p:nvCxnSpPr>
        <p:spPr>
          <a:xfrm>
            <a:off x="1588843" y="1401460"/>
            <a:ext cx="3407464" cy="218856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7" idx="3"/>
            <a:endCxn id="13" idx="0"/>
          </p:cNvCxnSpPr>
          <p:nvPr/>
        </p:nvCxnSpPr>
        <p:spPr>
          <a:xfrm>
            <a:off x="2091096" y="1228336"/>
            <a:ext cx="3806205" cy="138236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7" idx="2"/>
            <a:endCxn id="14" idx="3"/>
          </p:cNvCxnSpPr>
          <p:nvPr/>
        </p:nvCxnSpPr>
        <p:spPr>
          <a:xfrm>
            <a:off x="1588843" y="1401460"/>
            <a:ext cx="817128" cy="163914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7" idx="3"/>
            <a:endCxn id="8" idx="0"/>
          </p:cNvCxnSpPr>
          <p:nvPr/>
        </p:nvCxnSpPr>
        <p:spPr>
          <a:xfrm>
            <a:off x="2091096" y="1228336"/>
            <a:ext cx="3442884" cy="52268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7" idx="2"/>
            <a:endCxn id="10" idx="2"/>
          </p:cNvCxnSpPr>
          <p:nvPr/>
        </p:nvCxnSpPr>
        <p:spPr>
          <a:xfrm>
            <a:off x="1588843" y="1401460"/>
            <a:ext cx="2320911" cy="141817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7" idx="2"/>
            <a:endCxn id="12" idx="1"/>
          </p:cNvCxnSpPr>
          <p:nvPr/>
        </p:nvCxnSpPr>
        <p:spPr>
          <a:xfrm>
            <a:off x="1588843" y="1401460"/>
            <a:ext cx="2883314" cy="2361692"/>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7" idx="2"/>
            <a:endCxn id="16" idx="1"/>
          </p:cNvCxnSpPr>
          <p:nvPr/>
        </p:nvCxnSpPr>
        <p:spPr>
          <a:xfrm>
            <a:off x="1588843" y="1401460"/>
            <a:ext cx="5939007" cy="1261585"/>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7" idx="3"/>
            <a:endCxn id="18" idx="1"/>
          </p:cNvCxnSpPr>
          <p:nvPr/>
        </p:nvCxnSpPr>
        <p:spPr>
          <a:xfrm>
            <a:off x="2091096" y="1228336"/>
            <a:ext cx="3145694" cy="6826"/>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7" idx="2"/>
            <a:endCxn id="21" idx="0"/>
          </p:cNvCxnSpPr>
          <p:nvPr/>
        </p:nvCxnSpPr>
        <p:spPr>
          <a:xfrm>
            <a:off x="1588843" y="1401460"/>
            <a:ext cx="1269964" cy="2188567"/>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8" idx="2"/>
            <a:endCxn id="10" idx="3"/>
          </p:cNvCxnSpPr>
          <p:nvPr/>
        </p:nvCxnSpPr>
        <p:spPr>
          <a:xfrm flipH="1">
            <a:off x="4466509" y="2097266"/>
            <a:ext cx="1067471" cy="549241"/>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8" idx="2"/>
            <a:endCxn id="11" idx="3"/>
          </p:cNvCxnSpPr>
          <p:nvPr/>
        </p:nvCxnSpPr>
        <p:spPr>
          <a:xfrm flipH="1">
            <a:off x="1953457" y="2097266"/>
            <a:ext cx="3580523" cy="120529"/>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8" idx="2"/>
            <a:endCxn id="14" idx="2"/>
          </p:cNvCxnSpPr>
          <p:nvPr/>
        </p:nvCxnSpPr>
        <p:spPr>
          <a:xfrm flipH="1">
            <a:off x="1607163" y="2097266"/>
            <a:ext cx="3926817" cy="1116462"/>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8" idx="2"/>
            <a:endCxn id="16" idx="0"/>
          </p:cNvCxnSpPr>
          <p:nvPr/>
        </p:nvCxnSpPr>
        <p:spPr>
          <a:xfrm>
            <a:off x="5533980" y="2097266"/>
            <a:ext cx="2519431" cy="392654"/>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8" idx="2"/>
            <a:endCxn id="17" idx="1"/>
          </p:cNvCxnSpPr>
          <p:nvPr/>
        </p:nvCxnSpPr>
        <p:spPr>
          <a:xfrm flipV="1">
            <a:off x="5533980" y="1717005"/>
            <a:ext cx="1585247" cy="380261"/>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8" idx="2"/>
            <a:endCxn id="19" idx="2"/>
          </p:cNvCxnSpPr>
          <p:nvPr/>
        </p:nvCxnSpPr>
        <p:spPr>
          <a:xfrm flipH="1" flipV="1">
            <a:off x="4086985" y="1347894"/>
            <a:ext cx="1446995" cy="749372"/>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a:stCxn id="9" idx="2"/>
            <a:endCxn id="13" idx="0"/>
          </p:cNvCxnSpPr>
          <p:nvPr/>
        </p:nvCxnSpPr>
        <p:spPr>
          <a:xfrm>
            <a:off x="3288535" y="1900838"/>
            <a:ext cx="2608766" cy="709865"/>
          </a:xfrm>
          <a:prstGeom prst="line">
            <a:avLst/>
          </a:prstGeom>
          <a:ln>
            <a:solidFill>
              <a:srgbClr val="FF00FF"/>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a:stCxn id="10" idx="1"/>
            <a:endCxn id="11" idx="2"/>
          </p:cNvCxnSpPr>
          <p:nvPr/>
        </p:nvCxnSpPr>
        <p:spPr>
          <a:xfrm flipH="1" flipV="1">
            <a:off x="1368874" y="2390919"/>
            <a:ext cx="1984125" cy="255588"/>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a:stCxn id="10" idx="0"/>
            <a:endCxn id="8" idx="2"/>
          </p:cNvCxnSpPr>
          <p:nvPr/>
        </p:nvCxnSpPr>
        <p:spPr>
          <a:xfrm flipV="1">
            <a:off x="3909754" y="2097266"/>
            <a:ext cx="1624226" cy="376116"/>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a:stCxn id="10" idx="2"/>
            <a:endCxn id="8" idx="2"/>
          </p:cNvCxnSpPr>
          <p:nvPr/>
        </p:nvCxnSpPr>
        <p:spPr>
          <a:xfrm flipV="1">
            <a:off x="3909754" y="2097266"/>
            <a:ext cx="1624226" cy="722365"/>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a:stCxn id="14" idx="0"/>
            <a:endCxn id="10" idx="1"/>
          </p:cNvCxnSpPr>
          <p:nvPr/>
        </p:nvCxnSpPr>
        <p:spPr>
          <a:xfrm flipV="1">
            <a:off x="1607163" y="2646507"/>
            <a:ext cx="1745836" cy="2209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10" idx="2"/>
            <a:endCxn id="16" idx="1"/>
          </p:cNvCxnSpPr>
          <p:nvPr/>
        </p:nvCxnSpPr>
        <p:spPr>
          <a:xfrm flipV="1">
            <a:off x="3909754" y="2663045"/>
            <a:ext cx="3618096" cy="1565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a:stCxn id="10" idx="2"/>
            <a:endCxn id="17" idx="2"/>
          </p:cNvCxnSpPr>
          <p:nvPr/>
        </p:nvCxnSpPr>
        <p:spPr>
          <a:xfrm flipV="1">
            <a:off x="3909754" y="1890129"/>
            <a:ext cx="3691945" cy="92950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a:stCxn id="10" idx="2"/>
            <a:endCxn id="12" idx="0"/>
          </p:cNvCxnSpPr>
          <p:nvPr/>
        </p:nvCxnSpPr>
        <p:spPr>
          <a:xfrm>
            <a:off x="3909754" y="2819631"/>
            <a:ext cx="1086553" cy="77039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a:stCxn id="10" idx="2"/>
            <a:endCxn id="13" idx="0"/>
          </p:cNvCxnSpPr>
          <p:nvPr/>
        </p:nvCxnSpPr>
        <p:spPr>
          <a:xfrm flipV="1">
            <a:off x="3909754" y="2610703"/>
            <a:ext cx="1987547" cy="20892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a:stCxn id="10" idx="2"/>
            <a:endCxn id="14" idx="2"/>
          </p:cNvCxnSpPr>
          <p:nvPr/>
        </p:nvCxnSpPr>
        <p:spPr>
          <a:xfrm flipH="1">
            <a:off x="1607163" y="2819631"/>
            <a:ext cx="2302591" cy="39409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a:stCxn id="12" idx="1"/>
            <a:endCxn id="10" idx="2"/>
          </p:cNvCxnSpPr>
          <p:nvPr/>
        </p:nvCxnSpPr>
        <p:spPr>
          <a:xfrm flipH="1" flipV="1">
            <a:off x="3909754" y="2819631"/>
            <a:ext cx="562403" cy="943521"/>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a:stCxn id="17" idx="1"/>
            <a:endCxn id="10" idx="3"/>
          </p:cNvCxnSpPr>
          <p:nvPr/>
        </p:nvCxnSpPr>
        <p:spPr>
          <a:xfrm flipH="1">
            <a:off x="4466509" y="1717005"/>
            <a:ext cx="2652718" cy="929502"/>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a:stCxn id="19" idx="2"/>
            <a:endCxn id="10" idx="0"/>
          </p:cNvCxnSpPr>
          <p:nvPr/>
        </p:nvCxnSpPr>
        <p:spPr>
          <a:xfrm flipH="1">
            <a:off x="3909754" y="1347894"/>
            <a:ext cx="177231" cy="1125488"/>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a:stCxn id="11" idx="3"/>
            <a:endCxn id="10" idx="0"/>
          </p:cNvCxnSpPr>
          <p:nvPr/>
        </p:nvCxnSpPr>
        <p:spPr>
          <a:xfrm>
            <a:off x="1953457" y="2217795"/>
            <a:ext cx="1956297" cy="255587"/>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p:cNvCxnSpPr>
            <a:stCxn id="12" idx="1"/>
            <a:endCxn id="11" idx="2"/>
          </p:cNvCxnSpPr>
          <p:nvPr/>
        </p:nvCxnSpPr>
        <p:spPr>
          <a:xfrm flipH="1" flipV="1">
            <a:off x="1368874" y="2390919"/>
            <a:ext cx="3103283" cy="1372233"/>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269" name="Straight Connector 268"/>
          <p:cNvCxnSpPr>
            <a:stCxn id="14" idx="0"/>
            <a:endCxn id="11" idx="2"/>
          </p:cNvCxnSpPr>
          <p:nvPr/>
        </p:nvCxnSpPr>
        <p:spPr>
          <a:xfrm flipH="1" flipV="1">
            <a:off x="1368874" y="2390919"/>
            <a:ext cx="238289" cy="476560"/>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272" name="Straight Connector 271"/>
          <p:cNvCxnSpPr>
            <a:stCxn id="17" idx="1"/>
            <a:endCxn id="11" idx="0"/>
          </p:cNvCxnSpPr>
          <p:nvPr/>
        </p:nvCxnSpPr>
        <p:spPr>
          <a:xfrm flipH="1">
            <a:off x="1368874" y="1717005"/>
            <a:ext cx="5750353" cy="327665"/>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276" name="Straight Connector 275"/>
          <p:cNvCxnSpPr>
            <a:stCxn id="19" idx="1"/>
            <a:endCxn id="11" idx="0"/>
          </p:cNvCxnSpPr>
          <p:nvPr/>
        </p:nvCxnSpPr>
        <p:spPr>
          <a:xfrm flipH="1">
            <a:off x="1368874" y="1174770"/>
            <a:ext cx="2122082" cy="869900"/>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279" name="Straight Connector 278"/>
          <p:cNvCxnSpPr>
            <a:stCxn id="11" idx="2"/>
            <a:endCxn id="14" idx="3"/>
          </p:cNvCxnSpPr>
          <p:nvPr/>
        </p:nvCxnSpPr>
        <p:spPr>
          <a:xfrm>
            <a:off x="1368874" y="2390919"/>
            <a:ext cx="1037097" cy="649685"/>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282" name="Straight Connector 281"/>
          <p:cNvCxnSpPr>
            <a:stCxn id="11" idx="3"/>
            <a:endCxn id="16" idx="1"/>
          </p:cNvCxnSpPr>
          <p:nvPr/>
        </p:nvCxnSpPr>
        <p:spPr>
          <a:xfrm>
            <a:off x="1953457" y="2217795"/>
            <a:ext cx="5574393" cy="445250"/>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285" name="Straight Connector 284"/>
          <p:cNvCxnSpPr>
            <a:stCxn id="11" idx="2"/>
            <a:endCxn id="17" idx="2"/>
          </p:cNvCxnSpPr>
          <p:nvPr/>
        </p:nvCxnSpPr>
        <p:spPr>
          <a:xfrm flipV="1">
            <a:off x="1368874" y="1890129"/>
            <a:ext cx="6232825" cy="500790"/>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288" name="Straight Connector 287"/>
          <p:cNvCxnSpPr>
            <a:stCxn id="11" idx="3"/>
            <a:endCxn id="19" idx="1"/>
          </p:cNvCxnSpPr>
          <p:nvPr/>
        </p:nvCxnSpPr>
        <p:spPr>
          <a:xfrm flipV="1">
            <a:off x="1953457" y="1174770"/>
            <a:ext cx="1537499" cy="1043025"/>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291" name="Straight Connector 290"/>
          <p:cNvCxnSpPr>
            <a:stCxn id="12" idx="0"/>
            <a:endCxn id="13" idx="2"/>
          </p:cNvCxnSpPr>
          <p:nvPr/>
        </p:nvCxnSpPr>
        <p:spPr>
          <a:xfrm flipV="1">
            <a:off x="4996307" y="2956952"/>
            <a:ext cx="900994" cy="63307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a:stCxn id="12" idx="1"/>
            <a:endCxn id="14" idx="2"/>
          </p:cNvCxnSpPr>
          <p:nvPr/>
        </p:nvCxnSpPr>
        <p:spPr>
          <a:xfrm flipH="1" flipV="1">
            <a:off x="1607163" y="3213728"/>
            <a:ext cx="2864994" cy="54942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7" name="Straight Connector 296"/>
          <p:cNvCxnSpPr>
            <a:stCxn id="14" idx="2"/>
            <a:endCxn id="12" idx="0"/>
          </p:cNvCxnSpPr>
          <p:nvPr/>
        </p:nvCxnSpPr>
        <p:spPr>
          <a:xfrm>
            <a:off x="1607163" y="3213728"/>
            <a:ext cx="3389144" cy="376299"/>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300" name="Straight Connector 299"/>
          <p:cNvCxnSpPr>
            <a:stCxn id="17" idx="2"/>
            <a:endCxn id="12" idx="0"/>
          </p:cNvCxnSpPr>
          <p:nvPr/>
        </p:nvCxnSpPr>
        <p:spPr>
          <a:xfrm flipH="1">
            <a:off x="4996307" y="1890129"/>
            <a:ext cx="2605392" cy="1699898"/>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303" name="Straight Connector 302"/>
          <p:cNvCxnSpPr>
            <a:stCxn id="19" idx="2"/>
            <a:endCxn id="12" idx="0"/>
          </p:cNvCxnSpPr>
          <p:nvPr/>
        </p:nvCxnSpPr>
        <p:spPr>
          <a:xfrm>
            <a:off x="4086985" y="1347894"/>
            <a:ext cx="909322" cy="2242133"/>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a:stCxn id="12" idx="0"/>
            <a:endCxn id="16" idx="1"/>
          </p:cNvCxnSpPr>
          <p:nvPr/>
        </p:nvCxnSpPr>
        <p:spPr>
          <a:xfrm flipV="1">
            <a:off x="4996307" y="2663045"/>
            <a:ext cx="2531543" cy="926982"/>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10" name="Straight Connector 309"/>
          <p:cNvCxnSpPr>
            <a:stCxn id="12" idx="0"/>
            <a:endCxn id="18" idx="2"/>
          </p:cNvCxnSpPr>
          <p:nvPr/>
        </p:nvCxnSpPr>
        <p:spPr>
          <a:xfrm flipV="1">
            <a:off x="4996307" y="1408286"/>
            <a:ext cx="869373" cy="21817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13" name="Straight Connector 312"/>
          <p:cNvCxnSpPr>
            <a:stCxn id="12" idx="1"/>
            <a:endCxn id="21" idx="3"/>
          </p:cNvCxnSpPr>
          <p:nvPr/>
        </p:nvCxnSpPr>
        <p:spPr>
          <a:xfrm flipH="1">
            <a:off x="3669510" y="3763152"/>
            <a:ext cx="802647"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16" name="Straight Connector 315"/>
          <p:cNvCxnSpPr>
            <a:stCxn id="13" idx="2"/>
            <a:endCxn id="14" idx="2"/>
          </p:cNvCxnSpPr>
          <p:nvPr/>
        </p:nvCxnSpPr>
        <p:spPr>
          <a:xfrm flipH="1">
            <a:off x="1607163" y="2956952"/>
            <a:ext cx="4290138" cy="25677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20" name="Straight Connector 319"/>
          <p:cNvCxnSpPr>
            <a:stCxn id="13" idx="2"/>
            <a:endCxn id="15" idx="0"/>
          </p:cNvCxnSpPr>
          <p:nvPr/>
        </p:nvCxnSpPr>
        <p:spPr>
          <a:xfrm>
            <a:off x="5897301" y="2956952"/>
            <a:ext cx="806782" cy="279246"/>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24" name="Straight Connector 323"/>
          <p:cNvCxnSpPr>
            <a:stCxn id="17" idx="2"/>
            <a:endCxn id="14" idx="3"/>
          </p:cNvCxnSpPr>
          <p:nvPr/>
        </p:nvCxnSpPr>
        <p:spPr>
          <a:xfrm flipH="1">
            <a:off x="2405971" y="1890129"/>
            <a:ext cx="5195728" cy="1150475"/>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327" name="Straight Connector 326"/>
          <p:cNvCxnSpPr>
            <a:stCxn id="19" idx="2"/>
            <a:endCxn id="14" idx="0"/>
          </p:cNvCxnSpPr>
          <p:nvPr/>
        </p:nvCxnSpPr>
        <p:spPr>
          <a:xfrm flipH="1">
            <a:off x="1607163" y="1347894"/>
            <a:ext cx="2479822" cy="1519585"/>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330" name="Straight Connector 329"/>
          <p:cNvCxnSpPr>
            <a:stCxn id="14" idx="2"/>
            <a:endCxn id="16" idx="2"/>
          </p:cNvCxnSpPr>
          <p:nvPr/>
        </p:nvCxnSpPr>
        <p:spPr>
          <a:xfrm flipV="1">
            <a:off x="1607163" y="2836169"/>
            <a:ext cx="6446248" cy="377559"/>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337" name="Straight Connector 336"/>
          <p:cNvCxnSpPr>
            <a:stCxn id="14" idx="0"/>
            <a:endCxn id="19" idx="1"/>
          </p:cNvCxnSpPr>
          <p:nvPr/>
        </p:nvCxnSpPr>
        <p:spPr>
          <a:xfrm flipV="1">
            <a:off x="1607163" y="1174770"/>
            <a:ext cx="1883793" cy="1692709"/>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340" name="Straight Connector 339"/>
          <p:cNvCxnSpPr>
            <a:stCxn id="16" idx="0"/>
            <a:endCxn id="17" idx="2"/>
          </p:cNvCxnSpPr>
          <p:nvPr/>
        </p:nvCxnSpPr>
        <p:spPr>
          <a:xfrm flipH="1" flipV="1">
            <a:off x="7601699" y="1890129"/>
            <a:ext cx="451712" cy="599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43" name="Straight Connector 342"/>
          <p:cNvCxnSpPr>
            <a:stCxn id="16" idx="0"/>
            <a:endCxn id="18" idx="2"/>
          </p:cNvCxnSpPr>
          <p:nvPr/>
        </p:nvCxnSpPr>
        <p:spPr>
          <a:xfrm flipH="1" flipV="1">
            <a:off x="5865680" y="1408286"/>
            <a:ext cx="2187731" cy="1081634"/>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46" name="Straight Connector 345"/>
          <p:cNvCxnSpPr>
            <a:stCxn id="16" idx="2"/>
            <a:endCxn id="21" idx="0"/>
          </p:cNvCxnSpPr>
          <p:nvPr/>
        </p:nvCxnSpPr>
        <p:spPr>
          <a:xfrm flipH="1">
            <a:off x="2858807" y="2836169"/>
            <a:ext cx="5194604" cy="75385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49" name="Straight Connector 348"/>
          <p:cNvCxnSpPr>
            <a:stCxn id="16" idx="0"/>
            <a:endCxn id="17" idx="1"/>
          </p:cNvCxnSpPr>
          <p:nvPr/>
        </p:nvCxnSpPr>
        <p:spPr>
          <a:xfrm flipH="1" flipV="1">
            <a:off x="7119227" y="1717005"/>
            <a:ext cx="934184" cy="772915"/>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352" name="Straight Connector 351"/>
          <p:cNvCxnSpPr>
            <a:stCxn id="16" idx="1"/>
            <a:endCxn id="19" idx="3"/>
          </p:cNvCxnSpPr>
          <p:nvPr/>
        </p:nvCxnSpPr>
        <p:spPr>
          <a:xfrm flipH="1" flipV="1">
            <a:off x="4683014" y="1174770"/>
            <a:ext cx="2844836" cy="1488275"/>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356" name="Straight Connector 355"/>
          <p:cNvCxnSpPr>
            <a:stCxn id="17" idx="1"/>
            <a:endCxn id="19" idx="3"/>
          </p:cNvCxnSpPr>
          <p:nvPr/>
        </p:nvCxnSpPr>
        <p:spPr>
          <a:xfrm flipH="1" flipV="1">
            <a:off x="4683014" y="1174770"/>
            <a:ext cx="2436213" cy="542235"/>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cxnSp>
        <p:nvCxnSpPr>
          <p:cNvPr id="359" name="Straight Connector 358"/>
          <p:cNvCxnSpPr>
            <a:stCxn id="17" idx="1"/>
            <a:endCxn id="19" idx="2"/>
          </p:cNvCxnSpPr>
          <p:nvPr/>
        </p:nvCxnSpPr>
        <p:spPr>
          <a:xfrm flipH="1" flipV="1">
            <a:off x="4086985" y="1347894"/>
            <a:ext cx="3032242" cy="369111"/>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cxnSp>
        <p:nvCxnSpPr>
          <p:cNvPr id="362" name="Straight Connector 361"/>
          <p:cNvCxnSpPr>
            <a:stCxn id="18" idx="2"/>
            <a:endCxn id="21" idx="0"/>
          </p:cNvCxnSpPr>
          <p:nvPr/>
        </p:nvCxnSpPr>
        <p:spPr>
          <a:xfrm flipH="1">
            <a:off x="2858807" y="1408286"/>
            <a:ext cx="3006873" cy="21817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086590" y="1055211"/>
            <a:ext cx="1004506" cy="346249"/>
          </a:xfrm>
          <a:prstGeom prst="rect">
            <a:avLst/>
          </a:prstGeom>
        </p:spPr>
        <p:txBody>
          <a:bodyPr wrap="none">
            <a:spAutoFit/>
          </a:bodyPr>
          <a:lstStyle/>
          <a:p>
            <a:r>
              <a:rPr lang="en-GB" sz="165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MEDFEST</a:t>
            </a:r>
            <a:endParaRPr lang="el-GR" sz="1650" dirty="0">
              <a:solidFill>
                <a:schemeClr val="accent1">
                  <a:lumMod val="50000"/>
                </a:schemeClr>
              </a:solidFill>
            </a:endParaRPr>
          </a:p>
        </p:txBody>
      </p:sp>
      <p:sp>
        <p:nvSpPr>
          <p:cNvPr id="11" name="Rectangle 10"/>
          <p:cNvSpPr/>
          <p:nvPr/>
        </p:nvSpPr>
        <p:spPr>
          <a:xfrm>
            <a:off x="784291" y="2044670"/>
            <a:ext cx="1169166" cy="346249"/>
          </a:xfrm>
          <a:prstGeom prst="rect">
            <a:avLst/>
          </a:prstGeom>
        </p:spPr>
        <p:txBody>
          <a:bodyPr wrap="none">
            <a:spAutoFit/>
          </a:bodyPr>
          <a:lstStyle/>
          <a:p>
            <a:r>
              <a:rPr lang="en-GB" sz="165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CO-EVOLVE</a:t>
            </a:r>
            <a:endParaRPr lang="el-GR" sz="1650" dirty="0">
              <a:solidFill>
                <a:schemeClr val="accent1">
                  <a:lumMod val="50000"/>
                </a:schemeClr>
              </a:solidFill>
            </a:endParaRPr>
          </a:p>
        </p:txBody>
      </p:sp>
      <p:sp>
        <p:nvSpPr>
          <p:cNvPr id="12" name="Rectangle 11"/>
          <p:cNvSpPr/>
          <p:nvPr/>
        </p:nvSpPr>
        <p:spPr>
          <a:xfrm>
            <a:off x="4472157" y="3590027"/>
            <a:ext cx="1048300" cy="346249"/>
          </a:xfrm>
          <a:prstGeom prst="rect">
            <a:avLst/>
          </a:prstGeom>
        </p:spPr>
        <p:txBody>
          <a:bodyPr wrap="none">
            <a:spAutoFit/>
          </a:bodyPr>
          <a:lstStyle/>
          <a:p>
            <a:r>
              <a:rPr lang="en-GB" sz="165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BLUEMED</a:t>
            </a:r>
            <a:endParaRPr lang="el-GR" sz="1650" dirty="0">
              <a:solidFill>
                <a:schemeClr val="accent1">
                  <a:lumMod val="50000"/>
                </a:schemeClr>
              </a:solidFill>
            </a:endParaRPr>
          </a:p>
        </p:txBody>
      </p:sp>
      <p:sp>
        <p:nvSpPr>
          <p:cNvPr id="13" name="Rectangle 12"/>
          <p:cNvSpPr/>
          <p:nvPr/>
        </p:nvSpPr>
        <p:spPr>
          <a:xfrm>
            <a:off x="5119876" y="2610703"/>
            <a:ext cx="1554849" cy="346249"/>
          </a:xfrm>
          <a:prstGeom prst="rect">
            <a:avLst/>
          </a:prstGeom>
        </p:spPr>
        <p:txBody>
          <a:bodyPr wrap="none">
            <a:spAutoFit/>
          </a:bodyPr>
          <a:lstStyle/>
          <a:p>
            <a:r>
              <a:rPr lang="en-GB" sz="165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CONSUME-LESS</a:t>
            </a:r>
            <a:endParaRPr lang="el-GR" sz="1650" dirty="0">
              <a:solidFill>
                <a:schemeClr val="accent1">
                  <a:lumMod val="50000"/>
                </a:schemeClr>
              </a:solidFill>
            </a:endParaRPr>
          </a:p>
        </p:txBody>
      </p:sp>
      <p:sp>
        <p:nvSpPr>
          <p:cNvPr id="14" name="Rectangle 13"/>
          <p:cNvSpPr/>
          <p:nvPr/>
        </p:nvSpPr>
        <p:spPr>
          <a:xfrm>
            <a:off x="808354" y="2867479"/>
            <a:ext cx="1597617" cy="346249"/>
          </a:xfrm>
          <a:prstGeom prst="rect">
            <a:avLst/>
          </a:prstGeom>
        </p:spPr>
        <p:txBody>
          <a:bodyPr wrap="none">
            <a:spAutoFit/>
          </a:bodyPr>
          <a:lstStyle/>
          <a:p>
            <a:r>
              <a:rPr lang="en-GB" sz="165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SΗΑPETOURISM</a:t>
            </a:r>
            <a:endParaRPr lang="el-GR" sz="1650" dirty="0">
              <a:solidFill>
                <a:schemeClr val="accent1">
                  <a:lumMod val="50000"/>
                </a:schemeClr>
              </a:solidFill>
            </a:endParaRPr>
          </a:p>
        </p:txBody>
      </p:sp>
      <p:sp>
        <p:nvSpPr>
          <p:cNvPr id="15" name="Rectangle 14"/>
          <p:cNvSpPr/>
          <p:nvPr/>
        </p:nvSpPr>
        <p:spPr>
          <a:xfrm>
            <a:off x="6080995" y="3236198"/>
            <a:ext cx="1246175" cy="346249"/>
          </a:xfrm>
          <a:prstGeom prst="rect">
            <a:avLst/>
          </a:prstGeom>
        </p:spPr>
        <p:txBody>
          <a:bodyPr wrap="none">
            <a:spAutoFit/>
          </a:bodyPr>
          <a:lstStyle/>
          <a:p>
            <a:r>
              <a:rPr lang="en-GB" sz="165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CASTWATER</a:t>
            </a:r>
            <a:endParaRPr lang="el-GR" sz="1650" dirty="0">
              <a:solidFill>
                <a:schemeClr val="accent1">
                  <a:lumMod val="50000"/>
                </a:schemeClr>
              </a:solidFill>
            </a:endParaRPr>
          </a:p>
        </p:txBody>
      </p:sp>
      <p:sp>
        <p:nvSpPr>
          <p:cNvPr id="16" name="Rectangle 15"/>
          <p:cNvSpPr/>
          <p:nvPr/>
        </p:nvSpPr>
        <p:spPr>
          <a:xfrm>
            <a:off x="7527850" y="2489920"/>
            <a:ext cx="1051122" cy="346249"/>
          </a:xfrm>
          <a:prstGeom prst="rect">
            <a:avLst/>
          </a:prstGeom>
        </p:spPr>
        <p:txBody>
          <a:bodyPr wrap="none">
            <a:spAutoFit/>
          </a:bodyPr>
          <a:lstStyle/>
          <a:p>
            <a:r>
              <a:rPr lang="en-GB" sz="1650" b="1" dirty="0" err="1">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DestiMED</a:t>
            </a:r>
            <a:endParaRPr lang="el-GR" sz="1650" dirty="0">
              <a:solidFill>
                <a:schemeClr val="accent1">
                  <a:lumMod val="50000"/>
                </a:schemeClr>
              </a:solidFill>
            </a:endParaRPr>
          </a:p>
        </p:txBody>
      </p:sp>
      <p:sp>
        <p:nvSpPr>
          <p:cNvPr id="17" name="Rectangle 16"/>
          <p:cNvSpPr/>
          <p:nvPr/>
        </p:nvSpPr>
        <p:spPr>
          <a:xfrm>
            <a:off x="7119227" y="1543880"/>
            <a:ext cx="964944" cy="346249"/>
          </a:xfrm>
          <a:prstGeom prst="rect">
            <a:avLst/>
          </a:prstGeom>
        </p:spPr>
        <p:txBody>
          <a:bodyPr wrap="none">
            <a:spAutoFit/>
          </a:bodyPr>
          <a:lstStyle/>
          <a:p>
            <a:r>
              <a:rPr lang="en-GB" sz="165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SIROCCO</a:t>
            </a:r>
            <a:endParaRPr lang="el-GR" sz="1650" dirty="0">
              <a:solidFill>
                <a:schemeClr val="accent1">
                  <a:lumMod val="50000"/>
                </a:schemeClr>
              </a:solidFill>
            </a:endParaRPr>
          </a:p>
        </p:txBody>
      </p:sp>
      <p:sp>
        <p:nvSpPr>
          <p:cNvPr id="18" name="Rectangle 17"/>
          <p:cNvSpPr/>
          <p:nvPr/>
        </p:nvSpPr>
        <p:spPr>
          <a:xfrm>
            <a:off x="5236790" y="1062037"/>
            <a:ext cx="1257780" cy="346249"/>
          </a:xfrm>
          <a:prstGeom prst="rect">
            <a:avLst/>
          </a:prstGeom>
        </p:spPr>
        <p:txBody>
          <a:bodyPr wrap="none">
            <a:spAutoFit/>
          </a:bodyPr>
          <a:lstStyle/>
          <a:p>
            <a:r>
              <a:rPr lang="en-US" sz="165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TOURISMED</a:t>
            </a:r>
            <a:endParaRPr lang="el-GR" sz="1650" dirty="0">
              <a:solidFill>
                <a:schemeClr val="accent1">
                  <a:lumMod val="50000"/>
                </a:schemeClr>
              </a:solidFill>
            </a:endParaRPr>
          </a:p>
        </p:txBody>
      </p:sp>
      <p:sp>
        <p:nvSpPr>
          <p:cNvPr id="19" name="Rectangle 18"/>
          <p:cNvSpPr/>
          <p:nvPr/>
        </p:nvSpPr>
        <p:spPr>
          <a:xfrm>
            <a:off x="3490956" y="1001645"/>
            <a:ext cx="1192058" cy="346249"/>
          </a:xfrm>
          <a:prstGeom prst="rect">
            <a:avLst/>
          </a:prstGeom>
        </p:spPr>
        <p:txBody>
          <a:bodyPr wrap="none">
            <a:spAutoFit/>
          </a:bodyPr>
          <a:lstStyle/>
          <a:p>
            <a:r>
              <a:rPr lang="en-US" sz="165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MITOMED+</a:t>
            </a:r>
            <a:endParaRPr lang="el-GR" sz="1650" dirty="0">
              <a:solidFill>
                <a:schemeClr val="accent1">
                  <a:lumMod val="50000"/>
                </a:schemeClr>
              </a:solidFill>
            </a:endParaRPr>
          </a:p>
        </p:txBody>
      </p:sp>
      <p:sp>
        <p:nvSpPr>
          <p:cNvPr id="21" name="Rectangle 20"/>
          <p:cNvSpPr/>
          <p:nvPr/>
        </p:nvSpPr>
        <p:spPr>
          <a:xfrm>
            <a:off x="2048104" y="3590027"/>
            <a:ext cx="1621406" cy="346249"/>
          </a:xfrm>
          <a:prstGeom prst="rect">
            <a:avLst/>
          </a:prstGeom>
        </p:spPr>
        <p:txBody>
          <a:bodyPr wrap="none">
            <a:spAutoFit/>
          </a:bodyPr>
          <a:lstStyle/>
          <a:p>
            <a:r>
              <a:rPr lang="en-US" sz="165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MEDCYCLETOUR</a:t>
            </a:r>
            <a:endParaRPr lang="el-GR" sz="1650" dirty="0">
              <a:solidFill>
                <a:schemeClr val="accent1">
                  <a:lumMod val="50000"/>
                </a:schemeClr>
              </a:solidFill>
            </a:endParaRPr>
          </a:p>
        </p:txBody>
      </p:sp>
      <p:sp>
        <p:nvSpPr>
          <p:cNvPr id="9" name="Rectangle 8"/>
          <p:cNvSpPr/>
          <p:nvPr/>
        </p:nvSpPr>
        <p:spPr>
          <a:xfrm>
            <a:off x="2601680" y="1554589"/>
            <a:ext cx="1373709" cy="346249"/>
          </a:xfrm>
          <a:prstGeom prst="rect">
            <a:avLst/>
          </a:prstGeom>
        </p:spPr>
        <p:txBody>
          <a:bodyPr wrap="none">
            <a:spAutoFit/>
          </a:bodyPr>
          <a:lstStyle/>
          <a:p>
            <a:r>
              <a:rPr lang="en-GB" sz="165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BLUEISLANDS</a:t>
            </a:r>
            <a:endParaRPr lang="el-GR" sz="1650" dirty="0">
              <a:solidFill>
                <a:schemeClr val="accent1">
                  <a:lumMod val="50000"/>
                </a:schemeClr>
              </a:solidFill>
            </a:endParaRPr>
          </a:p>
        </p:txBody>
      </p:sp>
      <p:cxnSp>
        <p:nvCxnSpPr>
          <p:cNvPr id="333" name="Straight Connector 332"/>
          <p:cNvCxnSpPr>
            <a:stCxn id="14" idx="3"/>
            <a:endCxn id="17" idx="1"/>
          </p:cNvCxnSpPr>
          <p:nvPr/>
        </p:nvCxnSpPr>
        <p:spPr>
          <a:xfrm flipV="1">
            <a:off x="2405971" y="1717005"/>
            <a:ext cx="4713256" cy="1323599"/>
          </a:xfrm>
          <a:prstGeom prst="line">
            <a:avLst/>
          </a:prstGeom>
          <a:ln>
            <a:solidFill>
              <a:srgbClr val="98C22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52999" y="2473382"/>
            <a:ext cx="1113510" cy="346249"/>
          </a:xfrm>
          <a:prstGeom prst="rect">
            <a:avLst/>
          </a:prstGeom>
        </p:spPr>
        <p:txBody>
          <a:bodyPr wrap="none">
            <a:spAutoFit/>
          </a:bodyPr>
          <a:lstStyle/>
          <a:p>
            <a:r>
              <a:rPr lang="en-GB" sz="165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ALTER ECO</a:t>
            </a:r>
            <a:endParaRPr lang="el-GR" sz="1650" dirty="0">
              <a:solidFill>
                <a:schemeClr val="accent1">
                  <a:lumMod val="50000"/>
                </a:schemeClr>
              </a:solidFill>
            </a:endParaRPr>
          </a:p>
        </p:txBody>
      </p:sp>
      <p:cxnSp>
        <p:nvCxnSpPr>
          <p:cNvPr id="161" name="Straight Connector 160"/>
          <p:cNvCxnSpPr>
            <a:stCxn id="10" idx="2"/>
          </p:cNvCxnSpPr>
          <p:nvPr/>
        </p:nvCxnSpPr>
        <p:spPr>
          <a:xfrm flipH="1" flipV="1">
            <a:off x="3386120" y="2803995"/>
            <a:ext cx="523634" cy="15636"/>
          </a:xfrm>
          <a:prstGeom prst="line">
            <a:avLst/>
          </a:prstGeom>
          <a:ln>
            <a:solidFill>
              <a:srgbClr val="6600CC"/>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4900825" y="1751017"/>
            <a:ext cx="1266309" cy="346249"/>
          </a:xfrm>
          <a:prstGeom prst="rect">
            <a:avLst/>
          </a:prstGeom>
        </p:spPr>
        <p:txBody>
          <a:bodyPr wrap="none">
            <a:spAutoFit/>
          </a:bodyPr>
          <a:lstStyle/>
          <a:p>
            <a:r>
              <a:rPr lang="en-GB" sz="1650" b="1" dirty="0" err="1">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EMbleMatiC</a:t>
            </a:r>
            <a:endParaRPr lang="el-GR" sz="1650" dirty="0">
              <a:solidFill>
                <a:schemeClr val="accent1">
                  <a:lumMod val="50000"/>
                </a:schemeClr>
              </a:solidFill>
            </a:endParaRPr>
          </a:p>
        </p:txBody>
      </p:sp>
      <p:sp>
        <p:nvSpPr>
          <p:cNvPr id="92" name="Espace réservé du contenu 9"/>
          <p:cNvSpPr txBox="1">
            <a:spLocks/>
          </p:cNvSpPr>
          <p:nvPr/>
        </p:nvSpPr>
        <p:spPr>
          <a:xfrm>
            <a:off x="0" y="0"/>
            <a:ext cx="9144000" cy="738188"/>
          </a:xfrm>
          <a:prstGeom prst="rect">
            <a:avLst/>
          </a:prstGeom>
          <a:solidFill>
            <a:schemeClr val="accent6"/>
          </a:solidFill>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altLang="fr-FR" sz="750" b="1" dirty="0">
              <a:solidFill>
                <a:srgbClr val="002060"/>
              </a:solidFill>
            </a:endParaRPr>
          </a:p>
          <a:p>
            <a:r>
              <a:rPr lang="en-GB" altLang="fr-FR" sz="2100" b="1" dirty="0">
                <a:solidFill>
                  <a:schemeClr val="bg1"/>
                </a:solidFill>
              </a:rPr>
              <a:t>	</a:t>
            </a:r>
            <a:r>
              <a:rPr lang="en-GB" altLang="fr-FR" sz="2100" b="1" cap="all" dirty="0" err="1" smtClean="0">
                <a:solidFill>
                  <a:schemeClr val="bg1"/>
                </a:solidFill>
              </a:rPr>
              <a:t>BleuTourMed</a:t>
            </a:r>
            <a:r>
              <a:rPr lang="en-GB" altLang="fr-FR" sz="2100" b="1" cap="all" dirty="0" smtClean="0">
                <a:solidFill>
                  <a:schemeClr val="bg1"/>
                </a:solidFill>
              </a:rPr>
              <a:t> : A NETWORK AND A COMMUNITY </a:t>
            </a:r>
            <a:endParaRPr lang="en-GB" altLang="fr-FR" sz="2100" b="1" cap="all" dirty="0">
              <a:solidFill>
                <a:schemeClr val="bg1"/>
              </a:solidFill>
            </a:endParaRPr>
          </a:p>
        </p:txBody>
      </p:sp>
      <p:sp>
        <p:nvSpPr>
          <p:cNvPr id="3" name="Rectangle 2"/>
          <p:cNvSpPr/>
          <p:nvPr/>
        </p:nvSpPr>
        <p:spPr>
          <a:xfrm>
            <a:off x="390627" y="4523951"/>
            <a:ext cx="8584774" cy="1015663"/>
          </a:xfrm>
          <a:prstGeom prst="rect">
            <a:avLst/>
          </a:prstGeom>
        </p:spPr>
        <p:txBody>
          <a:bodyPr wrap="square">
            <a:spAutoFit/>
          </a:bodyPr>
          <a:lstStyle/>
          <a:p>
            <a:pPr algn="ctr"/>
            <a:r>
              <a:rPr lang="en-GB" sz="2000" dirty="0">
                <a:solidFill>
                  <a:srgbClr val="A9D18E"/>
                </a:solidFill>
              </a:rPr>
              <a:t>To enhance a more </a:t>
            </a:r>
            <a:r>
              <a:rPr lang="en-GB" sz="2000" b="1" dirty="0">
                <a:solidFill>
                  <a:schemeClr val="accent5"/>
                </a:solidFill>
              </a:rPr>
              <a:t>efficient valorisation of </a:t>
            </a:r>
            <a:r>
              <a:rPr lang="en-GB" sz="2000" b="1" dirty="0" smtClean="0">
                <a:solidFill>
                  <a:schemeClr val="accent5"/>
                </a:solidFill>
              </a:rPr>
              <a:t>natural resources </a:t>
            </a:r>
            <a:r>
              <a:rPr lang="en-GB" sz="2000" b="1" dirty="0">
                <a:solidFill>
                  <a:schemeClr val="accent5"/>
                </a:solidFill>
              </a:rPr>
              <a:t>and cultural heritage </a:t>
            </a:r>
            <a:r>
              <a:rPr lang="en-GB" sz="2000" dirty="0">
                <a:solidFill>
                  <a:srgbClr val="A9D18E"/>
                </a:solidFill>
              </a:rPr>
              <a:t>in coastal </a:t>
            </a:r>
            <a:r>
              <a:rPr lang="en-GB" sz="2000" dirty="0" smtClean="0">
                <a:solidFill>
                  <a:srgbClr val="A9D18E"/>
                </a:solidFill>
              </a:rPr>
              <a:t>and adjacent </a:t>
            </a:r>
            <a:r>
              <a:rPr lang="en-GB" sz="2000" dirty="0">
                <a:solidFill>
                  <a:srgbClr val="A9D18E"/>
                </a:solidFill>
              </a:rPr>
              <a:t>maritime areas for a sustainable </a:t>
            </a:r>
            <a:r>
              <a:rPr lang="en-GB" sz="2000" dirty="0" smtClean="0">
                <a:solidFill>
                  <a:srgbClr val="A9D18E"/>
                </a:solidFill>
              </a:rPr>
              <a:t>and responsible coastal </a:t>
            </a:r>
            <a:r>
              <a:rPr lang="en-GB" sz="2000" dirty="0">
                <a:solidFill>
                  <a:srgbClr val="A9D18E"/>
                </a:solidFill>
              </a:rPr>
              <a:t>and maritime tourism development in the </a:t>
            </a:r>
            <a:r>
              <a:rPr lang="en-GB" sz="2000" dirty="0" smtClean="0">
                <a:solidFill>
                  <a:srgbClr val="A9D18E"/>
                </a:solidFill>
              </a:rPr>
              <a:t>MED area </a:t>
            </a:r>
            <a:endParaRPr lang="en-GB" sz="2000" dirty="0">
              <a:solidFill>
                <a:srgbClr val="A9D18E"/>
              </a:solidFill>
            </a:endParaRPr>
          </a:p>
        </p:txBody>
      </p:sp>
      <p:pic>
        <p:nvPicPr>
          <p:cNvPr id="93" name="Immagine 4"/>
          <p:cNvPicPr>
            <a:picLocks noChangeAspect="1"/>
          </p:cNvPicPr>
          <p:nvPr/>
        </p:nvPicPr>
        <p:blipFill>
          <a:blip r:embed="rId3"/>
          <a:stretch>
            <a:fillRect/>
          </a:stretch>
        </p:blipFill>
        <p:spPr>
          <a:xfrm>
            <a:off x="6450859" y="6157988"/>
            <a:ext cx="2693141" cy="685859"/>
          </a:xfrm>
          <a:prstGeom prst="rect">
            <a:avLst/>
          </a:prstGeom>
        </p:spPr>
      </p:pic>
      <p:pic>
        <p:nvPicPr>
          <p:cNvPr id="94" name="Image 9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232" y="6182592"/>
            <a:ext cx="2118123" cy="648000"/>
          </a:xfrm>
          <a:prstGeom prst="rect">
            <a:avLst/>
          </a:prstGeom>
        </p:spPr>
      </p:pic>
    </p:spTree>
    <p:extLst>
      <p:ext uri="{BB962C8B-B14F-4D97-AF65-F5344CB8AC3E}">
        <p14:creationId xmlns:p14="http://schemas.microsoft.com/office/powerpoint/2010/main" val="464050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9"/>
          <p:cNvSpPr txBox="1">
            <a:spLocks/>
          </p:cNvSpPr>
          <p:nvPr/>
        </p:nvSpPr>
        <p:spPr>
          <a:xfrm>
            <a:off x="0" y="0"/>
            <a:ext cx="9144000" cy="738188"/>
          </a:xfrm>
          <a:prstGeom prst="rect">
            <a:avLst/>
          </a:prstGeom>
          <a:solidFill>
            <a:schemeClr val="accent6"/>
          </a:solidFill>
          <a:ln>
            <a:solidFill>
              <a:srgbClr val="82B63B"/>
            </a:solidFill>
          </a:ln>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altLang="fr-FR" sz="750" b="1" dirty="0">
              <a:solidFill>
                <a:srgbClr val="002060"/>
              </a:solidFill>
            </a:endParaRPr>
          </a:p>
          <a:p>
            <a:r>
              <a:rPr lang="en-US" altLang="fr-FR" sz="2100" b="1" dirty="0" smtClean="0">
                <a:solidFill>
                  <a:schemeClr val="bg1"/>
                </a:solidFill>
              </a:rPr>
              <a:t>BLEUTOURMED : EXPECTED RESULTS</a:t>
            </a:r>
            <a:endParaRPr lang="en-US" altLang="fr-FR" sz="2100" b="1" dirty="0">
              <a:solidFill>
                <a:schemeClr val="bg1"/>
              </a:solidFill>
            </a:endParaRPr>
          </a:p>
        </p:txBody>
      </p:sp>
      <p:sp>
        <p:nvSpPr>
          <p:cNvPr id="7" name="Rectangle 6"/>
          <p:cNvSpPr/>
          <p:nvPr/>
        </p:nvSpPr>
        <p:spPr>
          <a:xfrm>
            <a:off x="394346" y="994520"/>
            <a:ext cx="8355308" cy="4317529"/>
          </a:xfrm>
          <a:prstGeom prst="rect">
            <a:avLst/>
          </a:prstGeom>
        </p:spPr>
        <p:txBody>
          <a:bodyPr wrap="square">
            <a:spAutoFit/>
          </a:bodyPr>
          <a:lstStyle/>
          <a:p>
            <a:pPr>
              <a:lnSpc>
                <a:spcPct val="107000"/>
              </a:lnSpc>
            </a:pPr>
            <a:r>
              <a:rPr lang="en-US" sz="1500" dirty="0">
                <a:solidFill>
                  <a:srgbClr val="2E75B6"/>
                </a:solidFill>
                <a:latin typeface="Monserrat"/>
              </a:rPr>
              <a:t>	</a:t>
            </a:r>
          </a:p>
          <a:p>
            <a:pPr>
              <a:lnSpc>
                <a:spcPct val="107000"/>
              </a:lnSpc>
            </a:pPr>
            <a:r>
              <a:rPr lang="en-US" b="1" dirty="0">
                <a:solidFill>
                  <a:srgbClr val="2E75B6"/>
                </a:solidFill>
                <a:latin typeface="Monserrat"/>
              </a:rPr>
              <a:t>Integrate tourism development into wider strategies</a:t>
            </a:r>
            <a:r>
              <a:rPr lang="en-US" dirty="0">
                <a:solidFill>
                  <a:srgbClr val="2E75B6"/>
                </a:solidFill>
                <a:latin typeface="Monserrat"/>
              </a:rPr>
              <a:t> </a:t>
            </a:r>
          </a:p>
          <a:p>
            <a:pPr>
              <a:lnSpc>
                <a:spcPct val="107000"/>
              </a:lnSpc>
            </a:pPr>
            <a:r>
              <a:rPr lang="en-US" sz="1500" dirty="0">
                <a:solidFill>
                  <a:srgbClr val="2E75B6"/>
                </a:solidFill>
                <a:latin typeface="Monserrat"/>
              </a:rPr>
              <a:t> </a:t>
            </a:r>
            <a:r>
              <a:rPr lang="en-US" sz="1500" dirty="0">
                <a:solidFill>
                  <a:srgbClr val="2E75B6"/>
                </a:solidFill>
                <a:latin typeface="Monserrat"/>
              </a:rPr>
              <a:t>       </a:t>
            </a:r>
            <a:r>
              <a:rPr lang="en-US" dirty="0">
                <a:solidFill>
                  <a:srgbClr val="A9D18E"/>
                </a:solidFill>
              </a:rPr>
              <a:t>(ICZM, MSP, tourism in regional development policies) </a:t>
            </a:r>
          </a:p>
          <a:p>
            <a:pPr>
              <a:lnSpc>
                <a:spcPct val="107000"/>
              </a:lnSpc>
            </a:pPr>
            <a:endParaRPr lang="en-US" b="1" dirty="0" smtClean="0">
              <a:solidFill>
                <a:srgbClr val="2E75B6"/>
              </a:solidFill>
              <a:latin typeface="Monserrat"/>
            </a:endParaRPr>
          </a:p>
          <a:p>
            <a:pPr>
              <a:lnSpc>
                <a:spcPct val="107000"/>
              </a:lnSpc>
            </a:pPr>
            <a:r>
              <a:rPr lang="en-US" b="1" dirty="0" smtClean="0">
                <a:solidFill>
                  <a:srgbClr val="2E75B6"/>
                </a:solidFill>
                <a:latin typeface="Monserrat"/>
              </a:rPr>
              <a:t>Enhance </a:t>
            </a:r>
            <a:r>
              <a:rPr lang="en-US" b="1" dirty="0">
                <a:solidFill>
                  <a:srgbClr val="2E75B6"/>
                </a:solidFill>
                <a:latin typeface="Monserrat"/>
              </a:rPr>
              <a:t>sustainable and responsible tourism management through</a:t>
            </a:r>
            <a:r>
              <a:rPr lang="en-US" dirty="0">
                <a:solidFill>
                  <a:srgbClr val="2E75B6"/>
                </a:solidFill>
                <a:latin typeface="Monserrat"/>
              </a:rPr>
              <a:t>: </a:t>
            </a:r>
          </a:p>
          <a:p>
            <a:pPr marL="600075" lvl="1" indent="-257175">
              <a:lnSpc>
                <a:spcPct val="107000"/>
              </a:lnSpc>
              <a:buFont typeface="Arial" panose="020B0604020202020204" pitchFamily="34" charset="0"/>
              <a:buChar char="•"/>
            </a:pPr>
            <a:r>
              <a:rPr lang="en-US" dirty="0">
                <a:solidFill>
                  <a:srgbClr val="A9D18E"/>
                </a:solidFill>
              </a:rPr>
              <a:t>I</a:t>
            </a:r>
            <a:r>
              <a:rPr lang="en-US" dirty="0" smtClean="0">
                <a:solidFill>
                  <a:srgbClr val="A9D18E"/>
                </a:solidFill>
              </a:rPr>
              <a:t>mproving </a:t>
            </a:r>
            <a:r>
              <a:rPr lang="en-US" dirty="0">
                <a:solidFill>
                  <a:srgbClr val="A9D18E"/>
                </a:solidFill>
              </a:rPr>
              <a:t>planning management of </a:t>
            </a:r>
            <a:r>
              <a:rPr lang="en-US" dirty="0">
                <a:solidFill>
                  <a:srgbClr val="A9D18E"/>
                </a:solidFill>
              </a:rPr>
              <a:t>costal </a:t>
            </a:r>
            <a:r>
              <a:rPr lang="en-US" dirty="0">
                <a:solidFill>
                  <a:srgbClr val="A9D18E"/>
                </a:solidFill>
              </a:rPr>
              <a:t>tourist destinations </a:t>
            </a:r>
            <a:endParaRPr lang="en-US" dirty="0">
              <a:solidFill>
                <a:srgbClr val="A9D18E"/>
              </a:solidFill>
            </a:endParaRPr>
          </a:p>
          <a:p>
            <a:pPr marL="600075" lvl="1" indent="-257175">
              <a:lnSpc>
                <a:spcPct val="107000"/>
              </a:lnSpc>
              <a:buFont typeface="Arial" panose="020B0604020202020204" pitchFamily="34" charset="0"/>
              <a:buChar char="•"/>
            </a:pPr>
            <a:r>
              <a:rPr lang="en-US" dirty="0">
                <a:solidFill>
                  <a:srgbClr val="A9D18E"/>
                </a:solidFill>
              </a:rPr>
              <a:t>Preventing </a:t>
            </a:r>
            <a:r>
              <a:rPr lang="en-US" dirty="0">
                <a:solidFill>
                  <a:srgbClr val="A9D18E"/>
                </a:solidFill>
              </a:rPr>
              <a:t>negative impacts on natural </a:t>
            </a:r>
            <a:r>
              <a:rPr lang="en-US" dirty="0">
                <a:solidFill>
                  <a:srgbClr val="A9D18E"/>
                </a:solidFill>
              </a:rPr>
              <a:t>and </a:t>
            </a:r>
            <a:r>
              <a:rPr lang="en-US" dirty="0">
                <a:solidFill>
                  <a:srgbClr val="A9D18E"/>
                </a:solidFill>
              </a:rPr>
              <a:t>cultural heritage </a:t>
            </a:r>
            <a:endParaRPr lang="en-US" dirty="0">
              <a:solidFill>
                <a:srgbClr val="A9D18E"/>
              </a:solidFill>
            </a:endParaRPr>
          </a:p>
          <a:p>
            <a:pPr marL="600075" lvl="1" indent="-257175">
              <a:lnSpc>
                <a:spcPct val="107000"/>
              </a:lnSpc>
              <a:buFont typeface="Arial" panose="020B0604020202020204" pitchFamily="34" charset="0"/>
              <a:buChar char="•"/>
            </a:pPr>
            <a:r>
              <a:rPr lang="en-US" dirty="0">
                <a:solidFill>
                  <a:srgbClr val="A9D18E"/>
                </a:solidFill>
              </a:rPr>
              <a:t>Promoting </a:t>
            </a:r>
            <a:r>
              <a:rPr lang="en-US" dirty="0">
                <a:solidFill>
                  <a:srgbClr val="A9D18E"/>
                </a:solidFill>
              </a:rPr>
              <a:t>an innovative sustainable and high quality offer </a:t>
            </a:r>
          </a:p>
          <a:p>
            <a:pPr marL="257175" indent="-257175">
              <a:lnSpc>
                <a:spcPct val="107000"/>
              </a:lnSpc>
              <a:buFont typeface="Symbol" panose="05050102010706020507" pitchFamily="18" charset="2"/>
              <a:buChar char=""/>
            </a:pPr>
            <a:endParaRPr lang="en-US" sz="1350" dirty="0">
              <a:solidFill>
                <a:srgbClr val="2E75B6"/>
              </a:solidFill>
              <a:latin typeface="Monserrat"/>
            </a:endParaRPr>
          </a:p>
          <a:p>
            <a:pPr>
              <a:lnSpc>
                <a:spcPct val="107000"/>
              </a:lnSpc>
            </a:pPr>
            <a:r>
              <a:rPr lang="en-US" b="1" dirty="0" smtClean="0">
                <a:solidFill>
                  <a:srgbClr val="2E75B6"/>
                </a:solidFill>
                <a:latin typeface="Monserrat"/>
              </a:rPr>
              <a:t>Types </a:t>
            </a:r>
            <a:r>
              <a:rPr lang="en-US" b="1" dirty="0">
                <a:solidFill>
                  <a:srgbClr val="2E75B6"/>
                </a:solidFill>
                <a:latin typeface="Monserrat"/>
              </a:rPr>
              <a:t>of </a:t>
            </a:r>
            <a:r>
              <a:rPr lang="en-US" b="1" dirty="0" smtClean="0">
                <a:solidFill>
                  <a:srgbClr val="2E75B6"/>
                </a:solidFill>
                <a:latin typeface="Monserrat"/>
              </a:rPr>
              <a:t>expected results:</a:t>
            </a:r>
            <a:endParaRPr lang="en-US" sz="1500" b="1" dirty="0" smtClean="0">
              <a:solidFill>
                <a:srgbClr val="2E75B6"/>
              </a:solidFill>
              <a:latin typeface="Monserrat"/>
            </a:endParaRPr>
          </a:p>
          <a:p>
            <a:pPr marL="257175" indent="-257175" algn="just">
              <a:buSzPts val="1000"/>
              <a:buFont typeface="Wingdings" panose="05000000000000000000" pitchFamily="2" charset="2"/>
              <a:buChar char="Ø"/>
              <a:tabLst>
                <a:tab pos="342900" algn="l"/>
              </a:tabLst>
            </a:pPr>
            <a:r>
              <a:rPr lang="en-US" dirty="0" smtClean="0">
                <a:solidFill>
                  <a:srgbClr val="2E75B6"/>
                </a:solidFill>
              </a:rPr>
              <a:t>17 </a:t>
            </a:r>
            <a:r>
              <a:rPr lang="en-US" dirty="0">
                <a:solidFill>
                  <a:srgbClr val="2E75B6"/>
                </a:solidFill>
              </a:rPr>
              <a:t>instruments </a:t>
            </a:r>
            <a:r>
              <a:rPr lang="en-US" dirty="0">
                <a:solidFill>
                  <a:srgbClr val="A9D18E"/>
                </a:solidFill>
              </a:rPr>
              <a:t>will enhance the development of sustainable and responsible tourism</a:t>
            </a:r>
            <a:endParaRPr lang="en-GB" dirty="0">
              <a:ea typeface="Calibri" panose="020F0502020204030204" pitchFamily="34" charset="0"/>
              <a:cs typeface="Times New Roman" panose="02020603050405020304" pitchFamily="18" charset="0"/>
            </a:endParaRPr>
          </a:p>
          <a:p>
            <a:pPr marL="257175" indent="-257175" algn="just">
              <a:buSzPts val="1000"/>
              <a:buFont typeface="Wingdings" panose="05000000000000000000" pitchFamily="2" charset="2"/>
              <a:buChar char="Ø"/>
              <a:tabLst>
                <a:tab pos="342900" algn="l"/>
              </a:tabLst>
            </a:pPr>
            <a:r>
              <a:rPr lang="en-US" dirty="0">
                <a:solidFill>
                  <a:srgbClr val="2E75B6"/>
                </a:solidFill>
              </a:rPr>
              <a:t>108 tourist </a:t>
            </a:r>
            <a:r>
              <a:rPr lang="en-US" dirty="0">
                <a:solidFill>
                  <a:srgbClr val="2E75B6"/>
                </a:solidFill>
              </a:rPr>
              <a:t>destinations</a:t>
            </a:r>
            <a:r>
              <a:rPr lang="en-US" dirty="0">
                <a:solidFill>
                  <a:srgbClr val="A9D18E"/>
                </a:solidFill>
              </a:rPr>
              <a:t> will be covered by a sustainable tourism evaluation tool</a:t>
            </a:r>
            <a:endParaRPr lang="en-GB" dirty="0">
              <a:ea typeface="Calibri" panose="020F0502020204030204" pitchFamily="34" charset="0"/>
              <a:cs typeface="Times New Roman" panose="02020603050405020304" pitchFamily="18" charset="0"/>
            </a:endParaRPr>
          </a:p>
          <a:p>
            <a:pPr marL="257175" indent="-257175" algn="just">
              <a:buSzPts val="1000"/>
              <a:buFont typeface="Wingdings" panose="05000000000000000000" pitchFamily="2" charset="2"/>
              <a:buChar char="Ø"/>
              <a:tabLst>
                <a:tab pos="342900" algn="l"/>
              </a:tabLst>
            </a:pPr>
            <a:r>
              <a:rPr lang="en-US" dirty="0">
                <a:solidFill>
                  <a:srgbClr val="2E75B6"/>
                </a:solidFill>
              </a:rPr>
              <a:t>11 strategies </a:t>
            </a:r>
            <a:r>
              <a:rPr lang="en-US" dirty="0">
                <a:solidFill>
                  <a:srgbClr val="A9D18E"/>
                </a:solidFill>
              </a:rPr>
              <a:t>will be applying sustainable tourism management criteria</a:t>
            </a:r>
            <a:endParaRPr lang="en-GB" dirty="0">
              <a:ea typeface="Calibri" panose="020F0502020204030204" pitchFamily="34" charset="0"/>
              <a:cs typeface="Times New Roman" panose="02020603050405020304" pitchFamily="18" charset="0"/>
            </a:endParaRPr>
          </a:p>
          <a:p>
            <a:pPr marL="257175" indent="-257175" algn="just">
              <a:buSzPts val="1000"/>
              <a:buFont typeface="Wingdings" panose="05000000000000000000" pitchFamily="2" charset="2"/>
              <a:buChar char="Ø"/>
              <a:tabLst>
                <a:tab pos="342900" algn="l"/>
              </a:tabLst>
            </a:pPr>
            <a:r>
              <a:rPr lang="en-US" dirty="0">
                <a:solidFill>
                  <a:srgbClr val="2E75B6"/>
                </a:solidFill>
              </a:rPr>
              <a:t>144 regions </a:t>
            </a:r>
            <a:r>
              <a:rPr lang="en-US" dirty="0">
                <a:solidFill>
                  <a:srgbClr val="A9D18E"/>
                </a:solidFill>
              </a:rPr>
              <a:t>and sub-regions will be engaged in implementing sustainable tourism plans </a:t>
            </a:r>
            <a:endParaRPr lang="en-GB" dirty="0">
              <a:solidFill>
                <a:srgbClr val="A9D18E"/>
              </a:solidFill>
            </a:endParaRPr>
          </a:p>
        </p:txBody>
      </p:sp>
      <p:pic>
        <p:nvPicPr>
          <p:cNvPr id="8" name="Immagine 4"/>
          <p:cNvPicPr>
            <a:picLocks noChangeAspect="1"/>
          </p:cNvPicPr>
          <p:nvPr/>
        </p:nvPicPr>
        <p:blipFill>
          <a:blip r:embed="rId3"/>
          <a:stretch>
            <a:fillRect/>
          </a:stretch>
        </p:blipFill>
        <p:spPr>
          <a:xfrm>
            <a:off x="6450859" y="6157988"/>
            <a:ext cx="2693141" cy="685859"/>
          </a:xfrm>
          <a:prstGeom prst="rect">
            <a:avLst/>
          </a:prstGeom>
        </p:spPr>
      </p:pic>
      <p:pic>
        <p:nvPicPr>
          <p:cNvPr id="9" name="Imag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232" y="6182592"/>
            <a:ext cx="2118123" cy="648000"/>
          </a:xfrm>
          <a:prstGeom prst="rect">
            <a:avLst/>
          </a:prstGeom>
        </p:spPr>
      </p:pic>
    </p:spTree>
    <p:extLst>
      <p:ext uri="{BB962C8B-B14F-4D97-AF65-F5344CB8AC3E}">
        <p14:creationId xmlns:p14="http://schemas.microsoft.com/office/powerpoint/2010/main" val="3649041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rotWithShape="1">
          <a:blip r:embed="rId3">
            <a:extLst>
              <a:ext uri="{BEBA8EAE-BF5A-486C-A8C5-ECC9F3942E4B}">
                <a14:imgProps xmlns:a14="http://schemas.microsoft.com/office/drawing/2010/main">
                  <a14:imgLayer r:embed="rId4">
                    <a14:imgEffect>
                      <a14:colorTemperature colorTemp="7200"/>
                    </a14:imgEffect>
                    <a14:imgEffect>
                      <a14:brightnessContrast bright="-40000" contrast="20000"/>
                    </a14:imgEffect>
                  </a14:imgLayer>
                </a14:imgProps>
              </a:ext>
              <a:ext uri="{28A0092B-C50C-407E-A947-70E740481C1C}">
                <a14:useLocalDpi xmlns:a14="http://schemas.microsoft.com/office/drawing/2010/main" val="0"/>
              </a:ext>
            </a:extLst>
          </a:blip>
          <a:srcRect l="820" t="6909" r="33050" b="45879"/>
          <a:stretch/>
        </p:blipFill>
        <p:spPr bwMode="auto">
          <a:xfrm>
            <a:off x="-18525" y="857250"/>
            <a:ext cx="9162525" cy="5142727"/>
          </a:xfrm>
          <a:prstGeom prst="rect">
            <a:avLst/>
          </a:prstGeom>
          <a:solidFill>
            <a:schemeClr val="accent1">
              <a:alpha val="39000"/>
            </a:schemeClr>
          </a:solidFill>
          <a:ln>
            <a:noFill/>
          </a:ln>
          <a:effectLst/>
          <a:extLst/>
        </p:spPr>
      </p:pic>
      <p:sp>
        <p:nvSpPr>
          <p:cNvPr id="5" name="Rectangle 4"/>
          <p:cNvSpPr/>
          <p:nvPr/>
        </p:nvSpPr>
        <p:spPr>
          <a:xfrm>
            <a:off x="-25669" y="857250"/>
            <a:ext cx="9162525" cy="5143500"/>
          </a:xfrm>
          <a:prstGeom prst="rect">
            <a:avLst/>
          </a:prstGeom>
          <a:solidFill>
            <a:schemeClr val="bg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3" name="Rectangle 2"/>
          <p:cNvSpPr/>
          <p:nvPr/>
        </p:nvSpPr>
        <p:spPr>
          <a:xfrm>
            <a:off x="5621265" y="3900926"/>
            <a:ext cx="49141" cy="89255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8" name="Espace réservé du contenu 9"/>
          <p:cNvSpPr txBox="1">
            <a:spLocks/>
          </p:cNvSpPr>
          <p:nvPr/>
        </p:nvSpPr>
        <p:spPr>
          <a:xfrm>
            <a:off x="5648975" y="3820303"/>
            <a:ext cx="3487882" cy="1040229"/>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dirty="0">
                <a:solidFill>
                  <a:schemeClr val="accent1">
                    <a:lumMod val="75000"/>
                  </a:schemeClr>
                </a:solidFill>
              </a:rPr>
              <a:t>EMBLEMATIC (Central Macedonia)</a:t>
            </a:r>
          </a:p>
          <a:p>
            <a:pPr algn="l">
              <a:lnSpc>
                <a:spcPct val="100000"/>
              </a:lnSpc>
              <a:spcBef>
                <a:spcPts val="0"/>
              </a:spcBef>
            </a:pPr>
            <a:r>
              <a:rPr lang="en-US" altLang="fr-FR" sz="900" dirty="0">
                <a:solidFill>
                  <a:schemeClr val="accent1">
                    <a:lumMod val="75000"/>
                  </a:schemeClr>
                </a:solidFill>
              </a:rPr>
              <a:t>ALTERECO-BLUEISLANDS-</a:t>
            </a:r>
            <a:r>
              <a:rPr lang="fr-FR" altLang="fr-FR" sz="900" dirty="0">
                <a:solidFill>
                  <a:schemeClr val="accent1">
                    <a:lumMod val="75000"/>
                  </a:schemeClr>
                </a:solidFill>
              </a:rPr>
              <a:t>CONSUME-LESS</a:t>
            </a:r>
            <a:r>
              <a:rPr lang="en-US" altLang="fr-FR" sz="900" dirty="0">
                <a:solidFill>
                  <a:schemeClr val="accent1">
                    <a:lumMod val="75000"/>
                  </a:schemeClr>
                </a:solidFill>
              </a:rPr>
              <a:t>-</a:t>
            </a:r>
            <a:r>
              <a:rPr lang="fr-FR" altLang="fr-FR" sz="900" dirty="0">
                <a:solidFill>
                  <a:schemeClr val="accent1">
                    <a:lumMod val="75000"/>
                  </a:schemeClr>
                </a:solidFill>
              </a:rPr>
              <a:t>SIROCCO  </a:t>
            </a:r>
            <a:r>
              <a:rPr lang="en-US" altLang="fr-FR" sz="900" dirty="0">
                <a:solidFill>
                  <a:schemeClr val="accent1">
                    <a:lumMod val="75000"/>
                  </a:schemeClr>
                </a:solidFill>
              </a:rPr>
              <a:t>(South Aegean)</a:t>
            </a:r>
          </a:p>
          <a:p>
            <a:pPr algn="l">
              <a:lnSpc>
                <a:spcPct val="100000"/>
              </a:lnSpc>
              <a:spcBef>
                <a:spcPts val="0"/>
              </a:spcBef>
            </a:pPr>
            <a:r>
              <a:rPr lang="en-US" altLang="fr-FR" sz="900" dirty="0">
                <a:solidFill>
                  <a:schemeClr val="accent1">
                    <a:lumMod val="75000"/>
                  </a:schemeClr>
                </a:solidFill>
              </a:rPr>
              <a:t>BLUEMED (Thessaly)</a:t>
            </a:r>
          </a:p>
          <a:p>
            <a:pPr algn="l">
              <a:lnSpc>
                <a:spcPct val="100000"/>
              </a:lnSpc>
              <a:spcBef>
                <a:spcPts val="0"/>
              </a:spcBef>
            </a:pPr>
            <a:r>
              <a:rPr lang="en-US" altLang="fr-FR" sz="900" dirty="0">
                <a:solidFill>
                  <a:schemeClr val="accent1">
                    <a:lumMod val="75000"/>
                  </a:schemeClr>
                </a:solidFill>
              </a:rPr>
              <a:t>CO-EVOLVE (Eastern Macedonia-Thrace)</a:t>
            </a:r>
          </a:p>
          <a:p>
            <a:pPr algn="l">
              <a:lnSpc>
                <a:spcPct val="100000"/>
              </a:lnSpc>
              <a:spcBef>
                <a:spcPts val="0"/>
              </a:spcBef>
            </a:pPr>
            <a:r>
              <a:rPr lang="fr-FR" altLang="fr-FR" sz="900" dirty="0">
                <a:solidFill>
                  <a:schemeClr val="accent1">
                    <a:lumMod val="75000"/>
                  </a:schemeClr>
                </a:solidFill>
              </a:rPr>
              <a:t>CASTWATER</a:t>
            </a:r>
            <a:r>
              <a:rPr lang="en-US" altLang="fr-FR" sz="900" dirty="0">
                <a:solidFill>
                  <a:schemeClr val="accent1">
                    <a:lumMod val="75000"/>
                  </a:schemeClr>
                </a:solidFill>
              </a:rPr>
              <a:t>-BLUEISLANDS-</a:t>
            </a:r>
            <a:r>
              <a:rPr lang="fr-FR" altLang="fr-FR" sz="900" dirty="0">
                <a:solidFill>
                  <a:schemeClr val="accent1">
                    <a:lumMod val="75000"/>
                  </a:schemeClr>
                </a:solidFill>
              </a:rPr>
              <a:t> </a:t>
            </a:r>
            <a:r>
              <a:rPr lang="en-US" altLang="fr-FR" sz="900" dirty="0">
                <a:solidFill>
                  <a:schemeClr val="accent1">
                    <a:lumMod val="75000"/>
                  </a:schemeClr>
                </a:solidFill>
              </a:rPr>
              <a:t>EMBLEMATIC </a:t>
            </a:r>
            <a:r>
              <a:rPr lang="fr-FR" altLang="fr-FR" sz="900" dirty="0">
                <a:solidFill>
                  <a:schemeClr val="accent1">
                    <a:lumMod val="75000"/>
                  </a:schemeClr>
                </a:solidFill>
              </a:rPr>
              <a:t>(</a:t>
            </a:r>
            <a:r>
              <a:rPr lang="fr-FR" altLang="fr-FR" sz="900" dirty="0" err="1">
                <a:solidFill>
                  <a:schemeClr val="accent1">
                    <a:lumMod val="75000"/>
                  </a:schemeClr>
                </a:solidFill>
              </a:rPr>
              <a:t>Crete</a:t>
            </a:r>
            <a:r>
              <a:rPr lang="fr-FR" altLang="fr-FR" sz="900" dirty="0">
                <a:solidFill>
                  <a:schemeClr val="accent1">
                    <a:lumMod val="75000"/>
                  </a:schemeClr>
                </a:solidFill>
              </a:rPr>
              <a:t>)</a:t>
            </a:r>
          </a:p>
          <a:p>
            <a:pPr algn="l">
              <a:lnSpc>
                <a:spcPct val="100000"/>
              </a:lnSpc>
              <a:spcBef>
                <a:spcPts val="0"/>
              </a:spcBef>
            </a:pPr>
            <a:r>
              <a:rPr lang="fr-FR" altLang="fr-FR" sz="900" dirty="0">
                <a:solidFill>
                  <a:schemeClr val="accent1">
                    <a:lumMod val="75000"/>
                  </a:schemeClr>
                </a:solidFill>
              </a:rPr>
              <a:t>TOURISMED</a:t>
            </a:r>
          </a:p>
          <a:p>
            <a:pPr algn="l">
              <a:lnSpc>
                <a:spcPct val="100000"/>
              </a:lnSpc>
              <a:spcBef>
                <a:spcPts val="0"/>
              </a:spcBef>
            </a:pPr>
            <a:r>
              <a:rPr lang="fr-FR" altLang="fr-FR" sz="900" dirty="0">
                <a:solidFill>
                  <a:schemeClr val="accent1">
                    <a:lumMod val="75000"/>
                  </a:schemeClr>
                </a:solidFill>
              </a:rPr>
              <a:t>MEDCYCLETOUR</a:t>
            </a:r>
          </a:p>
        </p:txBody>
      </p:sp>
      <p:sp>
        <p:nvSpPr>
          <p:cNvPr id="11" name="Rectangle 10"/>
          <p:cNvSpPr/>
          <p:nvPr/>
        </p:nvSpPr>
        <p:spPr>
          <a:xfrm>
            <a:off x="5167116" y="3343385"/>
            <a:ext cx="49141" cy="50475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12" name="Espace réservé du contenu 9"/>
          <p:cNvSpPr txBox="1">
            <a:spLocks/>
          </p:cNvSpPr>
          <p:nvPr/>
        </p:nvSpPr>
        <p:spPr>
          <a:xfrm>
            <a:off x="5194825" y="3278980"/>
            <a:ext cx="1487632" cy="597731"/>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dirty="0">
                <a:solidFill>
                  <a:srgbClr val="C00000"/>
                </a:solidFill>
              </a:rPr>
              <a:t>EMBLEMATIC </a:t>
            </a:r>
          </a:p>
          <a:p>
            <a:pPr algn="l">
              <a:lnSpc>
                <a:spcPct val="100000"/>
              </a:lnSpc>
              <a:spcBef>
                <a:spcPts val="0"/>
              </a:spcBef>
            </a:pPr>
            <a:r>
              <a:rPr lang="fr-FR" altLang="fr-FR" sz="900" dirty="0">
                <a:solidFill>
                  <a:srgbClr val="C00000"/>
                </a:solidFill>
              </a:rPr>
              <a:t>CONSUME-LESS</a:t>
            </a:r>
            <a:r>
              <a:rPr lang="en-US" altLang="fr-FR" sz="900" dirty="0">
                <a:solidFill>
                  <a:srgbClr val="C00000"/>
                </a:solidFill>
              </a:rPr>
              <a:t> (</a:t>
            </a:r>
            <a:r>
              <a:rPr lang="en-US" altLang="fr-FR" sz="900" dirty="0" err="1">
                <a:solidFill>
                  <a:srgbClr val="C00000"/>
                </a:solidFill>
              </a:rPr>
              <a:t>Saranda</a:t>
            </a:r>
            <a:r>
              <a:rPr lang="en-US" altLang="fr-FR" sz="900" dirty="0">
                <a:solidFill>
                  <a:srgbClr val="C00000"/>
                </a:solidFill>
              </a:rPr>
              <a:t>)</a:t>
            </a:r>
          </a:p>
          <a:p>
            <a:pPr algn="l">
              <a:lnSpc>
                <a:spcPct val="100000"/>
              </a:lnSpc>
              <a:spcBef>
                <a:spcPts val="0"/>
              </a:spcBef>
            </a:pPr>
            <a:r>
              <a:rPr lang="en-US" altLang="fr-FR" sz="900" dirty="0">
                <a:solidFill>
                  <a:srgbClr val="C00000"/>
                </a:solidFill>
              </a:rPr>
              <a:t>DESTIMED</a:t>
            </a:r>
          </a:p>
          <a:p>
            <a:pPr algn="l">
              <a:lnSpc>
                <a:spcPct val="100000"/>
              </a:lnSpc>
              <a:spcBef>
                <a:spcPts val="0"/>
              </a:spcBef>
            </a:pPr>
            <a:r>
              <a:rPr lang="fr-FR" altLang="fr-FR" sz="900" dirty="0">
                <a:solidFill>
                  <a:srgbClr val="C00000"/>
                </a:solidFill>
              </a:rPr>
              <a:t>TOURISMED</a:t>
            </a:r>
          </a:p>
        </p:txBody>
      </p:sp>
      <p:sp>
        <p:nvSpPr>
          <p:cNvPr id="13" name="Rectangle 12"/>
          <p:cNvSpPr/>
          <p:nvPr/>
        </p:nvSpPr>
        <p:spPr>
          <a:xfrm>
            <a:off x="4593245" y="2647392"/>
            <a:ext cx="49141" cy="63942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14" name="Espace réservé du contenu 9"/>
          <p:cNvSpPr txBox="1">
            <a:spLocks/>
          </p:cNvSpPr>
          <p:nvPr/>
        </p:nvSpPr>
        <p:spPr>
          <a:xfrm>
            <a:off x="4628097" y="2603358"/>
            <a:ext cx="3650004" cy="747749"/>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dirty="0">
                <a:solidFill>
                  <a:schemeClr val="accent2">
                    <a:lumMod val="75000"/>
                  </a:schemeClr>
                </a:solidFill>
              </a:rPr>
              <a:t>ALTERECO-</a:t>
            </a:r>
            <a:r>
              <a:rPr lang="fr-FR" altLang="fr-FR" sz="900" dirty="0">
                <a:solidFill>
                  <a:schemeClr val="accent2">
                    <a:lumMod val="75000"/>
                  </a:schemeClr>
                </a:solidFill>
              </a:rPr>
              <a:t>CO-EVOLVE-BLUEMED-SIROCCO </a:t>
            </a:r>
            <a:r>
              <a:rPr lang="en-US" altLang="fr-FR" sz="900" dirty="0">
                <a:solidFill>
                  <a:schemeClr val="accent2">
                    <a:lumMod val="75000"/>
                  </a:schemeClr>
                </a:solidFill>
              </a:rPr>
              <a:t>(</a:t>
            </a:r>
            <a:r>
              <a:rPr lang="en-US" altLang="fr-FR" sz="900" dirty="0" err="1">
                <a:solidFill>
                  <a:schemeClr val="accent2">
                    <a:lumMod val="75000"/>
                  </a:schemeClr>
                </a:solidFill>
              </a:rPr>
              <a:t>Jadranska</a:t>
            </a:r>
            <a:r>
              <a:rPr lang="en-US" altLang="fr-FR" sz="900" dirty="0">
                <a:solidFill>
                  <a:schemeClr val="accent2">
                    <a:lumMod val="75000"/>
                  </a:schemeClr>
                </a:solidFill>
              </a:rPr>
              <a:t> </a:t>
            </a:r>
            <a:r>
              <a:rPr lang="en-US" altLang="fr-FR" sz="900" dirty="0" err="1">
                <a:solidFill>
                  <a:schemeClr val="accent2">
                    <a:lumMod val="75000"/>
                  </a:schemeClr>
                </a:solidFill>
              </a:rPr>
              <a:t>Hrvatska</a:t>
            </a:r>
            <a:r>
              <a:rPr lang="en-US" altLang="fr-FR" sz="900" dirty="0">
                <a:solidFill>
                  <a:schemeClr val="accent2">
                    <a:lumMod val="75000"/>
                  </a:schemeClr>
                </a:solidFill>
              </a:rPr>
              <a:t>)</a:t>
            </a:r>
          </a:p>
          <a:p>
            <a:pPr algn="l">
              <a:lnSpc>
                <a:spcPct val="100000"/>
              </a:lnSpc>
              <a:spcBef>
                <a:spcPts val="0"/>
              </a:spcBef>
            </a:pPr>
            <a:r>
              <a:rPr lang="en-US" altLang="fr-FR" sz="900" dirty="0">
                <a:solidFill>
                  <a:schemeClr val="accent2">
                    <a:lumMod val="75000"/>
                  </a:schemeClr>
                </a:solidFill>
              </a:rPr>
              <a:t>BLUEISLANDS </a:t>
            </a:r>
          </a:p>
          <a:p>
            <a:pPr algn="l">
              <a:lnSpc>
                <a:spcPct val="100000"/>
              </a:lnSpc>
              <a:spcBef>
                <a:spcPts val="0"/>
              </a:spcBef>
            </a:pPr>
            <a:r>
              <a:rPr lang="en-US" altLang="fr-FR" sz="900" dirty="0">
                <a:solidFill>
                  <a:schemeClr val="accent2">
                    <a:lumMod val="75000"/>
                  </a:schemeClr>
                </a:solidFill>
              </a:rPr>
              <a:t>DESTIMED</a:t>
            </a:r>
          </a:p>
          <a:p>
            <a:pPr algn="l">
              <a:lnSpc>
                <a:spcPct val="100000"/>
              </a:lnSpc>
              <a:spcBef>
                <a:spcPts val="0"/>
              </a:spcBef>
            </a:pPr>
            <a:r>
              <a:rPr lang="en-US" altLang="fr-FR" sz="900" dirty="0">
                <a:solidFill>
                  <a:schemeClr val="accent2">
                    <a:lumMod val="75000"/>
                  </a:schemeClr>
                </a:solidFill>
              </a:rPr>
              <a:t>MITOMED+ (Istria)</a:t>
            </a:r>
          </a:p>
          <a:p>
            <a:pPr algn="l">
              <a:lnSpc>
                <a:spcPct val="100000"/>
              </a:lnSpc>
              <a:spcBef>
                <a:spcPts val="0"/>
              </a:spcBef>
            </a:pPr>
            <a:r>
              <a:rPr lang="fr-FR" altLang="fr-FR" sz="900" dirty="0">
                <a:solidFill>
                  <a:schemeClr val="accent2">
                    <a:lumMod val="75000"/>
                  </a:schemeClr>
                </a:solidFill>
              </a:rPr>
              <a:t>MEDCYCLETOUR</a:t>
            </a:r>
          </a:p>
        </p:txBody>
      </p:sp>
      <p:sp>
        <p:nvSpPr>
          <p:cNvPr id="15" name="Rectangle 14"/>
          <p:cNvSpPr/>
          <p:nvPr/>
        </p:nvSpPr>
        <p:spPr>
          <a:xfrm>
            <a:off x="4370721" y="2446678"/>
            <a:ext cx="49141" cy="175190"/>
          </a:xfrm>
          <a:prstGeom prst="rect">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16" name="Espace réservé du contenu 9"/>
          <p:cNvSpPr txBox="1">
            <a:spLocks/>
          </p:cNvSpPr>
          <p:nvPr/>
        </p:nvSpPr>
        <p:spPr>
          <a:xfrm>
            <a:off x="4370722" y="2385307"/>
            <a:ext cx="996986" cy="175190"/>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fr-FR" altLang="fr-FR" sz="900" dirty="0">
                <a:solidFill>
                  <a:srgbClr val="FF00FF"/>
                </a:solidFill>
              </a:rPr>
              <a:t>MEDCYCLETOUR</a:t>
            </a:r>
          </a:p>
        </p:txBody>
      </p:sp>
      <p:sp>
        <p:nvSpPr>
          <p:cNvPr id="17" name="Rectangle 16"/>
          <p:cNvSpPr/>
          <p:nvPr/>
        </p:nvSpPr>
        <p:spPr>
          <a:xfrm>
            <a:off x="4273848" y="3150393"/>
            <a:ext cx="49141" cy="146446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18" name="Espace réservé du contenu 9"/>
          <p:cNvSpPr txBox="1">
            <a:spLocks/>
          </p:cNvSpPr>
          <p:nvPr/>
        </p:nvSpPr>
        <p:spPr>
          <a:xfrm>
            <a:off x="828829" y="3086952"/>
            <a:ext cx="3487882" cy="16389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100000"/>
              </a:lnSpc>
              <a:spcBef>
                <a:spcPts val="0"/>
              </a:spcBef>
            </a:pPr>
            <a:r>
              <a:rPr lang="en-US" altLang="fr-FR" sz="900" dirty="0">
                <a:solidFill>
                  <a:schemeClr val="accent6">
                    <a:lumMod val="75000"/>
                  </a:schemeClr>
                </a:solidFill>
              </a:rPr>
              <a:t>EMBLEMATIC (</a:t>
            </a:r>
            <a:r>
              <a:rPr lang="en-US" altLang="fr-FR" sz="900" dirty="0" err="1">
                <a:solidFill>
                  <a:schemeClr val="accent6">
                    <a:lumMod val="75000"/>
                  </a:schemeClr>
                </a:solidFill>
              </a:rPr>
              <a:t>Abruzzo</a:t>
            </a:r>
            <a:r>
              <a:rPr lang="en-US" altLang="fr-FR" sz="900" dirty="0">
                <a:solidFill>
                  <a:schemeClr val="accent6">
                    <a:lumMod val="75000"/>
                  </a:schemeClr>
                </a:solidFill>
              </a:rPr>
              <a:t>, Sicily)</a:t>
            </a:r>
          </a:p>
          <a:p>
            <a:pPr algn="r">
              <a:lnSpc>
                <a:spcPct val="100000"/>
              </a:lnSpc>
              <a:spcBef>
                <a:spcPts val="0"/>
              </a:spcBef>
            </a:pPr>
            <a:r>
              <a:rPr lang="en-US" altLang="fr-FR" sz="900" dirty="0">
                <a:solidFill>
                  <a:schemeClr val="accent6">
                    <a:lumMod val="75000"/>
                  </a:schemeClr>
                </a:solidFill>
              </a:rPr>
              <a:t>BLUEISLANDS (Sicily, </a:t>
            </a:r>
            <a:r>
              <a:rPr lang="en-US" altLang="fr-FR" sz="900" dirty="0" err="1">
                <a:solidFill>
                  <a:schemeClr val="accent6">
                    <a:lumMod val="75000"/>
                  </a:schemeClr>
                </a:solidFill>
              </a:rPr>
              <a:t>Sardegna</a:t>
            </a:r>
            <a:r>
              <a:rPr lang="en-US" altLang="fr-FR" sz="900" dirty="0">
                <a:solidFill>
                  <a:schemeClr val="accent6">
                    <a:lumMod val="75000"/>
                  </a:schemeClr>
                </a:solidFill>
              </a:rPr>
              <a:t>)</a:t>
            </a:r>
          </a:p>
          <a:p>
            <a:pPr algn="r">
              <a:lnSpc>
                <a:spcPct val="100000"/>
              </a:lnSpc>
              <a:spcBef>
                <a:spcPts val="0"/>
              </a:spcBef>
            </a:pPr>
            <a:r>
              <a:rPr lang="en-US" altLang="fr-FR" sz="900" dirty="0">
                <a:solidFill>
                  <a:schemeClr val="accent6">
                    <a:lumMod val="75000"/>
                  </a:schemeClr>
                </a:solidFill>
              </a:rPr>
              <a:t>ALTERECO (Liguria, Veneto)</a:t>
            </a:r>
          </a:p>
          <a:p>
            <a:pPr algn="r">
              <a:lnSpc>
                <a:spcPct val="100000"/>
              </a:lnSpc>
              <a:spcBef>
                <a:spcPts val="0"/>
              </a:spcBef>
            </a:pPr>
            <a:r>
              <a:rPr lang="en-US" altLang="fr-FR" sz="900" dirty="0">
                <a:solidFill>
                  <a:schemeClr val="accent6">
                    <a:lumMod val="75000"/>
                  </a:schemeClr>
                </a:solidFill>
              </a:rPr>
              <a:t>CO-EVOLVE (Emilia-Romagna, Veneto)</a:t>
            </a:r>
          </a:p>
          <a:p>
            <a:pPr algn="r">
              <a:lnSpc>
                <a:spcPct val="100000"/>
              </a:lnSpc>
              <a:spcBef>
                <a:spcPts val="0"/>
              </a:spcBef>
            </a:pPr>
            <a:r>
              <a:rPr lang="en-US" altLang="fr-FR" sz="900" dirty="0">
                <a:solidFill>
                  <a:schemeClr val="accent6">
                    <a:lumMod val="75000"/>
                  </a:schemeClr>
                </a:solidFill>
              </a:rPr>
              <a:t>BLUEMED (Campania, Calabria)</a:t>
            </a:r>
          </a:p>
          <a:p>
            <a:pPr algn="r">
              <a:lnSpc>
                <a:spcPct val="100000"/>
              </a:lnSpc>
              <a:spcBef>
                <a:spcPts val="0"/>
              </a:spcBef>
            </a:pPr>
            <a:r>
              <a:rPr lang="fr-FR" altLang="fr-FR" sz="900" dirty="0">
                <a:solidFill>
                  <a:schemeClr val="accent6">
                    <a:lumMod val="75000"/>
                  </a:schemeClr>
                </a:solidFill>
              </a:rPr>
              <a:t>CONSUME-LESS (</a:t>
            </a:r>
            <a:r>
              <a:rPr lang="fr-FR" altLang="fr-FR" sz="900" dirty="0" err="1">
                <a:solidFill>
                  <a:schemeClr val="accent6">
                    <a:lumMod val="75000"/>
                  </a:schemeClr>
                </a:solidFill>
              </a:rPr>
              <a:t>Sicily</a:t>
            </a:r>
            <a:r>
              <a:rPr lang="fr-FR" altLang="fr-FR" sz="900" dirty="0">
                <a:solidFill>
                  <a:schemeClr val="accent6">
                    <a:lumMod val="75000"/>
                  </a:schemeClr>
                </a:solidFill>
              </a:rPr>
              <a:t>)</a:t>
            </a:r>
          </a:p>
          <a:p>
            <a:pPr algn="r">
              <a:lnSpc>
                <a:spcPct val="100000"/>
              </a:lnSpc>
              <a:spcBef>
                <a:spcPts val="0"/>
              </a:spcBef>
            </a:pPr>
            <a:r>
              <a:rPr lang="fr-FR" altLang="fr-FR" sz="900" dirty="0">
                <a:solidFill>
                  <a:schemeClr val="accent6">
                    <a:lumMod val="75000"/>
                  </a:schemeClr>
                </a:solidFill>
              </a:rPr>
              <a:t>DESTIMED</a:t>
            </a:r>
          </a:p>
          <a:p>
            <a:pPr algn="r">
              <a:lnSpc>
                <a:spcPct val="100000"/>
              </a:lnSpc>
              <a:spcBef>
                <a:spcPts val="0"/>
              </a:spcBef>
            </a:pPr>
            <a:r>
              <a:rPr lang="fr-FR" altLang="fr-FR" sz="900" dirty="0">
                <a:solidFill>
                  <a:schemeClr val="accent6">
                    <a:lumMod val="75000"/>
                  </a:schemeClr>
                </a:solidFill>
              </a:rPr>
              <a:t>SIROCCO (</a:t>
            </a:r>
            <a:r>
              <a:rPr lang="fr-FR" altLang="fr-FR" sz="900" dirty="0" err="1">
                <a:solidFill>
                  <a:schemeClr val="accent6">
                    <a:lumMod val="75000"/>
                  </a:schemeClr>
                </a:solidFill>
              </a:rPr>
              <a:t>Lazio</a:t>
            </a:r>
            <a:r>
              <a:rPr lang="fr-FR" altLang="fr-FR" sz="900" dirty="0">
                <a:solidFill>
                  <a:schemeClr val="accent6">
                    <a:lumMod val="75000"/>
                  </a:schemeClr>
                </a:solidFill>
              </a:rPr>
              <a:t>)</a:t>
            </a:r>
          </a:p>
          <a:p>
            <a:pPr algn="r">
              <a:lnSpc>
                <a:spcPct val="100000"/>
              </a:lnSpc>
              <a:spcBef>
                <a:spcPts val="0"/>
              </a:spcBef>
            </a:pPr>
            <a:r>
              <a:rPr lang="fr-FR" altLang="fr-FR" sz="900" dirty="0">
                <a:solidFill>
                  <a:schemeClr val="accent6">
                    <a:lumMod val="75000"/>
                  </a:schemeClr>
                </a:solidFill>
              </a:rPr>
              <a:t>TOURISMED</a:t>
            </a:r>
          </a:p>
          <a:p>
            <a:pPr algn="r">
              <a:lnSpc>
                <a:spcPct val="100000"/>
              </a:lnSpc>
              <a:spcBef>
                <a:spcPts val="0"/>
              </a:spcBef>
            </a:pPr>
            <a:r>
              <a:rPr lang="fr-FR" altLang="fr-FR" sz="900" dirty="0">
                <a:solidFill>
                  <a:schemeClr val="accent6">
                    <a:lumMod val="75000"/>
                  </a:schemeClr>
                </a:solidFill>
              </a:rPr>
              <a:t>MITOMED+ (</a:t>
            </a:r>
            <a:r>
              <a:rPr lang="fr-FR" altLang="fr-FR" sz="900" dirty="0" err="1">
                <a:solidFill>
                  <a:schemeClr val="accent6">
                    <a:lumMod val="75000"/>
                  </a:schemeClr>
                </a:solidFill>
              </a:rPr>
              <a:t>Tuscany</a:t>
            </a:r>
            <a:r>
              <a:rPr lang="fr-FR" altLang="fr-FR" sz="900" dirty="0">
                <a:solidFill>
                  <a:schemeClr val="accent6">
                    <a:lumMod val="75000"/>
                  </a:schemeClr>
                </a:solidFill>
              </a:rPr>
              <a:t>)</a:t>
            </a:r>
          </a:p>
          <a:p>
            <a:pPr algn="r">
              <a:lnSpc>
                <a:spcPct val="100000"/>
              </a:lnSpc>
              <a:spcBef>
                <a:spcPts val="0"/>
              </a:spcBef>
            </a:pPr>
            <a:r>
              <a:rPr lang="fr-FR" altLang="fr-FR" sz="900" dirty="0">
                <a:solidFill>
                  <a:schemeClr val="accent6">
                    <a:lumMod val="75000"/>
                  </a:schemeClr>
                </a:solidFill>
              </a:rPr>
              <a:t>MEDCYCLETOUR</a:t>
            </a:r>
          </a:p>
        </p:txBody>
      </p:sp>
      <p:sp>
        <p:nvSpPr>
          <p:cNvPr id="19" name="Rectangle 18"/>
          <p:cNvSpPr/>
          <p:nvPr/>
        </p:nvSpPr>
        <p:spPr>
          <a:xfrm>
            <a:off x="1845272" y="2569991"/>
            <a:ext cx="49141" cy="66971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21" name="Espace réservé du contenu 9"/>
          <p:cNvSpPr txBox="1">
            <a:spLocks/>
          </p:cNvSpPr>
          <p:nvPr/>
        </p:nvSpPr>
        <p:spPr>
          <a:xfrm>
            <a:off x="1887269" y="2518323"/>
            <a:ext cx="3487882" cy="760658"/>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dirty="0">
                <a:solidFill>
                  <a:schemeClr val="accent5">
                    <a:lumMod val="75000"/>
                  </a:schemeClr>
                </a:solidFill>
              </a:rPr>
              <a:t>EMBLEMATIC (Languedoc-Roussillon, PACA)</a:t>
            </a:r>
          </a:p>
          <a:p>
            <a:pPr algn="l">
              <a:lnSpc>
                <a:spcPct val="100000"/>
              </a:lnSpc>
              <a:spcBef>
                <a:spcPts val="0"/>
              </a:spcBef>
            </a:pPr>
            <a:r>
              <a:rPr lang="en-US" altLang="fr-FR" sz="900" dirty="0">
                <a:solidFill>
                  <a:schemeClr val="accent5">
                    <a:lumMod val="75000"/>
                  </a:schemeClr>
                </a:solidFill>
              </a:rPr>
              <a:t>CO-EVOLVE (</a:t>
            </a:r>
            <a:r>
              <a:rPr lang="en-US" altLang="fr-FR" sz="900" dirty="0" err="1">
                <a:solidFill>
                  <a:schemeClr val="accent5">
                    <a:lumMod val="75000"/>
                  </a:schemeClr>
                </a:solidFill>
              </a:rPr>
              <a:t>Occitanie</a:t>
            </a:r>
            <a:r>
              <a:rPr lang="en-US" altLang="fr-FR" sz="900" dirty="0">
                <a:solidFill>
                  <a:schemeClr val="accent5">
                    <a:lumMod val="75000"/>
                  </a:schemeClr>
                </a:solidFill>
              </a:rPr>
              <a:t>)</a:t>
            </a:r>
          </a:p>
          <a:p>
            <a:pPr algn="l">
              <a:lnSpc>
                <a:spcPct val="100000"/>
              </a:lnSpc>
              <a:spcBef>
                <a:spcPts val="0"/>
              </a:spcBef>
            </a:pPr>
            <a:r>
              <a:rPr lang="en-US" altLang="fr-FR" sz="900" dirty="0">
                <a:solidFill>
                  <a:schemeClr val="accent5">
                    <a:lumMod val="75000"/>
                  </a:schemeClr>
                </a:solidFill>
              </a:rPr>
              <a:t>DESTIMED</a:t>
            </a:r>
          </a:p>
          <a:p>
            <a:pPr algn="l">
              <a:lnSpc>
                <a:spcPct val="100000"/>
              </a:lnSpc>
              <a:spcBef>
                <a:spcPts val="0"/>
              </a:spcBef>
            </a:pPr>
            <a:r>
              <a:rPr lang="fr-FR" altLang="fr-FR" sz="900" dirty="0">
                <a:solidFill>
                  <a:schemeClr val="accent5">
                    <a:lumMod val="75000"/>
                  </a:schemeClr>
                </a:solidFill>
              </a:rPr>
              <a:t>TOURISMED</a:t>
            </a:r>
          </a:p>
          <a:p>
            <a:pPr algn="l">
              <a:lnSpc>
                <a:spcPct val="100000"/>
              </a:lnSpc>
              <a:spcBef>
                <a:spcPts val="0"/>
              </a:spcBef>
            </a:pPr>
            <a:r>
              <a:rPr lang="fr-FR" altLang="fr-FR" sz="900" dirty="0">
                <a:solidFill>
                  <a:schemeClr val="accent5">
                    <a:lumMod val="75000"/>
                  </a:schemeClr>
                </a:solidFill>
              </a:rPr>
              <a:t>MEDCYCLETOUR</a:t>
            </a:r>
          </a:p>
        </p:txBody>
      </p:sp>
      <p:sp>
        <p:nvSpPr>
          <p:cNvPr id="22" name="Rectangle 21"/>
          <p:cNvSpPr/>
          <p:nvPr/>
        </p:nvSpPr>
        <p:spPr>
          <a:xfrm>
            <a:off x="654379" y="3683719"/>
            <a:ext cx="53873" cy="1241107"/>
          </a:xfrm>
          <a:prstGeom prst="rect">
            <a:avLst/>
          </a:prstGeom>
          <a:solidFill>
            <a:srgbClr val="66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23" name="Espace réservé du contenu 9"/>
          <p:cNvSpPr txBox="1">
            <a:spLocks/>
          </p:cNvSpPr>
          <p:nvPr/>
        </p:nvSpPr>
        <p:spPr>
          <a:xfrm>
            <a:off x="658246" y="3664975"/>
            <a:ext cx="2399280" cy="1282359"/>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dirty="0">
                <a:solidFill>
                  <a:srgbClr val="660033"/>
                </a:solidFill>
              </a:rPr>
              <a:t>EMBLEMATIC (Catalonia, Balearic islands)</a:t>
            </a:r>
          </a:p>
          <a:p>
            <a:pPr algn="l">
              <a:lnSpc>
                <a:spcPct val="100000"/>
              </a:lnSpc>
              <a:spcBef>
                <a:spcPts val="0"/>
              </a:spcBef>
            </a:pPr>
            <a:r>
              <a:rPr lang="en-US" altLang="fr-FR" sz="900" dirty="0">
                <a:solidFill>
                  <a:srgbClr val="660033"/>
                </a:solidFill>
              </a:rPr>
              <a:t>BLUEISLANDS (Balearic islands)</a:t>
            </a:r>
          </a:p>
          <a:p>
            <a:pPr algn="l">
              <a:lnSpc>
                <a:spcPct val="100000"/>
              </a:lnSpc>
              <a:spcBef>
                <a:spcPts val="0"/>
              </a:spcBef>
            </a:pPr>
            <a:r>
              <a:rPr lang="en-US" altLang="fr-FR" sz="900" dirty="0">
                <a:solidFill>
                  <a:srgbClr val="660033"/>
                </a:solidFill>
              </a:rPr>
              <a:t>ALTERECO (Andalusia, </a:t>
            </a:r>
            <a:r>
              <a:rPr lang="en-US" altLang="fr-FR" sz="900" dirty="0" err="1">
                <a:solidFill>
                  <a:srgbClr val="660033"/>
                </a:solidFill>
              </a:rPr>
              <a:t>Valencian</a:t>
            </a:r>
            <a:r>
              <a:rPr lang="en-US" altLang="fr-FR" sz="900" dirty="0">
                <a:solidFill>
                  <a:srgbClr val="660033"/>
                </a:solidFill>
              </a:rPr>
              <a:t> Community)</a:t>
            </a:r>
          </a:p>
          <a:p>
            <a:pPr algn="l">
              <a:lnSpc>
                <a:spcPct val="100000"/>
              </a:lnSpc>
              <a:spcBef>
                <a:spcPts val="0"/>
              </a:spcBef>
            </a:pPr>
            <a:r>
              <a:rPr lang="en-US" altLang="fr-FR" sz="900" dirty="0">
                <a:solidFill>
                  <a:srgbClr val="660033"/>
                </a:solidFill>
              </a:rPr>
              <a:t>CO-EVOLVE </a:t>
            </a:r>
            <a:r>
              <a:rPr lang="en-US" altLang="fr-FR" sz="900" dirty="0" err="1">
                <a:solidFill>
                  <a:srgbClr val="660033"/>
                </a:solidFill>
              </a:rPr>
              <a:t>Valencian</a:t>
            </a:r>
            <a:r>
              <a:rPr lang="en-US" altLang="fr-FR" sz="900" dirty="0">
                <a:solidFill>
                  <a:srgbClr val="660033"/>
                </a:solidFill>
              </a:rPr>
              <a:t> Community)</a:t>
            </a:r>
          </a:p>
          <a:p>
            <a:pPr algn="l">
              <a:lnSpc>
                <a:spcPct val="100000"/>
              </a:lnSpc>
              <a:spcBef>
                <a:spcPts val="0"/>
              </a:spcBef>
            </a:pPr>
            <a:r>
              <a:rPr lang="fr-FR" altLang="fr-FR" sz="900" dirty="0">
                <a:solidFill>
                  <a:srgbClr val="660033"/>
                </a:solidFill>
              </a:rPr>
              <a:t>CONSUME-LESS (Andalusia)</a:t>
            </a:r>
          </a:p>
          <a:p>
            <a:pPr algn="l">
              <a:lnSpc>
                <a:spcPct val="100000"/>
              </a:lnSpc>
              <a:spcBef>
                <a:spcPts val="0"/>
              </a:spcBef>
            </a:pPr>
            <a:r>
              <a:rPr lang="fr-FR" altLang="fr-FR" sz="900" dirty="0">
                <a:solidFill>
                  <a:srgbClr val="660033"/>
                </a:solidFill>
              </a:rPr>
              <a:t>DESTIMED</a:t>
            </a:r>
          </a:p>
          <a:p>
            <a:pPr algn="l">
              <a:lnSpc>
                <a:spcPct val="100000"/>
              </a:lnSpc>
              <a:spcBef>
                <a:spcPts val="0"/>
              </a:spcBef>
            </a:pPr>
            <a:r>
              <a:rPr lang="fr-FR" altLang="fr-FR" sz="900" dirty="0">
                <a:solidFill>
                  <a:srgbClr val="660033"/>
                </a:solidFill>
              </a:rPr>
              <a:t>TOURISMED</a:t>
            </a:r>
          </a:p>
          <a:p>
            <a:pPr algn="l">
              <a:lnSpc>
                <a:spcPct val="100000"/>
              </a:lnSpc>
              <a:spcBef>
                <a:spcPts val="0"/>
              </a:spcBef>
            </a:pPr>
            <a:r>
              <a:rPr lang="fr-FR" altLang="fr-FR" sz="900" dirty="0">
                <a:solidFill>
                  <a:srgbClr val="660033"/>
                </a:solidFill>
              </a:rPr>
              <a:t>MITOMED+ (</a:t>
            </a:r>
            <a:r>
              <a:rPr lang="fr-FR" altLang="fr-FR" sz="900" dirty="0" err="1">
                <a:solidFill>
                  <a:srgbClr val="660033"/>
                </a:solidFill>
              </a:rPr>
              <a:t>Catalonia</a:t>
            </a:r>
            <a:r>
              <a:rPr lang="fr-FR" altLang="fr-FR" sz="900" dirty="0">
                <a:solidFill>
                  <a:srgbClr val="660033"/>
                </a:solidFill>
              </a:rPr>
              <a:t>, Andalusia)</a:t>
            </a:r>
          </a:p>
          <a:p>
            <a:pPr algn="l">
              <a:lnSpc>
                <a:spcPct val="100000"/>
              </a:lnSpc>
              <a:spcBef>
                <a:spcPts val="0"/>
              </a:spcBef>
            </a:pPr>
            <a:r>
              <a:rPr lang="fr-FR" altLang="fr-FR" sz="900" dirty="0">
                <a:solidFill>
                  <a:srgbClr val="660033"/>
                </a:solidFill>
              </a:rPr>
              <a:t>MEDCYCLETOUR</a:t>
            </a:r>
          </a:p>
        </p:txBody>
      </p:sp>
      <p:sp>
        <p:nvSpPr>
          <p:cNvPr id="24" name="Rectangle 23"/>
          <p:cNvSpPr/>
          <p:nvPr/>
        </p:nvSpPr>
        <p:spPr>
          <a:xfrm>
            <a:off x="7523688" y="4680671"/>
            <a:ext cx="49141" cy="619992"/>
          </a:xfrm>
          <a:prstGeom prst="rect">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25" name="Espace réservé du contenu 9"/>
          <p:cNvSpPr txBox="1">
            <a:spLocks/>
          </p:cNvSpPr>
          <p:nvPr/>
        </p:nvSpPr>
        <p:spPr>
          <a:xfrm>
            <a:off x="7551397" y="4616265"/>
            <a:ext cx="1585460" cy="770122"/>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dirty="0">
                <a:solidFill>
                  <a:srgbClr val="009999"/>
                </a:solidFill>
              </a:rPr>
              <a:t>BLUEISLANDS </a:t>
            </a:r>
          </a:p>
          <a:p>
            <a:pPr algn="l">
              <a:lnSpc>
                <a:spcPct val="100000"/>
              </a:lnSpc>
              <a:spcBef>
                <a:spcPts val="0"/>
              </a:spcBef>
            </a:pPr>
            <a:r>
              <a:rPr lang="fr-FR" altLang="fr-FR" sz="900" dirty="0">
                <a:solidFill>
                  <a:srgbClr val="009999"/>
                </a:solidFill>
              </a:rPr>
              <a:t>SIROCCO</a:t>
            </a:r>
            <a:r>
              <a:rPr lang="en-US" altLang="fr-FR" sz="900" dirty="0">
                <a:solidFill>
                  <a:srgbClr val="009999"/>
                </a:solidFill>
              </a:rPr>
              <a:t> (Limassol &amp; </a:t>
            </a:r>
            <a:r>
              <a:rPr lang="en-US" altLang="fr-FR" sz="900" dirty="0" err="1">
                <a:solidFill>
                  <a:srgbClr val="009999"/>
                </a:solidFill>
              </a:rPr>
              <a:t>Larnaca</a:t>
            </a:r>
            <a:r>
              <a:rPr lang="en-US" altLang="fr-FR" sz="900" dirty="0">
                <a:solidFill>
                  <a:srgbClr val="009999"/>
                </a:solidFill>
              </a:rPr>
              <a:t>)</a:t>
            </a:r>
          </a:p>
          <a:p>
            <a:pPr algn="l">
              <a:lnSpc>
                <a:spcPct val="100000"/>
              </a:lnSpc>
              <a:spcBef>
                <a:spcPts val="0"/>
              </a:spcBef>
            </a:pPr>
            <a:r>
              <a:rPr lang="fr-FR" altLang="fr-FR" sz="900" dirty="0">
                <a:solidFill>
                  <a:srgbClr val="009999"/>
                </a:solidFill>
              </a:rPr>
              <a:t>TOURISMED</a:t>
            </a:r>
          </a:p>
          <a:p>
            <a:pPr algn="l">
              <a:lnSpc>
                <a:spcPct val="100000"/>
              </a:lnSpc>
              <a:spcBef>
                <a:spcPts val="0"/>
              </a:spcBef>
            </a:pPr>
            <a:r>
              <a:rPr lang="fr-FR" altLang="fr-FR" sz="900" dirty="0">
                <a:solidFill>
                  <a:srgbClr val="009999"/>
                </a:solidFill>
              </a:rPr>
              <a:t>MITOMED+</a:t>
            </a:r>
          </a:p>
          <a:p>
            <a:pPr algn="l">
              <a:lnSpc>
                <a:spcPct val="100000"/>
              </a:lnSpc>
              <a:spcBef>
                <a:spcPts val="0"/>
              </a:spcBef>
            </a:pPr>
            <a:r>
              <a:rPr lang="fr-FR" altLang="fr-FR" sz="900" dirty="0">
                <a:solidFill>
                  <a:srgbClr val="009999"/>
                </a:solidFill>
              </a:rPr>
              <a:t>MEDCYCLETOUR</a:t>
            </a:r>
          </a:p>
        </p:txBody>
      </p:sp>
      <p:sp>
        <p:nvSpPr>
          <p:cNvPr id="26" name="Rectangle 25"/>
          <p:cNvSpPr/>
          <p:nvPr/>
        </p:nvSpPr>
        <p:spPr>
          <a:xfrm>
            <a:off x="4190695" y="4793480"/>
            <a:ext cx="49141" cy="2185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27" name="Espace réservé du contenu 9"/>
          <p:cNvSpPr txBox="1">
            <a:spLocks/>
          </p:cNvSpPr>
          <p:nvPr/>
        </p:nvSpPr>
        <p:spPr>
          <a:xfrm>
            <a:off x="4229553" y="4731944"/>
            <a:ext cx="1585460" cy="385061"/>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dirty="0">
                <a:solidFill>
                  <a:schemeClr val="accent4">
                    <a:lumMod val="75000"/>
                  </a:schemeClr>
                </a:solidFill>
              </a:rPr>
              <a:t>BLUEISLANDS </a:t>
            </a:r>
          </a:p>
          <a:p>
            <a:pPr algn="l">
              <a:lnSpc>
                <a:spcPct val="100000"/>
              </a:lnSpc>
              <a:spcBef>
                <a:spcPts val="0"/>
              </a:spcBef>
            </a:pPr>
            <a:r>
              <a:rPr lang="fr-FR" altLang="fr-FR" sz="900" dirty="0">
                <a:solidFill>
                  <a:schemeClr val="accent4">
                    <a:lumMod val="75000"/>
                  </a:schemeClr>
                </a:solidFill>
              </a:rPr>
              <a:t>CONSUME-LESS</a:t>
            </a:r>
            <a:r>
              <a:rPr lang="en-US" altLang="fr-FR" sz="900" dirty="0">
                <a:solidFill>
                  <a:schemeClr val="accent4">
                    <a:lumMod val="75000"/>
                  </a:schemeClr>
                </a:solidFill>
              </a:rPr>
              <a:t> (</a:t>
            </a:r>
            <a:r>
              <a:rPr lang="en-US" altLang="fr-FR" sz="900" dirty="0" err="1">
                <a:solidFill>
                  <a:schemeClr val="accent4">
                    <a:lumMod val="75000"/>
                  </a:schemeClr>
                </a:solidFill>
              </a:rPr>
              <a:t>Gozo</a:t>
            </a:r>
            <a:r>
              <a:rPr lang="en-US" altLang="fr-FR" sz="900" dirty="0">
                <a:solidFill>
                  <a:schemeClr val="accent4">
                    <a:lumMod val="75000"/>
                  </a:schemeClr>
                </a:solidFill>
              </a:rPr>
              <a:t>)</a:t>
            </a:r>
          </a:p>
        </p:txBody>
      </p:sp>
      <p:sp>
        <p:nvSpPr>
          <p:cNvPr id="28" name="Rectangle 27"/>
          <p:cNvSpPr/>
          <p:nvPr/>
        </p:nvSpPr>
        <p:spPr>
          <a:xfrm>
            <a:off x="298896" y="3446851"/>
            <a:ext cx="49141" cy="218564"/>
          </a:xfrm>
          <a:prstGeom prst="rect">
            <a:avLst/>
          </a:prstGeom>
          <a:solidFill>
            <a:srgbClr val="66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29" name="Espace réservé du contenu 9"/>
          <p:cNvSpPr txBox="1">
            <a:spLocks/>
          </p:cNvSpPr>
          <p:nvPr/>
        </p:nvSpPr>
        <p:spPr>
          <a:xfrm>
            <a:off x="294891" y="3402718"/>
            <a:ext cx="2576896" cy="192530"/>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dirty="0">
                <a:solidFill>
                  <a:srgbClr val="6666FF"/>
                </a:solidFill>
              </a:rPr>
              <a:t>SIROCCO (Lisbon)</a:t>
            </a:r>
          </a:p>
        </p:txBody>
      </p:sp>
      <p:sp>
        <p:nvSpPr>
          <p:cNvPr id="30" name="Espace réservé du contenu 9"/>
          <p:cNvSpPr txBox="1">
            <a:spLocks/>
          </p:cNvSpPr>
          <p:nvPr/>
        </p:nvSpPr>
        <p:spPr>
          <a:xfrm>
            <a:off x="7236315" y="5146245"/>
            <a:ext cx="336514" cy="192181"/>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b="1" dirty="0">
                <a:solidFill>
                  <a:srgbClr val="009999"/>
                </a:solidFill>
              </a:rPr>
              <a:t>(CY)</a:t>
            </a:r>
            <a:endParaRPr lang="fr-FR" altLang="fr-FR" sz="900" b="1" dirty="0">
              <a:solidFill>
                <a:srgbClr val="009999"/>
              </a:solidFill>
            </a:endParaRPr>
          </a:p>
        </p:txBody>
      </p:sp>
      <p:sp>
        <p:nvSpPr>
          <p:cNvPr id="31" name="Espace réservé du contenu 9"/>
          <p:cNvSpPr txBox="1">
            <a:spLocks/>
          </p:cNvSpPr>
          <p:nvPr/>
        </p:nvSpPr>
        <p:spPr>
          <a:xfrm>
            <a:off x="5314950" y="4637870"/>
            <a:ext cx="355456" cy="200833"/>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b="1" dirty="0">
                <a:solidFill>
                  <a:schemeClr val="accent1">
                    <a:lumMod val="75000"/>
                  </a:schemeClr>
                </a:solidFill>
              </a:rPr>
              <a:t>(GR)</a:t>
            </a:r>
            <a:endParaRPr lang="fr-FR" altLang="fr-FR" sz="900" b="1" dirty="0">
              <a:solidFill>
                <a:schemeClr val="accent1">
                  <a:lumMod val="75000"/>
                </a:schemeClr>
              </a:solidFill>
            </a:endParaRPr>
          </a:p>
        </p:txBody>
      </p:sp>
      <p:sp>
        <p:nvSpPr>
          <p:cNvPr id="32" name="Espace réservé du contenu 9"/>
          <p:cNvSpPr txBox="1">
            <a:spLocks/>
          </p:cNvSpPr>
          <p:nvPr/>
        </p:nvSpPr>
        <p:spPr>
          <a:xfrm>
            <a:off x="4884146" y="3683719"/>
            <a:ext cx="350342" cy="201629"/>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b="1" dirty="0">
                <a:solidFill>
                  <a:srgbClr val="C00000"/>
                </a:solidFill>
              </a:rPr>
              <a:t>(AL)</a:t>
            </a:r>
            <a:endParaRPr lang="fr-FR" altLang="fr-FR" sz="900" b="1" dirty="0">
              <a:solidFill>
                <a:srgbClr val="C00000"/>
              </a:solidFill>
            </a:endParaRPr>
          </a:p>
        </p:txBody>
      </p:sp>
      <p:sp>
        <p:nvSpPr>
          <p:cNvPr id="33" name="Espace réservé du contenu 9"/>
          <p:cNvSpPr txBox="1">
            <a:spLocks/>
          </p:cNvSpPr>
          <p:nvPr/>
        </p:nvSpPr>
        <p:spPr>
          <a:xfrm>
            <a:off x="4302741" y="3134807"/>
            <a:ext cx="356115" cy="173438"/>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b="1" dirty="0">
                <a:solidFill>
                  <a:schemeClr val="accent2">
                    <a:lumMod val="75000"/>
                  </a:schemeClr>
                </a:solidFill>
              </a:rPr>
              <a:t>(HR)</a:t>
            </a:r>
            <a:endParaRPr lang="fr-FR" altLang="fr-FR" sz="900" b="1" dirty="0">
              <a:solidFill>
                <a:schemeClr val="accent2">
                  <a:lumMod val="75000"/>
                </a:schemeClr>
              </a:solidFill>
            </a:endParaRPr>
          </a:p>
        </p:txBody>
      </p:sp>
      <p:sp>
        <p:nvSpPr>
          <p:cNvPr id="34" name="Espace réservé du contenu 9"/>
          <p:cNvSpPr txBox="1">
            <a:spLocks/>
          </p:cNvSpPr>
          <p:nvPr/>
        </p:nvSpPr>
        <p:spPr>
          <a:xfrm>
            <a:off x="3422876" y="2461311"/>
            <a:ext cx="996986" cy="175190"/>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100000"/>
              </a:lnSpc>
              <a:spcBef>
                <a:spcPts val="0"/>
              </a:spcBef>
            </a:pPr>
            <a:r>
              <a:rPr lang="fr-FR" altLang="fr-FR" sz="900" b="1" dirty="0">
                <a:solidFill>
                  <a:srgbClr val="FF00FF"/>
                </a:solidFill>
              </a:rPr>
              <a:t>(SL)</a:t>
            </a:r>
          </a:p>
        </p:txBody>
      </p:sp>
      <p:sp>
        <p:nvSpPr>
          <p:cNvPr id="35" name="Espace réservé du contenu 9"/>
          <p:cNvSpPr txBox="1">
            <a:spLocks/>
          </p:cNvSpPr>
          <p:nvPr/>
        </p:nvSpPr>
        <p:spPr>
          <a:xfrm>
            <a:off x="1559561" y="3060579"/>
            <a:ext cx="334851" cy="208681"/>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b="1" dirty="0">
                <a:solidFill>
                  <a:schemeClr val="accent5">
                    <a:lumMod val="75000"/>
                  </a:schemeClr>
                </a:solidFill>
              </a:rPr>
              <a:t>(FR)</a:t>
            </a:r>
            <a:endParaRPr lang="fr-FR" altLang="fr-FR" sz="900" b="1" dirty="0">
              <a:solidFill>
                <a:schemeClr val="accent5">
                  <a:lumMod val="75000"/>
                </a:schemeClr>
              </a:solidFill>
            </a:endParaRPr>
          </a:p>
        </p:txBody>
      </p:sp>
      <p:sp>
        <p:nvSpPr>
          <p:cNvPr id="36" name="Espace réservé du contenu 9"/>
          <p:cNvSpPr txBox="1">
            <a:spLocks/>
          </p:cNvSpPr>
          <p:nvPr/>
        </p:nvSpPr>
        <p:spPr>
          <a:xfrm>
            <a:off x="4265905" y="4439500"/>
            <a:ext cx="307914" cy="203944"/>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100000"/>
              </a:lnSpc>
              <a:spcBef>
                <a:spcPts val="0"/>
              </a:spcBef>
            </a:pPr>
            <a:r>
              <a:rPr lang="en-US" altLang="fr-FR" sz="900" b="1" dirty="0">
                <a:solidFill>
                  <a:schemeClr val="accent6">
                    <a:lumMod val="75000"/>
                  </a:schemeClr>
                </a:solidFill>
              </a:rPr>
              <a:t>(IT)</a:t>
            </a:r>
            <a:endParaRPr lang="fr-FR" altLang="fr-FR" sz="900" b="1" dirty="0">
              <a:solidFill>
                <a:schemeClr val="accent6">
                  <a:lumMod val="75000"/>
                </a:schemeClr>
              </a:solidFill>
            </a:endParaRPr>
          </a:p>
        </p:txBody>
      </p:sp>
      <p:sp>
        <p:nvSpPr>
          <p:cNvPr id="37" name="Espace réservé du contenu 9"/>
          <p:cNvSpPr txBox="1">
            <a:spLocks/>
          </p:cNvSpPr>
          <p:nvPr/>
        </p:nvSpPr>
        <p:spPr>
          <a:xfrm>
            <a:off x="3866331" y="4849290"/>
            <a:ext cx="407518" cy="224290"/>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b="1" dirty="0">
                <a:solidFill>
                  <a:schemeClr val="accent4">
                    <a:lumMod val="75000"/>
                  </a:schemeClr>
                </a:solidFill>
              </a:rPr>
              <a:t>(MT)</a:t>
            </a:r>
          </a:p>
        </p:txBody>
      </p:sp>
      <p:sp>
        <p:nvSpPr>
          <p:cNvPr id="38" name="Espace réservé du contenu 9"/>
          <p:cNvSpPr txBox="1">
            <a:spLocks/>
          </p:cNvSpPr>
          <p:nvPr/>
        </p:nvSpPr>
        <p:spPr>
          <a:xfrm>
            <a:off x="389657" y="4754501"/>
            <a:ext cx="334587" cy="204087"/>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b="1" dirty="0">
                <a:solidFill>
                  <a:srgbClr val="660033"/>
                </a:solidFill>
              </a:rPr>
              <a:t>(ES)</a:t>
            </a:r>
            <a:endParaRPr lang="fr-FR" altLang="fr-FR" sz="900" b="1" dirty="0">
              <a:solidFill>
                <a:srgbClr val="660033"/>
              </a:solidFill>
            </a:endParaRPr>
          </a:p>
        </p:txBody>
      </p:sp>
      <p:sp>
        <p:nvSpPr>
          <p:cNvPr id="39" name="Espace réservé du contenu 9"/>
          <p:cNvSpPr txBox="1">
            <a:spLocks/>
          </p:cNvSpPr>
          <p:nvPr/>
        </p:nvSpPr>
        <p:spPr>
          <a:xfrm>
            <a:off x="34967" y="3491839"/>
            <a:ext cx="346745" cy="192530"/>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altLang="fr-FR" sz="900" b="1" dirty="0">
                <a:solidFill>
                  <a:srgbClr val="6666FF"/>
                </a:solidFill>
              </a:rPr>
              <a:t>(PT)</a:t>
            </a:r>
          </a:p>
        </p:txBody>
      </p:sp>
      <p:sp>
        <p:nvSpPr>
          <p:cNvPr id="41" name="Espace réservé du contenu 9"/>
          <p:cNvSpPr txBox="1">
            <a:spLocks/>
          </p:cNvSpPr>
          <p:nvPr/>
        </p:nvSpPr>
        <p:spPr>
          <a:xfrm>
            <a:off x="-16407" y="-23794"/>
            <a:ext cx="9144000" cy="738188"/>
          </a:xfrm>
          <a:prstGeom prst="rect">
            <a:avLst/>
          </a:prstGeom>
          <a:solidFill>
            <a:schemeClr val="accent6"/>
          </a:solidFill>
          <a:ln>
            <a:solidFill>
              <a:srgbClr val="82B63B"/>
            </a:solidFill>
          </a:ln>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altLang="fr-FR" sz="750" b="1" dirty="0">
              <a:solidFill>
                <a:srgbClr val="002060"/>
              </a:solidFill>
            </a:endParaRPr>
          </a:p>
          <a:p>
            <a:r>
              <a:rPr lang="en-GB" altLang="fr-FR" sz="2100" b="1" cap="all" dirty="0" smtClean="0">
                <a:solidFill>
                  <a:schemeClr val="bg1"/>
                </a:solidFill>
              </a:rPr>
              <a:t>The Sustainable Tourism Community : WHERE </a:t>
            </a:r>
            <a:r>
              <a:rPr lang="en-GB" altLang="fr-FR" sz="2100" b="1" dirty="0">
                <a:solidFill>
                  <a:schemeClr val="bg1"/>
                </a:solidFill>
              </a:rPr>
              <a:t>WE ARE</a:t>
            </a:r>
          </a:p>
        </p:txBody>
      </p:sp>
      <p:pic>
        <p:nvPicPr>
          <p:cNvPr id="40" name="Immagine 4"/>
          <p:cNvPicPr>
            <a:picLocks noChangeAspect="1"/>
          </p:cNvPicPr>
          <p:nvPr/>
        </p:nvPicPr>
        <p:blipFill>
          <a:blip r:embed="rId5"/>
          <a:stretch>
            <a:fillRect/>
          </a:stretch>
        </p:blipFill>
        <p:spPr>
          <a:xfrm>
            <a:off x="6450859" y="6157988"/>
            <a:ext cx="2693141" cy="685859"/>
          </a:xfrm>
          <a:prstGeom prst="rect">
            <a:avLst/>
          </a:prstGeom>
        </p:spPr>
      </p:pic>
      <p:pic>
        <p:nvPicPr>
          <p:cNvPr id="45" name="Image 4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232" y="6182592"/>
            <a:ext cx="2118123" cy="648000"/>
          </a:xfrm>
          <a:prstGeom prst="rect">
            <a:avLst/>
          </a:prstGeom>
        </p:spPr>
      </p:pic>
    </p:spTree>
    <p:extLst>
      <p:ext uri="{BB962C8B-B14F-4D97-AF65-F5344CB8AC3E}">
        <p14:creationId xmlns:p14="http://schemas.microsoft.com/office/powerpoint/2010/main" val="1107469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Espace réservé du contenu 9"/>
          <p:cNvSpPr txBox="1">
            <a:spLocks/>
          </p:cNvSpPr>
          <p:nvPr/>
        </p:nvSpPr>
        <p:spPr>
          <a:xfrm>
            <a:off x="0" y="0"/>
            <a:ext cx="9144000" cy="738188"/>
          </a:xfrm>
          <a:prstGeom prst="rect">
            <a:avLst/>
          </a:prstGeom>
          <a:solidFill>
            <a:srgbClr val="82B63B"/>
          </a:solidFill>
          <a:ln>
            <a:solidFill>
              <a:srgbClr val="82B63B"/>
            </a:solidFill>
          </a:ln>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altLang="fr-FR" sz="750" b="1" dirty="0">
              <a:solidFill>
                <a:srgbClr val="002060"/>
              </a:solidFill>
            </a:endParaRPr>
          </a:p>
          <a:p>
            <a:r>
              <a:rPr lang="en-GB" altLang="fr-FR" sz="2100" b="1" cap="all" dirty="0">
                <a:solidFill>
                  <a:schemeClr val="bg1"/>
                </a:solidFill>
              </a:rPr>
              <a:t>The Sustainable Tourism Community </a:t>
            </a:r>
            <a:r>
              <a:rPr lang="en-GB" altLang="fr-FR" sz="2100" b="1" dirty="0" smtClean="0">
                <a:solidFill>
                  <a:schemeClr val="bg1"/>
                </a:solidFill>
              </a:rPr>
              <a:t>: </a:t>
            </a:r>
            <a:r>
              <a:rPr lang="en-GB" altLang="fr-FR" sz="2100" b="1" dirty="0">
                <a:solidFill>
                  <a:schemeClr val="bg1"/>
                </a:solidFill>
              </a:rPr>
              <a:t>THEMATIC OBJECTIVES</a:t>
            </a:r>
            <a:endParaRPr lang="en-GB" altLang="fr-FR" sz="2100" b="1" dirty="0">
              <a:solidFill>
                <a:schemeClr val="bg1"/>
              </a:solidFill>
            </a:endParaRPr>
          </a:p>
        </p:txBody>
      </p:sp>
      <p:pic>
        <p:nvPicPr>
          <p:cNvPr id="5" name="Immagine 4"/>
          <p:cNvPicPr>
            <a:picLocks noChangeAspect="1"/>
          </p:cNvPicPr>
          <p:nvPr/>
        </p:nvPicPr>
        <p:blipFill>
          <a:blip r:embed="rId3"/>
          <a:stretch>
            <a:fillRect/>
          </a:stretch>
        </p:blipFill>
        <p:spPr>
          <a:xfrm>
            <a:off x="83344" y="2537591"/>
            <a:ext cx="8903120" cy="1748660"/>
          </a:xfrm>
          <a:prstGeom prst="rect">
            <a:avLst/>
          </a:prstGeom>
        </p:spPr>
      </p:pic>
      <p:pic>
        <p:nvPicPr>
          <p:cNvPr id="8" name="Immagine 4"/>
          <p:cNvPicPr>
            <a:picLocks noChangeAspect="1"/>
          </p:cNvPicPr>
          <p:nvPr/>
        </p:nvPicPr>
        <p:blipFill>
          <a:blip r:embed="rId4"/>
          <a:stretch>
            <a:fillRect/>
          </a:stretch>
        </p:blipFill>
        <p:spPr>
          <a:xfrm>
            <a:off x="6450859" y="6157988"/>
            <a:ext cx="2693141" cy="685859"/>
          </a:xfrm>
          <a:prstGeom prst="rect">
            <a:avLst/>
          </a:prstGeom>
        </p:spPr>
      </p:pic>
      <p:pic>
        <p:nvPicPr>
          <p:cNvPr id="9"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232" y="6182592"/>
            <a:ext cx="2118123" cy="648000"/>
          </a:xfrm>
          <a:prstGeom prst="rect">
            <a:avLst/>
          </a:prstGeom>
        </p:spPr>
      </p:pic>
    </p:spTree>
    <p:extLst>
      <p:ext uri="{BB962C8B-B14F-4D97-AF65-F5344CB8AC3E}">
        <p14:creationId xmlns:p14="http://schemas.microsoft.com/office/powerpoint/2010/main" val="2130565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Espace réservé du contenu 9"/>
          <p:cNvSpPr txBox="1">
            <a:spLocks/>
          </p:cNvSpPr>
          <p:nvPr/>
        </p:nvSpPr>
        <p:spPr>
          <a:xfrm>
            <a:off x="0" y="0"/>
            <a:ext cx="9144000" cy="738188"/>
          </a:xfrm>
          <a:prstGeom prst="rect">
            <a:avLst/>
          </a:prstGeom>
          <a:solidFill>
            <a:srgbClr val="82B63B"/>
          </a:solidFill>
          <a:ln>
            <a:solidFill>
              <a:srgbClr val="82B63B"/>
            </a:solidFill>
          </a:ln>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altLang="fr-FR" sz="750" b="1" dirty="0">
              <a:solidFill>
                <a:srgbClr val="002060"/>
              </a:solidFill>
            </a:endParaRPr>
          </a:p>
          <a:p>
            <a:r>
              <a:rPr lang="en-GB" altLang="fr-FR" sz="2100" b="1" cap="all" dirty="0">
                <a:solidFill>
                  <a:schemeClr val="bg1"/>
                </a:solidFill>
              </a:rPr>
              <a:t>The Sustainable Tourism Community </a:t>
            </a:r>
            <a:r>
              <a:rPr lang="en-GB" altLang="fr-FR" sz="2100" b="1" cap="all" dirty="0" smtClean="0">
                <a:solidFill>
                  <a:schemeClr val="bg1"/>
                </a:solidFill>
              </a:rPr>
              <a:t>: </a:t>
            </a:r>
            <a:r>
              <a:rPr lang="en-GB" altLang="fr-FR" sz="2100" b="1" dirty="0" smtClean="0">
                <a:solidFill>
                  <a:schemeClr val="bg1"/>
                </a:solidFill>
              </a:rPr>
              <a:t>KEY DELIVERABLES</a:t>
            </a:r>
            <a:endParaRPr lang="en-GB" altLang="fr-FR" sz="2100" b="1" dirty="0">
              <a:solidFill>
                <a:schemeClr val="bg1"/>
              </a:solidFill>
            </a:endParaRPr>
          </a:p>
        </p:txBody>
      </p:sp>
      <p:pic>
        <p:nvPicPr>
          <p:cNvPr id="2" name="Immagine 1"/>
          <p:cNvPicPr>
            <a:picLocks noChangeAspect="1"/>
          </p:cNvPicPr>
          <p:nvPr/>
        </p:nvPicPr>
        <p:blipFill>
          <a:blip r:embed="rId3"/>
          <a:stretch>
            <a:fillRect/>
          </a:stretch>
        </p:blipFill>
        <p:spPr>
          <a:xfrm>
            <a:off x="123247" y="1948316"/>
            <a:ext cx="8897507" cy="2961369"/>
          </a:xfrm>
          <a:prstGeom prst="rect">
            <a:avLst/>
          </a:prstGeom>
        </p:spPr>
      </p:pic>
      <p:pic>
        <p:nvPicPr>
          <p:cNvPr id="7" name="Immagine 4"/>
          <p:cNvPicPr>
            <a:picLocks noChangeAspect="1"/>
          </p:cNvPicPr>
          <p:nvPr/>
        </p:nvPicPr>
        <p:blipFill>
          <a:blip r:embed="rId4"/>
          <a:stretch>
            <a:fillRect/>
          </a:stretch>
        </p:blipFill>
        <p:spPr>
          <a:xfrm>
            <a:off x="6450859" y="6157988"/>
            <a:ext cx="2693141" cy="685859"/>
          </a:xfrm>
          <a:prstGeom prst="rect">
            <a:avLst/>
          </a:prstGeom>
        </p:spPr>
      </p:pic>
      <p:pic>
        <p:nvPicPr>
          <p:cNvPr id="8" name="Imag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232" y="6182592"/>
            <a:ext cx="2118123" cy="648000"/>
          </a:xfrm>
          <a:prstGeom prst="rect">
            <a:avLst/>
          </a:prstGeom>
        </p:spPr>
      </p:pic>
    </p:spTree>
    <p:extLst>
      <p:ext uri="{BB962C8B-B14F-4D97-AF65-F5344CB8AC3E}">
        <p14:creationId xmlns:p14="http://schemas.microsoft.com/office/powerpoint/2010/main" val="3591714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3">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554AC00E-DDB5-4D02-9332-F9E3FE679DB3}">
  <we:reference id="wa104038830" version="1.0.0.3" store="el-GR" storeType="OMEX"/>
  <we:alternateReferences>
    <we:reference id="wa104038830" version="1.0.0.3" store="el-GR"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4077</TotalTime>
  <Words>1037</Words>
  <Application>Microsoft Office PowerPoint</Application>
  <PresentationFormat>Affichage à l'écran (4:3)</PresentationFormat>
  <Paragraphs>194</Paragraphs>
  <Slides>11</Slides>
  <Notes>11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11</vt:i4>
      </vt:variant>
    </vt:vector>
  </HeadingPairs>
  <TitlesOfParts>
    <vt:vector size="19" baseType="lpstr">
      <vt:lpstr>Arial</vt:lpstr>
      <vt:lpstr>Calibri</vt:lpstr>
      <vt:lpstr>Calibri Light</vt:lpstr>
      <vt:lpstr>Monserrat</vt:lpstr>
      <vt:lpstr>Symbol</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CRPACA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EMERENCIANO Paulo</dc:creator>
  <cp:lastModifiedBy>NBourlion</cp:lastModifiedBy>
  <cp:revision>229</cp:revision>
  <cp:lastPrinted>2018-01-10T10:20:56Z</cp:lastPrinted>
  <dcterms:created xsi:type="dcterms:W3CDTF">2016-11-03T10:16:43Z</dcterms:created>
  <dcterms:modified xsi:type="dcterms:W3CDTF">2018-01-10T10:21:32Z</dcterms:modified>
</cp:coreProperties>
</file>