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710" r:id="rId2"/>
    <p:sldMasterId id="2147483684" r:id="rId3"/>
  </p:sldMasterIdLst>
  <p:notesMasterIdLst>
    <p:notesMasterId r:id="rId10"/>
  </p:notesMasterIdLst>
  <p:sldIdLst>
    <p:sldId id="256" r:id="rId4"/>
    <p:sldId id="1058" r:id="rId5"/>
    <p:sldId id="1059" r:id="rId6"/>
    <p:sldId id="1060" r:id="rId7"/>
    <p:sldId id="1061" r:id="rId8"/>
    <p:sldId id="82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0" autoAdjust="0"/>
    <p:restoredTop sz="85393" autoAdjust="0"/>
  </p:normalViewPr>
  <p:slideViewPr>
    <p:cSldViewPr>
      <p:cViewPr varScale="1">
        <p:scale>
          <a:sx n="98" d="100"/>
          <a:sy n="98" d="100"/>
        </p:scale>
        <p:origin x="972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01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07324-0E92-44C9-B3B2-CD2256FE2762}" type="datetimeFigureOut">
              <a:rPr lang="en-GB" smtClean="0"/>
              <a:pPr/>
              <a:t>09/01/2018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FC808-F956-493E-911E-E4C685849A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005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FC808-F956-493E-911E-E4C685849A1D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FC808-F956-493E-911E-E4C685849A1D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18D4-5FF1-48A3-824B-2E3198B473C4}" type="datetime1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4C89-79C2-4672-8F7C-379469A17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276A-5422-4C2E-B701-D74F66BA5200}" type="datetime1">
              <a:rPr lang="en-US" smtClean="0"/>
              <a:pPr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4C89-79C2-4672-8F7C-379469A17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35CA9-DD3B-43E7-934E-7C2768BBDFF0}" type="datetime1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4C89-79C2-4672-8F7C-379469A17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45E23-E414-44FD-8959-4F166232C530}" type="datetime1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4C89-79C2-4672-8F7C-379469A17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8E3A-EA4A-497F-BF70-EBFD007FA243}" type="datetimeFigureOut">
              <a:rPr lang="en-GB" smtClean="0"/>
              <a:pPr/>
              <a:t>09/01/2018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7B74D-F778-47D0-96C7-B451568C92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8E3A-EA4A-497F-BF70-EBFD007FA243}" type="datetimeFigureOut">
              <a:rPr lang="en-GB" smtClean="0"/>
              <a:pPr/>
              <a:t>09/01/2018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7B74D-F778-47D0-96C7-B451568C92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8E3A-EA4A-497F-BF70-EBFD007FA243}" type="datetimeFigureOut">
              <a:rPr lang="en-GB" smtClean="0"/>
              <a:pPr/>
              <a:t>09/01/2018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7B74D-F778-47D0-96C7-B451568C92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8E3A-EA4A-497F-BF70-EBFD007FA243}" type="datetimeFigureOut">
              <a:rPr lang="en-GB" smtClean="0"/>
              <a:pPr/>
              <a:t>09/01/2018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7B74D-F778-47D0-96C7-B451568C92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8E3A-EA4A-497F-BF70-EBFD007FA243}" type="datetimeFigureOut">
              <a:rPr lang="en-GB" smtClean="0"/>
              <a:pPr/>
              <a:t>09/01/2018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7B74D-F778-47D0-96C7-B451568C92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8E3A-EA4A-497F-BF70-EBFD007FA243}" type="datetimeFigureOut">
              <a:rPr lang="en-GB" smtClean="0"/>
              <a:pPr/>
              <a:t>09/01/2018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7B74D-F778-47D0-96C7-B451568C92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8E3A-EA4A-497F-BF70-EBFD007FA243}" type="datetimeFigureOut">
              <a:rPr lang="en-GB" smtClean="0"/>
              <a:pPr/>
              <a:t>09/01/2018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7B74D-F778-47D0-96C7-B451568C92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026C-3BE9-4C79-91C3-6B5593783046}" type="datetime1">
              <a:rPr lang="en-US" smtClean="0"/>
              <a:pPr/>
              <a:t>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4C89-79C2-4672-8F7C-379469A17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8E3A-EA4A-497F-BF70-EBFD007FA243}" type="datetimeFigureOut">
              <a:rPr lang="en-GB" smtClean="0"/>
              <a:pPr/>
              <a:t>09/01/2018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7B74D-F778-47D0-96C7-B451568C92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8E3A-EA4A-497F-BF70-EBFD007FA243}" type="datetimeFigureOut">
              <a:rPr lang="en-GB" smtClean="0"/>
              <a:pPr/>
              <a:t>09/01/2018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7B74D-F778-47D0-96C7-B451568C92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8E3A-EA4A-497F-BF70-EBFD007FA243}" type="datetimeFigureOut">
              <a:rPr lang="en-GB" smtClean="0"/>
              <a:pPr/>
              <a:t>09/01/2018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7B74D-F778-47D0-96C7-B451568C92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8E3A-EA4A-497F-BF70-EBFD007FA243}" type="datetimeFigureOut">
              <a:rPr lang="en-GB" smtClean="0"/>
              <a:pPr/>
              <a:t>09/01/2018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7B74D-F778-47D0-96C7-B451568C92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2D605C2-03B0-4F5C-A765-A2BCAF3D009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15" name="AutoShape 2">
            <a:extLst>
              <a:ext uri="{FF2B5EF4-FFF2-40B4-BE49-F238E27FC236}">
                <a16:creationId xmlns:a16="http://schemas.microsoft.com/office/drawing/2014/main" id="{50A93BE4-4878-482A-9999-000F93F7BBBA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H="1" flipV="1">
            <a:off x="1265221" y="6484880"/>
            <a:ext cx="9661557" cy="38547"/>
          </a:xfrm>
          <a:prstGeom prst="straightConnector1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10972800" cy="762000"/>
          </a:xfrm>
        </p:spPr>
        <p:txBody>
          <a:bodyPr>
            <a:noAutofit/>
          </a:bodyPr>
          <a:lstStyle>
            <a:lvl1pPr>
              <a:defRPr sz="3600" b="1" i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600" y="6237312"/>
            <a:ext cx="818389" cy="457200"/>
          </a:xfrm>
          <a:prstGeom prst="ellipse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82D605C2-03B0-4F5C-A765-A2BCAF3D009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4800" y="837805"/>
            <a:ext cx="11684000" cy="5257800"/>
          </a:xfrm>
        </p:spPr>
        <p:txBody>
          <a:bodyPr vert="horz"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cxnSp>
        <p:nvCxnSpPr>
          <p:cNvPr id="10" name="AutoShape 2"/>
          <p:cNvCxnSpPr>
            <a:cxnSpLocks noChangeShapeType="1"/>
          </p:cNvCxnSpPr>
          <p:nvPr userDrawn="1"/>
        </p:nvCxnSpPr>
        <p:spPr bwMode="auto">
          <a:xfrm rot="10800000" flipV="1">
            <a:off x="1199456" y="692698"/>
            <a:ext cx="9697077" cy="1"/>
          </a:xfrm>
          <a:prstGeom prst="straightConnector1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</p:cxn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2544" y="332657"/>
            <a:ext cx="1103445" cy="604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Shape 9" descr="B12547_EONav_Logo_02.jpg">
            <a:extLst>
              <a:ext uri="{FF2B5EF4-FFF2-40B4-BE49-F238E27FC236}">
                <a16:creationId xmlns:a16="http://schemas.microsoft.com/office/drawing/2014/main" id="{0C1FB51F-D86E-4B6B-8B41-640454FEFF9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96011" y="6463853"/>
            <a:ext cx="1603983" cy="368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F497D"/>
                </a:solidFill>
              </a:rPr>
              <a:t>4/27/2011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  <a:prstGeom prst="ellipse">
            <a:avLst/>
          </a:prstGeom>
        </p:spPr>
        <p:txBody>
          <a:bodyPr/>
          <a:lstStyle/>
          <a:p>
            <a:fld id="{82D605C2-03B0-4F5C-A765-A2BCAF3D009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3" name="AutoShape 2">
            <a:extLst>
              <a:ext uri="{FF2B5EF4-FFF2-40B4-BE49-F238E27FC236}">
                <a16:creationId xmlns:a16="http://schemas.microsoft.com/office/drawing/2014/main" id="{76FAF480-089F-4447-A817-DF8865928C8E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H="1" flipV="1">
            <a:off x="1265221" y="6484880"/>
            <a:ext cx="9661557" cy="38547"/>
          </a:xfrm>
          <a:prstGeom prst="straightConnector1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F497D"/>
                </a:solidFill>
              </a:rPr>
              <a:t>4/27/2011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</p:spPr>
        <p:txBody>
          <a:bodyPr/>
          <a:lstStyle/>
          <a:p>
            <a:fld id="{82D605C2-03B0-4F5C-A765-A2BCAF3D009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F497D"/>
                </a:solidFill>
              </a:rPr>
              <a:t>4/27/2011</a:t>
            </a:r>
            <a:endParaRPr lang="en-GB">
              <a:solidFill>
                <a:srgbClr val="1F497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1F497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</p:spPr>
        <p:txBody>
          <a:bodyPr/>
          <a:lstStyle/>
          <a:p>
            <a:fld id="{82D605C2-03B0-4F5C-A765-A2BCAF3D009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</p:spPr>
        <p:txBody>
          <a:bodyPr/>
          <a:lstStyle/>
          <a:p>
            <a:fld id="{82D605C2-03B0-4F5C-A765-A2BCAF3D009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9614-B0CC-4E87-961C-E7B7339DED4C}" type="datetime1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4C89-79C2-4672-8F7C-379469A17C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AutoShape 8"/>
          <p:cNvSpPr>
            <a:spLocks noChangeArrowheads="1"/>
          </p:cNvSpPr>
          <p:nvPr userDrawn="1"/>
        </p:nvSpPr>
        <p:spPr bwMode="auto">
          <a:xfrm>
            <a:off x="239185" y="333376"/>
            <a:ext cx="11764433" cy="6119813"/>
          </a:xfrm>
          <a:prstGeom prst="roundRect">
            <a:avLst>
              <a:gd name="adj" fmla="val 11046"/>
            </a:avLst>
          </a:prstGeom>
          <a:noFill/>
          <a:ln w="2844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sz="180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</p:spPr>
        <p:txBody>
          <a:bodyPr/>
          <a:lstStyle/>
          <a:p>
            <a:fld id="{82D605C2-03B0-4F5C-A765-A2BCAF3D009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F497D"/>
                </a:solidFill>
              </a:rPr>
              <a:t>4/27/2011</a:t>
            </a:r>
            <a:endParaRPr lang="en-GB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</p:spPr>
        <p:txBody>
          <a:bodyPr/>
          <a:lstStyle/>
          <a:p>
            <a:fld id="{82D605C2-03B0-4F5C-A765-A2BCAF3D009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F497D"/>
                </a:solidFill>
              </a:rPr>
              <a:t>4/27/2011</a:t>
            </a:r>
            <a:endParaRPr lang="en-GB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</p:spPr>
        <p:txBody>
          <a:bodyPr/>
          <a:lstStyle/>
          <a:p>
            <a:fld id="{82D605C2-03B0-4F5C-A765-A2BCAF3D009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F497D"/>
                </a:solidFill>
              </a:rPr>
              <a:t>4/27/2011</a:t>
            </a:r>
            <a:endParaRPr lang="en-GB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</p:spPr>
        <p:txBody>
          <a:bodyPr/>
          <a:lstStyle/>
          <a:p>
            <a:fld id="{82D605C2-03B0-4F5C-A765-A2BCAF3D009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4F1C-2448-4E65-B2FB-317695E22DBD}" type="datetime1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4C89-79C2-4672-8F7C-379469A17C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9"/>
          <p:cNvSpPr>
            <a:spLocks noChangeShapeType="1"/>
          </p:cNvSpPr>
          <p:nvPr userDrawn="1"/>
        </p:nvSpPr>
        <p:spPr bwMode="auto">
          <a:xfrm>
            <a:off x="1016000" y="1196975"/>
            <a:ext cx="10261600" cy="1588"/>
          </a:xfrm>
          <a:prstGeom prst="line">
            <a:avLst/>
          </a:prstGeom>
          <a:noFill/>
          <a:ln w="3816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/>
          </a:p>
        </p:txBody>
      </p:sp>
      <p:sp>
        <p:nvSpPr>
          <p:cNvPr id="8" name="AutoShape 8"/>
          <p:cNvSpPr>
            <a:spLocks noChangeArrowheads="1"/>
          </p:cNvSpPr>
          <p:nvPr userDrawn="1"/>
        </p:nvSpPr>
        <p:spPr bwMode="auto">
          <a:xfrm>
            <a:off x="239185" y="333376"/>
            <a:ext cx="11764433" cy="6119813"/>
          </a:xfrm>
          <a:prstGeom prst="roundRect">
            <a:avLst>
              <a:gd name="adj" fmla="val 11046"/>
            </a:avLst>
          </a:prstGeom>
          <a:noFill/>
          <a:ln w="2844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sz="18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A2A6-FD88-4464-B93D-D4B4282AB070}" type="datetime1">
              <a:rPr lang="en-US" smtClean="0"/>
              <a:pPr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4C89-79C2-4672-8F7C-379469A17C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Line 9"/>
          <p:cNvSpPr>
            <a:spLocks noChangeShapeType="1"/>
          </p:cNvSpPr>
          <p:nvPr userDrawn="1"/>
        </p:nvSpPr>
        <p:spPr bwMode="auto">
          <a:xfrm>
            <a:off x="1016000" y="1196975"/>
            <a:ext cx="10261600" cy="1588"/>
          </a:xfrm>
          <a:prstGeom prst="line">
            <a:avLst/>
          </a:prstGeom>
          <a:noFill/>
          <a:ln w="3816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/>
          </a:p>
        </p:txBody>
      </p:sp>
      <p:sp>
        <p:nvSpPr>
          <p:cNvPr id="9" name="AutoShape 8"/>
          <p:cNvSpPr>
            <a:spLocks noChangeArrowheads="1"/>
          </p:cNvSpPr>
          <p:nvPr userDrawn="1"/>
        </p:nvSpPr>
        <p:spPr bwMode="auto">
          <a:xfrm>
            <a:off x="239185" y="333376"/>
            <a:ext cx="11764433" cy="6119813"/>
          </a:xfrm>
          <a:prstGeom prst="roundRect">
            <a:avLst>
              <a:gd name="adj" fmla="val 11046"/>
            </a:avLst>
          </a:prstGeom>
          <a:noFill/>
          <a:ln w="2844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sz="1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CE40D-292A-4475-B8CC-77095E7C583D}" type="datetime1">
              <a:rPr lang="en-US" smtClean="0"/>
              <a:pPr/>
              <a:t>1/9/2018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4C89-79C2-4672-8F7C-379469A17C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1016000" y="1196975"/>
            <a:ext cx="10261600" cy="1588"/>
          </a:xfrm>
          <a:prstGeom prst="line">
            <a:avLst/>
          </a:prstGeom>
          <a:noFill/>
          <a:ln w="3816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/>
          </a:p>
        </p:txBody>
      </p:sp>
      <p:sp>
        <p:nvSpPr>
          <p:cNvPr id="11" name="AutoShape 8"/>
          <p:cNvSpPr>
            <a:spLocks noChangeArrowheads="1"/>
          </p:cNvSpPr>
          <p:nvPr userDrawn="1"/>
        </p:nvSpPr>
        <p:spPr bwMode="auto">
          <a:xfrm>
            <a:off x="239185" y="333376"/>
            <a:ext cx="11764433" cy="6119813"/>
          </a:xfrm>
          <a:prstGeom prst="roundRect">
            <a:avLst>
              <a:gd name="adj" fmla="val 11046"/>
            </a:avLst>
          </a:prstGeom>
          <a:noFill/>
          <a:ln w="2844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sz="18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BC9D2-9708-4A5A-9AD1-DDD3BFEF1929}" type="datetime1">
              <a:rPr lang="en-US" smtClean="0"/>
              <a:pPr/>
              <a:t>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4C89-79C2-4672-8F7C-379469A17C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Line 9"/>
          <p:cNvSpPr>
            <a:spLocks noChangeShapeType="1"/>
          </p:cNvSpPr>
          <p:nvPr userDrawn="1"/>
        </p:nvSpPr>
        <p:spPr bwMode="auto">
          <a:xfrm>
            <a:off x="1016000" y="1196975"/>
            <a:ext cx="10261600" cy="1588"/>
          </a:xfrm>
          <a:prstGeom prst="line">
            <a:avLst/>
          </a:prstGeom>
          <a:noFill/>
          <a:ln w="3816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/>
          </a:p>
        </p:txBody>
      </p:sp>
      <p:sp>
        <p:nvSpPr>
          <p:cNvPr id="7" name="AutoShape 8"/>
          <p:cNvSpPr>
            <a:spLocks noChangeArrowheads="1"/>
          </p:cNvSpPr>
          <p:nvPr userDrawn="1"/>
        </p:nvSpPr>
        <p:spPr bwMode="auto">
          <a:xfrm>
            <a:off x="239185" y="333376"/>
            <a:ext cx="11764433" cy="6119813"/>
          </a:xfrm>
          <a:prstGeom prst="roundRect">
            <a:avLst>
              <a:gd name="adj" fmla="val 11046"/>
            </a:avLst>
          </a:prstGeom>
          <a:noFill/>
          <a:ln w="2844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sz="1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24FE-1E9D-4894-A0A7-BB2588084DF9}" type="datetime1">
              <a:rPr lang="en-US" smtClean="0"/>
              <a:pPr/>
              <a:t>1/9/2018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4C89-79C2-4672-8F7C-379469A17C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Line 9"/>
          <p:cNvSpPr>
            <a:spLocks noChangeShapeType="1"/>
          </p:cNvSpPr>
          <p:nvPr userDrawn="1"/>
        </p:nvSpPr>
        <p:spPr bwMode="auto">
          <a:xfrm>
            <a:off x="1016000" y="1196975"/>
            <a:ext cx="10261600" cy="1588"/>
          </a:xfrm>
          <a:prstGeom prst="line">
            <a:avLst/>
          </a:prstGeom>
          <a:noFill/>
          <a:ln w="3816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/>
          </a:p>
        </p:txBody>
      </p:sp>
      <p:sp>
        <p:nvSpPr>
          <p:cNvPr id="6" name="AutoShape 8"/>
          <p:cNvSpPr>
            <a:spLocks noChangeArrowheads="1"/>
          </p:cNvSpPr>
          <p:nvPr userDrawn="1"/>
        </p:nvSpPr>
        <p:spPr bwMode="auto">
          <a:xfrm>
            <a:off x="239185" y="333376"/>
            <a:ext cx="11764433" cy="6119813"/>
          </a:xfrm>
          <a:prstGeom prst="roundRect">
            <a:avLst>
              <a:gd name="adj" fmla="val 11046"/>
            </a:avLst>
          </a:prstGeom>
          <a:noFill/>
          <a:ln w="2844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sz="18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B2CC-453B-4617-A87A-E5E3265C3512}" type="datetime1">
              <a:rPr lang="en-US" smtClean="0"/>
              <a:pPr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4C89-79C2-4672-8F7C-379469A17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2026C-3BE9-4C79-91C3-6B5593783046}" type="datetime1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44C89-79C2-4672-8F7C-379469A17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58E3A-EA4A-497F-BF70-EBFD007FA243}" type="datetimeFigureOut">
              <a:rPr lang="en-GB" smtClean="0"/>
              <a:pPr/>
              <a:t>09/01/2018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7B74D-F778-47D0-96C7-B451568C929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cxnSp>
        <p:nvCxnSpPr>
          <p:cNvPr id="12" name="AutoShape 2"/>
          <p:cNvCxnSpPr>
            <a:cxnSpLocks noChangeShapeType="1"/>
          </p:cNvCxnSpPr>
          <p:nvPr userDrawn="1"/>
        </p:nvCxnSpPr>
        <p:spPr bwMode="auto">
          <a:xfrm flipH="1" flipV="1">
            <a:off x="1265221" y="6484880"/>
            <a:ext cx="9661557" cy="38547"/>
          </a:xfrm>
          <a:prstGeom prst="straightConnector1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</p:cxnSp>
      <p:sp>
        <p:nvSpPr>
          <p:cNvPr id="16" name="Footer Placeholder 6"/>
          <p:cNvSpPr txBox="1">
            <a:spLocks noChangeArrowheads="1"/>
          </p:cNvSpPr>
          <p:nvPr userDrawn="1"/>
        </p:nvSpPr>
        <p:spPr bwMode="auto">
          <a:xfrm>
            <a:off x="4368800" y="6534345"/>
            <a:ext cx="7518400" cy="312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normAutofit/>
          </a:bodyPr>
          <a:lstStyle>
            <a:lvl1pPr>
              <a:lnSpc>
                <a:spcPct val="93000"/>
              </a:lnSpc>
              <a:buClr>
                <a:srgbClr val="0000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400" b="1" i="1" dirty="0">
                <a:solidFill>
                  <a:srgbClr val="002060"/>
                </a:solidFill>
              </a:rPr>
              <a:t>© 2018 Offshore Navigation Ltd 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Proprietary Information </a:t>
            </a:r>
            <a:endParaRPr kumimoji="0" lang="en-GB" sz="1400" b="1" i="1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3.jp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3" cstate="print"/>
          <a:srcRect l="26424" t="38032" r="49814" b="39096"/>
          <a:stretch>
            <a:fillRect/>
          </a:stretch>
        </p:blipFill>
        <p:spPr bwMode="auto">
          <a:xfrm>
            <a:off x="76200" y="5713729"/>
            <a:ext cx="2270776" cy="113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ubtitle 18"/>
          <p:cNvSpPr>
            <a:spLocks noGrp="1"/>
          </p:cNvSpPr>
          <p:nvPr>
            <p:ph type="subTitle" idx="1"/>
          </p:nvPr>
        </p:nvSpPr>
        <p:spPr>
          <a:xfrm>
            <a:off x="3962398" y="4191000"/>
            <a:ext cx="4267200" cy="726566"/>
          </a:xfrm>
        </p:spPr>
        <p:txBody>
          <a:bodyPr>
            <a:normAutofit lnSpcReduction="10000"/>
          </a:bodyPr>
          <a:lstStyle/>
          <a:p>
            <a:r>
              <a:rPr lang="en-US" sz="2000" u="sng" dirty="0"/>
              <a:t>Project presentation – 11</a:t>
            </a:r>
            <a:r>
              <a:rPr lang="en-US" sz="2000" u="sng" baseline="30000" dirty="0"/>
              <a:t>th</a:t>
            </a:r>
            <a:r>
              <a:rPr lang="en-US" sz="2000" u="sng" dirty="0"/>
              <a:t> Jan’18</a:t>
            </a:r>
          </a:p>
          <a:p>
            <a:r>
              <a:rPr lang="en-GB" sz="2000" dirty="0">
                <a:solidFill>
                  <a:srgbClr val="0070C0"/>
                </a:solidFill>
              </a:rPr>
              <a:t>Presenter: Kris </a:t>
            </a:r>
            <a:r>
              <a:rPr lang="en-GB" sz="2000" dirty="0" err="1">
                <a:solidFill>
                  <a:srgbClr val="0070C0"/>
                </a:solidFill>
              </a:rPr>
              <a:t>Lemmens</a:t>
            </a:r>
            <a:r>
              <a:rPr lang="en-GB" sz="2000" dirty="0">
                <a:solidFill>
                  <a:srgbClr val="0070C0"/>
                </a:solidFill>
              </a:rPr>
              <a:t> (ONL)</a:t>
            </a:r>
          </a:p>
        </p:txBody>
      </p:sp>
      <p:pic>
        <p:nvPicPr>
          <p:cNvPr id="128002" name="Picture 2" descr="http://moveabout.net/images/uploads/chalmers_c_logo_thum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0" y="5105861"/>
            <a:ext cx="1421049" cy="1620884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2520" y="152400"/>
            <a:ext cx="2486958" cy="812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498" y="5943840"/>
            <a:ext cx="2667001" cy="837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l="5650" r="74994" b="496"/>
          <a:stretch/>
        </p:blipFill>
        <p:spPr>
          <a:xfrm>
            <a:off x="76200" y="106620"/>
            <a:ext cx="2086535" cy="9027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4600" y="5605334"/>
            <a:ext cx="1676400" cy="11161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48433" y="57210"/>
            <a:ext cx="1409700" cy="1524000"/>
          </a:xfrm>
          <a:prstGeom prst="rect">
            <a:avLst/>
          </a:prstGeom>
        </p:spPr>
      </p:pic>
      <p:pic>
        <p:nvPicPr>
          <p:cNvPr id="13" name="Picture 12" descr="molflow_logo small.png">
            <a:extLst>
              <a:ext uri="{FF2B5EF4-FFF2-40B4-BE49-F238E27FC236}">
                <a16:creationId xmlns:a16="http://schemas.microsoft.com/office/drawing/2014/main" id="{7D982A4C-9D6A-4263-A71B-BF124D541C9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163405"/>
            <a:ext cx="1934135" cy="670368"/>
          </a:xfrm>
          <a:prstGeom prst="rect">
            <a:avLst/>
          </a:prstGeom>
        </p:spPr>
      </p:pic>
      <p:pic>
        <p:nvPicPr>
          <p:cNvPr id="14" name="Shape 9" descr="B12547_EONav_Logo_02.jpg">
            <a:extLst>
              <a:ext uri="{FF2B5EF4-FFF2-40B4-BE49-F238E27FC236}">
                <a16:creationId xmlns:a16="http://schemas.microsoft.com/office/drawing/2014/main" id="{2753CE4B-9883-4FEE-8F36-4E9AC0928F6A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495798" y="2286000"/>
            <a:ext cx="3200400" cy="863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34C65-6369-4C47-83B9-ACB1460FF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description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584EBD-D49E-4AE3-AE55-6CC2DB78D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05C2-03B0-4F5C-A765-A2BCAF3D0096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6502DA-BBCB-479C-B27C-9D46DC18456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sz="3200" dirty="0"/>
              <a:t>“Earth Observation for Maritime Navigation”</a:t>
            </a:r>
          </a:p>
          <a:p>
            <a:pPr marL="0" indent="0" algn="ctr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u="sng" dirty="0"/>
              <a:t>Problem statement</a:t>
            </a:r>
          </a:p>
          <a:p>
            <a:r>
              <a:rPr lang="en-GB" sz="3200" dirty="0"/>
              <a:t>From ship company standpoint</a:t>
            </a:r>
          </a:p>
          <a:p>
            <a:pPr lvl="1"/>
            <a:r>
              <a:rPr lang="en-GB" sz="3000" dirty="0"/>
              <a:t>Increasing fuel costs, increasing environmental regulatory pressure, safety issues, maintenance costs</a:t>
            </a:r>
          </a:p>
          <a:p>
            <a:r>
              <a:rPr lang="en-GB" sz="3200" dirty="0"/>
              <a:t>From environmental standpoint</a:t>
            </a:r>
          </a:p>
          <a:p>
            <a:pPr lvl="1"/>
            <a:r>
              <a:rPr lang="en-GB" sz="3000" dirty="0"/>
              <a:t>Increasing air pollution (GHG, </a:t>
            </a:r>
            <a:r>
              <a:rPr lang="en-GB" sz="3000" dirty="0" err="1"/>
              <a:t>SOx</a:t>
            </a:r>
            <a:r>
              <a:rPr lang="en-GB" sz="3000" dirty="0"/>
              <a:t>, PM), increasing water pollution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u="sng" dirty="0"/>
              <a:t>Goal statement</a:t>
            </a:r>
          </a:p>
          <a:p>
            <a:r>
              <a:rPr lang="en-GB" sz="3200" dirty="0"/>
              <a:t>Increase a ship’s energy efficiency </a:t>
            </a:r>
          </a:p>
          <a:p>
            <a:pPr lvl="1"/>
            <a:r>
              <a:rPr lang="en-GB" sz="3000" dirty="0"/>
              <a:t>Lower fuel consumption </a:t>
            </a:r>
          </a:p>
          <a:p>
            <a:pPr lvl="1"/>
            <a:r>
              <a:rPr lang="en-GB" sz="3000" dirty="0"/>
              <a:t>Lower emissions</a:t>
            </a:r>
          </a:p>
          <a:p>
            <a:r>
              <a:rPr lang="en-GB" sz="3200" dirty="0"/>
              <a:t>Increase navigational safety of maritime transport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944225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583E3-9DC4-4EE8-A91D-B72550A3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description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E2205C-EBFE-4EB7-8876-2BF3CC6F0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05C2-03B0-4F5C-A765-A2BCAF3D0096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64E7FD-0B6A-4490-9411-A2785011481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4800" y="762000"/>
            <a:ext cx="11684000" cy="5715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800" u="sng" dirty="0"/>
              <a:t>Approach</a:t>
            </a:r>
          </a:p>
          <a:p>
            <a:r>
              <a:rPr lang="en-GB" sz="2800" dirty="0"/>
              <a:t>Weather routing</a:t>
            </a:r>
          </a:p>
          <a:p>
            <a:pPr lvl="1"/>
            <a:r>
              <a:rPr lang="en-GB" sz="2600" dirty="0"/>
              <a:t>To avoid hazardous and unfavourable weather</a:t>
            </a:r>
          </a:p>
          <a:p>
            <a:r>
              <a:rPr lang="en-GB" sz="2800" dirty="0"/>
              <a:t>Route optimization</a:t>
            </a:r>
          </a:p>
          <a:p>
            <a:pPr lvl="1"/>
            <a:r>
              <a:rPr lang="en-GB" sz="2600" dirty="0"/>
              <a:t>To take advantage of favourable atmospheric and oceanic conditions </a:t>
            </a:r>
          </a:p>
          <a:p>
            <a:endParaRPr lang="en-GB" sz="2200" dirty="0"/>
          </a:p>
          <a:p>
            <a:pPr marL="0" indent="0">
              <a:buNone/>
            </a:pPr>
            <a:r>
              <a:rPr lang="en-GB" sz="2800" u="sng" dirty="0"/>
              <a:t>Implementation</a:t>
            </a:r>
          </a:p>
          <a:p>
            <a:r>
              <a:rPr lang="en-US" sz="2800" dirty="0"/>
              <a:t>Advanced route planning system </a:t>
            </a:r>
          </a:p>
          <a:p>
            <a:pPr lvl="1"/>
            <a:r>
              <a:rPr lang="en-US" sz="2600" dirty="0"/>
              <a:t>Combines remote sensing (satellite) earth observations (EO) with in-situ and local ship observations to correct and improve weather predictions from multiple forecast providers</a:t>
            </a:r>
          </a:p>
          <a:p>
            <a:pPr lvl="1"/>
            <a:r>
              <a:rPr lang="en-US" sz="2600" dirty="0"/>
              <a:t>Uses smart algorithms to learn over time strengths and weaknesses of predictions and observations</a:t>
            </a:r>
          </a:p>
          <a:p>
            <a:pPr lvl="1"/>
            <a:r>
              <a:rPr lang="en-US" sz="2600" dirty="0"/>
              <a:t>Includes advanced ship performance models to simulate route outcome</a:t>
            </a:r>
          </a:p>
          <a:p>
            <a:pPr lvl="1"/>
            <a:r>
              <a:rPr lang="en-US" sz="2600" dirty="0"/>
              <a:t>Combines multiple optimization algorithms to arrive at best possible solution</a:t>
            </a:r>
          </a:p>
          <a:p>
            <a:pPr lvl="1"/>
            <a:endParaRPr lang="en-GB" sz="2600" dirty="0"/>
          </a:p>
          <a:p>
            <a:endParaRPr lang="en-GB" sz="2800" u="sng" dirty="0"/>
          </a:p>
          <a:p>
            <a:endParaRPr lang="en-GB" dirty="0"/>
          </a:p>
        </p:txBody>
      </p:sp>
      <p:pic>
        <p:nvPicPr>
          <p:cNvPr id="5" name="Immagine 20" descr="schema_palumbo2.png">
            <a:extLst>
              <a:ext uri="{FF2B5EF4-FFF2-40B4-BE49-F238E27FC236}">
                <a16:creationId xmlns:a16="http://schemas.microsoft.com/office/drawing/2014/main" id="{92C76153-3FB1-40CB-8350-2508B378412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7611" y="1085378"/>
            <a:ext cx="4171189" cy="255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143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3DE94-CDB9-43ED-8EE9-49526264B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description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4995DA-99E4-4A36-A82F-2B08F77C2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05C2-03B0-4F5C-A765-A2BCAF3D0096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C4929C-83C2-4E40-863B-8B40002FEDD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4800" y="837804"/>
            <a:ext cx="11684000" cy="5562995"/>
          </a:xfrm>
        </p:spPr>
        <p:txBody>
          <a:bodyPr/>
          <a:lstStyle/>
          <a:p>
            <a:pPr marL="0" indent="0">
              <a:buNone/>
            </a:pPr>
            <a:r>
              <a:rPr lang="en-GB" sz="2400" u="sng" dirty="0"/>
              <a:t>Expected result</a:t>
            </a:r>
          </a:p>
          <a:p>
            <a:r>
              <a:rPr lang="en-GB" sz="2400" dirty="0"/>
              <a:t>Reduced fuel consumption up to 7% and more due to sailing with currents and winds</a:t>
            </a:r>
          </a:p>
          <a:p>
            <a:r>
              <a:rPr lang="en-GB" sz="2400" dirty="0"/>
              <a:t>Reduced emissions up to 7% and more due to reduced fuel consumption</a:t>
            </a:r>
          </a:p>
          <a:p>
            <a:r>
              <a:rPr lang="en-GB" sz="2400" dirty="0"/>
              <a:t>Increased service life of ships up to 15% due to reduced exposure to heavy weather</a:t>
            </a:r>
          </a:p>
          <a:p>
            <a:r>
              <a:rPr lang="en-GB" sz="2400" dirty="0"/>
              <a:t>Increased crew/passenger safety due to avoidance of heavy/stormy weather</a:t>
            </a:r>
          </a:p>
          <a:p>
            <a:r>
              <a:rPr lang="en-GB" sz="2400" dirty="0"/>
              <a:t>Increased structural safety due to weather related hull stress and hull wear and tear monitoring</a:t>
            </a:r>
          </a:p>
          <a:p>
            <a:r>
              <a:rPr lang="en-GB" sz="2400" dirty="0"/>
              <a:t>Reduced ‘accidental’ pollution due to better timed maintenance and inspection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 algn="ctr">
              <a:buNone/>
            </a:pPr>
            <a:r>
              <a:rPr lang="en-GB" sz="2400" dirty="0"/>
              <a:t>“Just as you use a car navigation software to optimally navigate a static network of streets, shipping companies can use </a:t>
            </a:r>
            <a:r>
              <a:rPr lang="en-GB" sz="2400" dirty="0" err="1"/>
              <a:t>EONav</a:t>
            </a:r>
            <a:r>
              <a:rPr lang="en-GB" sz="2400" dirty="0"/>
              <a:t> to optimally navigate a dynamic network of currents, winds and waves.”</a:t>
            </a:r>
          </a:p>
        </p:txBody>
      </p:sp>
    </p:spTree>
    <p:extLst>
      <p:ext uri="{BB962C8B-B14F-4D97-AF65-F5344CB8AC3E}">
        <p14:creationId xmlns:p14="http://schemas.microsoft.com/office/powerpoint/2010/main" val="10445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29F2E-B508-4A55-83CB-FC02EEBAB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Relation to </a:t>
            </a:r>
            <a:r>
              <a:rPr lang="en-GB" dirty="0" err="1"/>
              <a:t>Bluemed</a:t>
            </a:r>
            <a:r>
              <a:rPr lang="en-GB" dirty="0"/>
              <a:t> SRIA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990C1E-12BA-4F54-B82A-94FFCBEC7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05C2-03B0-4F5C-A765-A2BCAF3D0096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8B4D5D-3A28-4C11-A8B9-80A081B5285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2400" y="837805"/>
            <a:ext cx="11851178" cy="52578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SMART, GREENER MARITIME TRANSPORT AND FACILITIES IN THE MEDITERRANEAN</a:t>
            </a:r>
          </a:p>
          <a:p>
            <a:pPr lvl="1"/>
            <a:r>
              <a:rPr lang="en-US" dirty="0"/>
              <a:t>Develop innovative design and management solutions for (eco-friendly vessels and) fuel saving</a:t>
            </a:r>
          </a:p>
          <a:p>
            <a:pPr lvl="2"/>
            <a:r>
              <a:rPr lang="en-US" dirty="0"/>
              <a:t>R&amp;I activities, knowledge sharing and transfer, policy initiatives</a:t>
            </a:r>
          </a:p>
          <a:p>
            <a:pPr lvl="3"/>
            <a:r>
              <a:rPr lang="en-US" dirty="0"/>
              <a:t>EU &amp; International level</a:t>
            </a:r>
          </a:p>
          <a:p>
            <a:pPr lvl="4"/>
            <a:r>
              <a:rPr lang="en-US" dirty="0"/>
              <a:t>Short to medium duration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3684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05C2-03B0-4F5C-A765-A2BCAF3D0096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209800" y="990601"/>
            <a:ext cx="7696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defRPr/>
            </a:pPr>
            <a:r>
              <a:rPr lang="en-GB" b="1" kern="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Small Medium Enterprise (SME) technology company developing navigation solutions and </a:t>
            </a:r>
            <a:br>
              <a:rPr lang="en-GB" b="1" kern="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b="1" kern="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services for the maritime transport industries</a:t>
            </a:r>
          </a:p>
          <a:p>
            <a:pPr marL="342900" indent="-342900" algn="ctr">
              <a:defRPr/>
            </a:pPr>
            <a:endParaRPr lang="en-GB" kern="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ctr">
              <a:defRPr/>
            </a:pPr>
            <a:endParaRPr lang="en-GB" kern="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ctr">
              <a:defRPr/>
            </a:pPr>
            <a:endParaRPr lang="en-GB" kern="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ctr">
              <a:defRPr/>
            </a:pPr>
            <a:endParaRPr lang="en-GB" kern="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ctr">
              <a:defRPr/>
            </a:pPr>
            <a:endParaRPr lang="en-GB" kern="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ctr">
              <a:defRPr/>
            </a:pPr>
            <a:endParaRPr lang="en-GB" kern="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ctr">
              <a:defRPr/>
            </a:pPr>
            <a:endParaRPr lang="en-GB" b="1" kern="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ctr">
              <a:defRPr/>
            </a:pPr>
            <a:endParaRPr lang="en-GB" b="1" kern="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defRPr/>
            </a:pPr>
            <a:r>
              <a:rPr lang="en-GB" b="1" kern="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Tel: +44 20 3287 3300</a:t>
            </a:r>
          </a:p>
          <a:p>
            <a:pPr marL="342900" indent="-342900">
              <a:defRPr/>
            </a:pPr>
            <a:r>
              <a:rPr lang="en-GB" b="1" kern="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+44 20 3608 2870</a:t>
            </a:r>
          </a:p>
          <a:p>
            <a:pPr marL="342900" indent="-342900">
              <a:defRPr/>
            </a:pPr>
            <a:endParaRPr lang="en-GB" b="1" kern="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defRPr/>
            </a:pPr>
            <a:r>
              <a:rPr lang="en-GB" b="1" kern="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Website: offshorenavigation.com</a:t>
            </a:r>
          </a:p>
          <a:p>
            <a:pPr marL="342900" indent="-342900">
              <a:defRPr/>
            </a:pPr>
            <a:endParaRPr lang="en-GB" b="1" kern="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defRPr/>
            </a:pPr>
            <a:r>
              <a:rPr lang="it-IT" b="1" kern="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E-mail: info@offshorenavigation.com</a:t>
            </a:r>
          </a:p>
          <a:p>
            <a:pPr marL="342900" indent="-342900">
              <a:defRPr/>
            </a:pPr>
            <a:r>
              <a:rPr lang="it-IT" b="1" kern="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 kris.lemmens@Offshorenavigation.com</a:t>
            </a:r>
            <a:endParaRPr lang="en-GB" b="1" kern="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057400"/>
            <a:ext cx="52657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A57DFBD-71EC-45B9-88DF-DD54C5215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/>
          <a:lstStyle/>
          <a:p>
            <a:r>
              <a:rPr lang="en-GB" sz="3200" dirty="0"/>
              <a:t>Offshore Navigation Ltd</a:t>
            </a:r>
            <a:endParaRPr lang="en-GB" dirty="0"/>
          </a:p>
        </p:txBody>
      </p:sp>
    </p:spTree>
  </p:cSld>
  <p:clrMapOvr>
    <a:masterClrMapping/>
  </p:clrMapOvr>
  <p:transition/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12888</TotalTime>
  <Words>358</Words>
  <Application>Microsoft Office PowerPoint</Application>
  <PresentationFormat>Widescreen</PresentationFormat>
  <Paragraphs>73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Franklin Gothic Book</vt:lpstr>
      <vt:lpstr>Perpetua</vt:lpstr>
      <vt:lpstr>Verdana</vt:lpstr>
      <vt:lpstr>Wingdings 2</vt:lpstr>
      <vt:lpstr>Office Theme</vt:lpstr>
      <vt:lpstr>Custom Design</vt:lpstr>
      <vt:lpstr>2_Equity</vt:lpstr>
      <vt:lpstr>PowerPoint Presentation</vt:lpstr>
      <vt:lpstr>Project description</vt:lpstr>
      <vt:lpstr>Project description</vt:lpstr>
      <vt:lpstr>Project description</vt:lpstr>
      <vt:lpstr>Relation to Bluemed SRIA</vt:lpstr>
      <vt:lpstr>Offshore Navigation Ltd</vt:lpstr>
    </vt:vector>
  </TitlesOfParts>
  <Company>Offshore Monitoring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Offshore Monitoring Ltd</dc:creator>
  <cp:lastModifiedBy>Kris</cp:lastModifiedBy>
  <cp:revision>406</cp:revision>
  <dcterms:created xsi:type="dcterms:W3CDTF">2011-10-06T12:41:22Z</dcterms:created>
  <dcterms:modified xsi:type="dcterms:W3CDTF">2018-01-09T17:45:30Z</dcterms:modified>
</cp:coreProperties>
</file>