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367" r:id="rId4"/>
    <p:sldId id="411" r:id="rId5"/>
    <p:sldId id="396" r:id="rId6"/>
    <p:sldId id="412" r:id="rId7"/>
    <p:sldId id="387" r:id="rId8"/>
    <p:sldId id="388" r:id="rId9"/>
    <p:sldId id="398" r:id="rId10"/>
    <p:sldId id="406" r:id="rId11"/>
    <p:sldId id="408" r:id="rId12"/>
    <p:sldId id="279" r:id="rId13"/>
    <p:sldId id="395" r:id="rId14"/>
    <p:sldId id="413" r:id="rId15"/>
    <p:sldId id="414" r:id="rId16"/>
    <p:sldId id="415" r:id="rId17"/>
    <p:sldId id="416" r:id="rId18"/>
    <p:sldId id="418" r:id="rId19"/>
    <p:sldId id="394" r:id="rId20"/>
  </p:sldIdLst>
  <p:sldSz cx="182753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1"/>
  </p:normalViewPr>
  <p:slideViewPr>
    <p:cSldViewPr>
      <p:cViewPr varScale="1">
        <p:scale>
          <a:sx n="71" d="100"/>
          <a:sy n="71" d="100"/>
        </p:scale>
        <p:origin x="-1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F4A39-A7D0-4FE5-8784-17B5CE51C9D2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C9E23-D5B7-4880-A802-7D0A661BBA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26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association of 41 full members plus….in a nutshell is a network promoting OO and to ensure </a:t>
            </a:r>
            <a:r>
              <a:rPr lang="en-US" dirty="0" err="1"/>
              <a:t>obserbaions</a:t>
            </a:r>
            <a:r>
              <a:rPr lang="en-US" dirty="0"/>
              <a:t> and model . </a:t>
            </a:r>
          </a:p>
          <a:p>
            <a:r>
              <a:rPr lang="en-US" dirty="0"/>
              <a:t>They are 41 members distributed in 18 countries and the secretariat is in Brussels</a:t>
            </a:r>
          </a:p>
          <a:p>
            <a:r>
              <a:rPr lang="en-US" dirty="0"/>
              <a:t>So, the range of activities span from 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73A5-C902-4260-9A00-C8765BCB254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421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Concretely</a:t>
            </a:r>
            <a:r>
              <a:rPr lang="fr-BE" dirty="0"/>
              <a:t>, EuroGOOS serves </a:t>
            </a:r>
            <a:r>
              <a:rPr lang="fr-BE" dirty="0" err="1"/>
              <a:t>its</a:t>
            </a:r>
            <a:r>
              <a:rPr lang="fr-BE" dirty="0"/>
              <a:t> </a:t>
            </a:r>
            <a:r>
              <a:rPr lang="fr-BE" dirty="0" err="1"/>
              <a:t>members</a:t>
            </a:r>
            <a:r>
              <a:rPr lang="fr-BE" dirty="0"/>
              <a:t>, </a:t>
            </a:r>
            <a:r>
              <a:rPr lang="fr-BE" dirty="0" err="1"/>
              <a:t>ROOSes</a:t>
            </a:r>
            <a:r>
              <a:rPr lang="fr-BE" dirty="0"/>
              <a:t> and </a:t>
            </a:r>
            <a:r>
              <a:rPr lang="fr-BE" dirty="0" err="1"/>
              <a:t>community</a:t>
            </a:r>
            <a:r>
              <a:rPr lang="fr-BE" dirty="0"/>
              <a:t> </a:t>
            </a:r>
            <a:r>
              <a:rPr lang="fr-BE" dirty="0" err="1"/>
              <a:t>delivering</a:t>
            </a:r>
            <a:r>
              <a:rPr lang="fr-BE" dirty="0"/>
              <a:t> </a:t>
            </a:r>
            <a:r>
              <a:rPr lang="fr-BE" dirty="0" err="1"/>
              <a:t>strategic</a:t>
            </a:r>
            <a:r>
              <a:rPr lang="fr-BE" dirty="0"/>
              <a:t> </a:t>
            </a:r>
            <a:r>
              <a:rPr lang="fr-BE" dirty="0" err="1"/>
              <a:t>advice</a:t>
            </a:r>
            <a:r>
              <a:rPr lang="fr-BE" dirty="0"/>
              <a:t> and </a:t>
            </a:r>
            <a:r>
              <a:rPr lang="fr-BE" dirty="0" err="1"/>
              <a:t>promoting</a:t>
            </a:r>
            <a:r>
              <a:rPr lang="fr-BE" dirty="0"/>
              <a:t> </a:t>
            </a:r>
            <a:r>
              <a:rPr lang="fr-BE" dirty="0" err="1"/>
              <a:t>sustained</a:t>
            </a:r>
            <a:r>
              <a:rPr lang="fr-BE" dirty="0"/>
              <a:t> </a:t>
            </a:r>
            <a:r>
              <a:rPr lang="fr-BE" dirty="0" err="1"/>
              <a:t>systems</a:t>
            </a:r>
            <a:r>
              <a:rPr lang="fr-BE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03640-055B-4E73-BE9F-BD3718BF77B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60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FF3EE-955B-4D77-9E83-1A9A079490C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107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FF3EE-955B-4D77-9E83-1A9A079490C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090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27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96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FF3EE-955B-4D77-9E83-1A9A079490CC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38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4413" y="1683545"/>
            <a:ext cx="13706475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4413" y="5403057"/>
            <a:ext cx="13706475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480" indent="0" algn="ctr">
              <a:buNone/>
              <a:defRPr sz="3000"/>
            </a:lvl2pPr>
            <a:lvl3pPr marL="1370960" indent="0" algn="ctr">
              <a:buNone/>
              <a:defRPr sz="2700"/>
            </a:lvl3pPr>
            <a:lvl4pPr marL="2056440" indent="0" algn="ctr">
              <a:buNone/>
              <a:defRPr sz="2400"/>
            </a:lvl4pPr>
            <a:lvl5pPr marL="2741920" indent="0" algn="ctr">
              <a:buNone/>
              <a:defRPr sz="2400"/>
            </a:lvl5pPr>
            <a:lvl6pPr marL="3427400" indent="0" algn="ctr">
              <a:buNone/>
              <a:defRPr sz="2400"/>
            </a:lvl6pPr>
            <a:lvl7pPr marL="4112880" indent="0" algn="ctr">
              <a:buNone/>
              <a:defRPr sz="2400"/>
            </a:lvl7pPr>
            <a:lvl8pPr marL="4798360" indent="0" algn="ctr">
              <a:buNone/>
              <a:defRPr sz="2400"/>
            </a:lvl8pPr>
            <a:lvl9pPr marL="5483840" indent="0" algn="ctr">
              <a:buNone/>
              <a:defRPr sz="24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19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3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6910" y="2564614"/>
            <a:ext cx="15762446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6910" y="6884201"/>
            <a:ext cx="15762446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4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09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4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19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28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83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3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7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6427" y="2738438"/>
            <a:ext cx="7767003" cy="65270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1870" y="2738438"/>
            <a:ext cx="7767003" cy="65270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64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8807" y="547694"/>
            <a:ext cx="15762446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8809" y="2521745"/>
            <a:ext cx="7731308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480" indent="0">
              <a:buNone/>
              <a:defRPr sz="3000" b="1"/>
            </a:lvl2pPr>
            <a:lvl3pPr marL="1370960" indent="0">
              <a:buNone/>
              <a:defRPr sz="2700" b="1"/>
            </a:lvl3pPr>
            <a:lvl4pPr marL="2056440" indent="0">
              <a:buNone/>
              <a:defRPr sz="2400" b="1"/>
            </a:lvl4pPr>
            <a:lvl5pPr marL="2741920" indent="0">
              <a:buNone/>
              <a:defRPr sz="2400" b="1"/>
            </a:lvl5pPr>
            <a:lvl6pPr marL="3427400" indent="0">
              <a:buNone/>
              <a:defRPr sz="2400" b="1"/>
            </a:lvl6pPr>
            <a:lvl7pPr marL="4112880" indent="0">
              <a:buNone/>
              <a:defRPr sz="2400" b="1"/>
            </a:lvl7pPr>
            <a:lvl8pPr marL="4798360" indent="0">
              <a:buNone/>
              <a:defRPr sz="2400" b="1"/>
            </a:lvl8pPr>
            <a:lvl9pPr marL="5483840" indent="0">
              <a:buNone/>
              <a:defRPr sz="24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8809" y="3757613"/>
            <a:ext cx="7731308" cy="55268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1874" y="2521745"/>
            <a:ext cx="7769383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480" indent="0">
              <a:buNone/>
              <a:defRPr sz="3000" b="1"/>
            </a:lvl2pPr>
            <a:lvl3pPr marL="1370960" indent="0">
              <a:buNone/>
              <a:defRPr sz="2700" b="1"/>
            </a:lvl3pPr>
            <a:lvl4pPr marL="2056440" indent="0">
              <a:buNone/>
              <a:defRPr sz="2400" b="1"/>
            </a:lvl4pPr>
            <a:lvl5pPr marL="2741920" indent="0">
              <a:buNone/>
              <a:defRPr sz="2400" b="1"/>
            </a:lvl5pPr>
            <a:lvl6pPr marL="3427400" indent="0">
              <a:buNone/>
              <a:defRPr sz="2400" b="1"/>
            </a:lvl6pPr>
            <a:lvl7pPr marL="4112880" indent="0">
              <a:buNone/>
              <a:defRPr sz="2400" b="1"/>
            </a:lvl7pPr>
            <a:lvl8pPr marL="4798360" indent="0">
              <a:buNone/>
              <a:defRPr sz="2400" b="1"/>
            </a:lvl8pPr>
            <a:lvl9pPr marL="5483840" indent="0">
              <a:buNone/>
              <a:defRPr sz="24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1874" y="3757613"/>
            <a:ext cx="7769383" cy="55268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0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7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8808" y="685800"/>
            <a:ext cx="5894259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69383" y="1481144"/>
            <a:ext cx="9251871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8808" y="3086100"/>
            <a:ext cx="5894259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480" indent="0">
              <a:buNone/>
              <a:defRPr sz="2100"/>
            </a:lvl2pPr>
            <a:lvl3pPr marL="1370960" indent="0">
              <a:buNone/>
              <a:defRPr sz="1800"/>
            </a:lvl3pPr>
            <a:lvl4pPr marL="2056440" indent="0">
              <a:buNone/>
              <a:defRPr sz="1500"/>
            </a:lvl4pPr>
            <a:lvl5pPr marL="2741920" indent="0">
              <a:buNone/>
              <a:defRPr sz="1500"/>
            </a:lvl5pPr>
            <a:lvl6pPr marL="3427400" indent="0">
              <a:buNone/>
              <a:defRPr sz="1500"/>
            </a:lvl6pPr>
            <a:lvl7pPr marL="4112880" indent="0">
              <a:buNone/>
              <a:defRPr sz="1500"/>
            </a:lvl7pPr>
            <a:lvl8pPr marL="4798360" indent="0">
              <a:buNone/>
              <a:defRPr sz="1500"/>
            </a:lvl8pPr>
            <a:lvl9pPr marL="5483840" indent="0">
              <a:buNone/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7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8808" y="685800"/>
            <a:ext cx="5894259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69383" y="1481144"/>
            <a:ext cx="9251871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480" indent="0">
              <a:buNone/>
              <a:defRPr sz="4200"/>
            </a:lvl2pPr>
            <a:lvl3pPr marL="1370960" indent="0">
              <a:buNone/>
              <a:defRPr sz="3600"/>
            </a:lvl3pPr>
            <a:lvl4pPr marL="2056440" indent="0">
              <a:buNone/>
              <a:defRPr sz="3000"/>
            </a:lvl4pPr>
            <a:lvl5pPr marL="2741920" indent="0">
              <a:buNone/>
              <a:defRPr sz="3000"/>
            </a:lvl5pPr>
            <a:lvl6pPr marL="3427400" indent="0">
              <a:buNone/>
              <a:defRPr sz="3000"/>
            </a:lvl6pPr>
            <a:lvl7pPr marL="4112880" indent="0">
              <a:buNone/>
              <a:defRPr sz="3000"/>
            </a:lvl7pPr>
            <a:lvl8pPr marL="4798360" indent="0">
              <a:buNone/>
              <a:defRPr sz="3000"/>
            </a:lvl8pPr>
            <a:lvl9pPr marL="548384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8808" y="3086100"/>
            <a:ext cx="5894259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480" indent="0">
              <a:buNone/>
              <a:defRPr sz="2100"/>
            </a:lvl2pPr>
            <a:lvl3pPr marL="1370960" indent="0">
              <a:buNone/>
              <a:defRPr sz="1800"/>
            </a:lvl3pPr>
            <a:lvl4pPr marL="2056440" indent="0">
              <a:buNone/>
              <a:defRPr sz="1500"/>
            </a:lvl4pPr>
            <a:lvl5pPr marL="2741920" indent="0">
              <a:buNone/>
              <a:defRPr sz="1500"/>
            </a:lvl5pPr>
            <a:lvl6pPr marL="3427400" indent="0">
              <a:buNone/>
              <a:defRPr sz="1500"/>
            </a:lvl6pPr>
            <a:lvl7pPr marL="4112880" indent="0">
              <a:buNone/>
              <a:defRPr sz="1500"/>
            </a:lvl7pPr>
            <a:lvl8pPr marL="4798360" indent="0">
              <a:buNone/>
              <a:defRPr sz="1500"/>
            </a:lvl8pPr>
            <a:lvl9pPr marL="5483840" indent="0">
              <a:buNone/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74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24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78264" y="547688"/>
            <a:ext cx="3940612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6430" y="547688"/>
            <a:ext cx="11593393" cy="871775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4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47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56427" y="547694"/>
            <a:ext cx="15762446" cy="1988345"/>
          </a:xfrm>
          <a:prstGeom prst="rect">
            <a:avLst/>
          </a:prstGeom>
        </p:spPr>
        <p:txBody>
          <a:bodyPr vert="horz" lIns="137096" tIns="68548" rIns="137096" bIns="6854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6427" y="2738438"/>
            <a:ext cx="15762446" cy="6527007"/>
          </a:xfrm>
          <a:prstGeom prst="rect">
            <a:avLst/>
          </a:prstGeom>
        </p:spPr>
        <p:txBody>
          <a:bodyPr vert="horz" lIns="137096" tIns="68548" rIns="137096" bIns="68548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56427" y="9534532"/>
            <a:ext cx="4111943" cy="547688"/>
          </a:xfrm>
          <a:prstGeom prst="rect">
            <a:avLst/>
          </a:prstGeom>
        </p:spPr>
        <p:txBody>
          <a:bodyPr vert="horz" lIns="137096" tIns="68548" rIns="137096" bIns="6854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960"/>
            <a:fld id="{55C0F9D9-D38F-46E6-8110-63860D18EA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0960"/>
              <a:t>1/10/2018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53693" y="9534532"/>
            <a:ext cx="6167914" cy="547688"/>
          </a:xfrm>
          <a:prstGeom prst="rect">
            <a:avLst/>
          </a:prstGeom>
        </p:spPr>
        <p:txBody>
          <a:bodyPr vert="horz" lIns="137096" tIns="68548" rIns="137096" bIns="6854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906930" y="9534532"/>
            <a:ext cx="4111943" cy="547688"/>
          </a:xfrm>
          <a:prstGeom prst="rect">
            <a:avLst/>
          </a:prstGeom>
        </p:spPr>
        <p:txBody>
          <a:bodyPr vert="horz" lIns="137096" tIns="68548" rIns="137096" bIns="6854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960"/>
            <a:fld id="{DC037DFD-BE4C-45CB-9481-F861A96BE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0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4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137096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0" indent="-342740" algn="l" defTabSz="1370960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2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0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18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66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14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62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10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580" indent="-342740" algn="l" defTabSz="13709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8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6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44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2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40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88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36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840" algn="l" defTabSz="13709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emf"/><Relationship Id="rId4" Type="http://schemas.openxmlformats.org/officeDocument/2006/relationships/image" Target="../media/image1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6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5.emf"/><Relationship Id="rId5" Type="http://schemas.openxmlformats.org/officeDocument/2006/relationships/image" Target="../media/image26.emf"/><Relationship Id="rId10" Type="http://schemas.openxmlformats.org/officeDocument/2006/relationships/image" Target="../media/image129.png"/><Relationship Id="rId4" Type="http://schemas.openxmlformats.org/officeDocument/2006/relationships/image" Target="../media/image124.jpeg"/><Relationship Id="rId9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28.jpeg"/><Relationship Id="rId4" Type="http://schemas.openxmlformats.org/officeDocument/2006/relationships/image" Target="../media/image1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49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3.jpe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0.pn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Relationship Id="rId14" Type="http://schemas.openxmlformats.org/officeDocument/2006/relationships/image" Target="../media/image1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34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patrick.gorringe@eurogoos.eu" TargetMode="External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3.emf"/><Relationship Id="rId4" Type="http://schemas.openxmlformats.org/officeDocument/2006/relationships/image" Target="../media/image158.jpeg"/><Relationship Id="rId9" Type="http://schemas.openxmlformats.org/officeDocument/2006/relationships/image" Target="../media/image1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21" Type="http://schemas.openxmlformats.org/officeDocument/2006/relationships/image" Target="../media/image47.jpeg"/><Relationship Id="rId34" Type="http://schemas.openxmlformats.org/officeDocument/2006/relationships/image" Target="../media/image60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50" Type="http://schemas.openxmlformats.org/officeDocument/2006/relationships/image" Target="../media/image76.png"/><Relationship Id="rId55" Type="http://schemas.openxmlformats.org/officeDocument/2006/relationships/image" Target="../media/image8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5" Type="http://schemas.openxmlformats.org/officeDocument/2006/relationships/image" Target="../media/image51.png"/><Relationship Id="rId33" Type="http://schemas.openxmlformats.org/officeDocument/2006/relationships/image" Target="../media/image59.jpeg"/><Relationship Id="rId38" Type="http://schemas.openxmlformats.org/officeDocument/2006/relationships/image" Target="../media/image64.png"/><Relationship Id="rId46" Type="http://schemas.openxmlformats.org/officeDocument/2006/relationships/image" Target="../media/image72.gif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29" Type="http://schemas.openxmlformats.org/officeDocument/2006/relationships/image" Target="../media/image55.jpg"/><Relationship Id="rId41" Type="http://schemas.openxmlformats.org/officeDocument/2006/relationships/image" Target="../media/image67.png"/><Relationship Id="rId54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jpg"/><Relationship Id="rId45" Type="http://schemas.openxmlformats.org/officeDocument/2006/relationships/image" Target="../media/image71.jpeg"/><Relationship Id="rId53" Type="http://schemas.openxmlformats.org/officeDocument/2006/relationships/image" Target="../media/image79.png"/><Relationship Id="rId58" Type="http://schemas.openxmlformats.org/officeDocument/2006/relationships/image" Target="../media/image84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jpeg"/><Relationship Id="rId49" Type="http://schemas.openxmlformats.org/officeDocument/2006/relationships/image" Target="../media/image75.png"/><Relationship Id="rId57" Type="http://schemas.openxmlformats.org/officeDocument/2006/relationships/image" Target="../media/image83.png"/><Relationship Id="rId10" Type="http://schemas.openxmlformats.org/officeDocument/2006/relationships/image" Target="../media/image36.png"/><Relationship Id="rId19" Type="http://schemas.openxmlformats.org/officeDocument/2006/relationships/image" Target="../media/image45.jp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4" Type="http://schemas.openxmlformats.org/officeDocument/2006/relationships/image" Target="../media/image30.gif"/><Relationship Id="rId9" Type="http://schemas.openxmlformats.org/officeDocument/2006/relationships/image" Target="../media/image35.pn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Relationship Id="rId27" Type="http://schemas.openxmlformats.org/officeDocument/2006/relationships/image" Target="../media/image53.jpg"/><Relationship Id="rId30" Type="http://schemas.openxmlformats.org/officeDocument/2006/relationships/image" Target="../media/image56.png"/><Relationship Id="rId35" Type="http://schemas.openxmlformats.org/officeDocument/2006/relationships/image" Target="../media/image61.jpeg"/><Relationship Id="rId43" Type="http://schemas.openxmlformats.org/officeDocument/2006/relationships/image" Target="../media/image69.jpeg"/><Relationship Id="rId48" Type="http://schemas.openxmlformats.org/officeDocument/2006/relationships/image" Target="../media/image74.png"/><Relationship Id="rId56" Type="http://schemas.openxmlformats.org/officeDocument/2006/relationships/image" Target="../media/image82.png"/><Relationship Id="rId8" Type="http://schemas.openxmlformats.org/officeDocument/2006/relationships/image" Target="../media/image34.jpeg"/><Relationship Id="rId51" Type="http://schemas.openxmlformats.org/officeDocument/2006/relationships/image" Target="../media/image77.png"/><Relationship Id="rId3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jpeg"/><Relationship Id="rId3" Type="http://schemas.openxmlformats.org/officeDocument/2006/relationships/image" Target="../media/image86.jpeg"/><Relationship Id="rId21" Type="http://schemas.openxmlformats.org/officeDocument/2006/relationships/image" Target="../media/image28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" Type="http://schemas.openxmlformats.org/officeDocument/2006/relationships/image" Target="../media/image85.jpeg"/><Relationship Id="rId16" Type="http://schemas.openxmlformats.org/officeDocument/2006/relationships/image" Target="../media/image99.png"/><Relationship Id="rId20" Type="http://schemas.openxmlformats.org/officeDocument/2006/relationships/image" Target="../media/image10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jpe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wmf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26.emf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pn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odnet.eu/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seadatanet.org/" TargetMode="External"/><Relationship Id="rId4" Type="http://schemas.openxmlformats.org/officeDocument/2006/relationships/hyperlink" Target="http://www.copernicu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451758" y="3305065"/>
            <a:ext cx="3672154" cy="3672167"/>
          </a:xfrm>
          <a:custGeom>
            <a:avLst/>
            <a:gdLst>
              <a:gd name="connsiteX0" fmla="*/ 3672154 w 3672154"/>
              <a:gd name="connsiteY0" fmla="*/ 1836089 h 3672167"/>
              <a:gd name="connsiteX1" fmla="*/ 1836076 w 3672154"/>
              <a:gd name="connsiteY1" fmla="*/ 3672167 h 3672167"/>
              <a:gd name="connsiteX2" fmla="*/ 0 w 3672154"/>
              <a:gd name="connsiteY2" fmla="*/ 1836089 h 3672167"/>
              <a:gd name="connsiteX3" fmla="*/ 1836076 w 3672154"/>
              <a:gd name="connsiteY3" fmla="*/ 0 h 3672167"/>
              <a:gd name="connsiteX4" fmla="*/ 3672154 w 3672154"/>
              <a:gd name="connsiteY4" fmla="*/ 1836089 h 36721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672154" h="3672167">
                <a:moveTo>
                  <a:pt x="3672154" y="1836089"/>
                </a:moveTo>
                <a:cubicBezTo>
                  <a:pt x="3672154" y="2850121"/>
                  <a:pt x="2850108" y="3672167"/>
                  <a:pt x="1836076" y="3672167"/>
                </a:cubicBezTo>
                <a:cubicBezTo>
                  <a:pt x="822032" y="3672167"/>
                  <a:pt x="0" y="2850121"/>
                  <a:pt x="0" y="1836089"/>
                </a:cubicBezTo>
                <a:cubicBezTo>
                  <a:pt x="0" y="822045"/>
                  <a:pt x="822032" y="0"/>
                  <a:pt x="1836076" y="0"/>
                </a:cubicBezTo>
                <a:cubicBezTo>
                  <a:pt x="2850108" y="0"/>
                  <a:pt x="3672154" y="822045"/>
                  <a:pt x="3672154" y="183608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3"/>
          <p:cNvSpPr/>
          <p:nvPr/>
        </p:nvSpPr>
        <p:spPr>
          <a:xfrm>
            <a:off x="6864009" y="3690446"/>
            <a:ext cx="727773" cy="1294244"/>
          </a:xfrm>
          <a:custGeom>
            <a:avLst/>
            <a:gdLst>
              <a:gd name="connsiteX0" fmla="*/ 670179 w 727773"/>
              <a:gd name="connsiteY0" fmla="*/ 687438 h 1294244"/>
              <a:gd name="connsiteX1" fmla="*/ 167068 w 727773"/>
              <a:gd name="connsiteY1" fmla="*/ 687438 h 1294244"/>
              <a:gd name="connsiteX2" fmla="*/ 167068 w 727773"/>
              <a:gd name="connsiteY2" fmla="*/ 1154061 h 1294244"/>
              <a:gd name="connsiteX3" fmla="*/ 727773 w 727773"/>
              <a:gd name="connsiteY3" fmla="*/ 1154061 h 1294244"/>
              <a:gd name="connsiteX4" fmla="*/ 727773 w 727773"/>
              <a:gd name="connsiteY4" fmla="*/ 1294244 h 1294244"/>
              <a:gd name="connsiteX5" fmla="*/ 0 w 727773"/>
              <a:gd name="connsiteY5" fmla="*/ 1294244 h 1294244"/>
              <a:gd name="connsiteX6" fmla="*/ 0 w 727773"/>
              <a:gd name="connsiteY6" fmla="*/ 0 h 1294244"/>
              <a:gd name="connsiteX7" fmla="*/ 698995 w 727773"/>
              <a:gd name="connsiteY7" fmla="*/ 0 h 1294244"/>
              <a:gd name="connsiteX8" fmla="*/ 698995 w 727773"/>
              <a:gd name="connsiteY8" fmla="*/ 140157 h 1294244"/>
              <a:gd name="connsiteX9" fmla="*/ 167068 w 727773"/>
              <a:gd name="connsiteY9" fmla="*/ 140157 h 1294244"/>
              <a:gd name="connsiteX10" fmla="*/ 167068 w 727773"/>
              <a:gd name="connsiteY10" fmla="*/ 549173 h 1294244"/>
              <a:gd name="connsiteX11" fmla="*/ 670179 w 727773"/>
              <a:gd name="connsiteY11" fmla="*/ 549173 h 1294244"/>
              <a:gd name="connsiteX12" fmla="*/ 670179 w 727773"/>
              <a:gd name="connsiteY12" fmla="*/ 687438 h 12942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727773" h="1294244">
                <a:moveTo>
                  <a:pt x="670179" y="687438"/>
                </a:moveTo>
                <a:lnTo>
                  <a:pt x="167068" y="687438"/>
                </a:lnTo>
                <a:lnTo>
                  <a:pt x="167068" y="1154061"/>
                </a:lnTo>
                <a:lnTo>
                  <a:pt x="727773" y="1154061"/>
                </a:lnTo>
                <a:lnTo>
                  <a:pt x="727773" y="1294244"/>
                </a:lnTo>
                <a:lnTo>
                  <a:pt x="0" y="1294244"/>
                </a:lnTo>
                <a:lnTo>
                  <a:pt x="0" y="0"/>
                </a:lnTo>
                <a:lnTo>
                  <a:pt x="698995" y="0"/>
                </a:lnTo>
                <a:lnTo>
                  <a:pt x="698995" y="140157"/>
                </a:lnTo>
                <a:lnTo>
                  <a:pt x="167068" y="140157"/>
                </a:lnTo>
                <a:lnTo>
                  <a:pt x="167068" y="549173"/>
                </a:lnTo>
                <a:lnTo>
                  <a:pt x="670179" y="549173"/>
                </a:lnTo>
                <a:lnTo>
                  <a:pt x="670179" y="687438"/>
                </a:lnTo>
              </a:path>
            </a:pathLst>
          </a:custGeom>
          <a:solidFill>
            <a:srgbClr val="27326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7782048" y="4055289"/>
            <a:ext cx="791147" cy="950531"/>
          </a:xfrm>
          <a:custGeom>
            <a:avLst/>
            <a:gdLst>
              <a:gd name="connsiteX0" fmla="*/ 783463 w 791147"/>
              <a:gd name="connsiteY0" fmla="*/ 675932 h 950531"/>
              <a:gd name="connsiteX1" fmla="*/ 791146 w 791147"/>
              <a:gd name="connsiteY1" fmla="*/ 929398 h 950531"/>
              <a:gd name="connsiteX2" fmla="*/ 641375 w 791147"/>
              <a:gd name="connsiteY2" fmla="*/ 929398 h 950531"/>
              <a:gd name="connsiteX3" fmla="*/ 631761 w 791147"/>
              <a:gd name="connsiteY3" fmla="*/ 777709 h 950531"/>
              <a:gd name="connsiteX4" fmla="*/ 627913 w 791147"/>
              <a:gd name="connsiteY4" fmla="*/ 777709 h 950531"/>
              <a:gd name="connsiteX5" fmla="*/ 320675 w 791147"/>
              <a:gd name="connsiteY5" fmla="*/ 950531 h 950531"/>
              <a:gd name="connsiteX6" fmla="*/ 0 w 791147"/>
              <a:gd name="connsiteY6" fmla="*/ 543420 h 950531"/>
              <a:gd name="connsiteX7" fmla="*/ 0 w 791147"/>
              <a:gd name="connsiteY7" fmla="*/ 0 h 950531"/>
              <a:gd name="connsiteX8" fmla="*/ 168985 w 791147"/>
              <a:gd name="connsiteY8" fmla="*/ 0 h 950531"/>
              <a:gd name="connsiteX9" fmla="*/ 168985 w 791147"/>
              <a:gd name="connsiteY9" fmla="*/ 514629 h 950531"/>
              <a:gd name="connsiteX10" fmla="*/ 376377 w 791147"/>
              <a:gd name="connsiteY10" fmla="*/ 810349 h 950531"/>
              <a:gd name="connsiteX11" fmla="*/ 599109 w 791147"/>
              <a:gd name="connsiteY11" fmla="*/ 656742 h 950531"/>
              <a:gd name="connsiteX12" fmla="*/ 614489 w 791147"/>
              <a:gd name="connsiteY12" fmla="*/ 570306 h 950531"/>
              <a:gd name="connsiteX13" fmla="*/ 614489 w 791147"/>
              <a:gd name="connsiteY13" fmla="*/ 0 h 950531"/>
              <a:gd name="connsiteX14" fmla="*/ 783463 w 791147"/>
              <a:gd name="connsiteY14" fmla="*/ 0 h 950531"/>
              <a:gd name="connsiteX15" fmla="*/ 783463 w 791147"/>
              <a:gd name="connsiteY15" fmla="*/ 675932 h 9505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791147" h="950531">
                <a:moveTo>
                  <a:pt x="783463" y="675932"/>
                </a:moveTo>
                <a:cubicBezTo>
                  <a:pt x="783463" y="771944"/>
                  <a:pt x="785393" y="856424"/>
                  <a:pt x="791146" y="929398"/>
                </a:cubicBezTo>
                <a:lnTo>
                  <a:pt x="641375" y="929398"/>
                </a:lnTo>
                <a:lnTo>
                  <a:pt x="631761" y="777709"/>
                </a:lnTo>
                <a:lnTo>
                  <a:pt x="627913" y="777709"/>
                </a:lnTo>
                <a:cubicBezTo>
                  <a:pt x="583742" y="852601"/>
                  <a:pt x="485825" y="950531"/>
                  <a:pt x="320675" y="950531"/>
                </a:cubicBezTo>
                <a:cubicBezTo>
                  <a:pt x="174738" y="950531"/>
                  <a:pt x="0" y="869874"/>
                  <a:pt x="0" y="543420"/>
                </a:cubicBezTo>
                <a:lnTo>
                  <a:pt x="0" y="0"/>
                </a:lnTo>
                <a:lnTo>
                  <a:pt x="168985" y="0"/>
                </a:lnTo>
                <a:lnTo>
                  <a:pt x="168985" y="514629"/>
                </a:lnTo>
                <a:cubicBezTo>
                  <a:pt x="168985" y="691299"/>
                  <a:pt x="222757" y="810349"/>
                  <a:pt x="376377" y="810349"/>
                </a:cubicBezTo>
                <a:cubicBezTo>
                  <a:pt x="489686" y="810349"/>
                  <a:pt x="568375" y="731621"/>
                  <a:pt x="599109" y="656742"/>
                </a:cubicBezTo>
                <a:cubicBezTo>
                  <a:pt x="608736" y="631774"/>
                  <a:pt x="614489" y="601040"/>
                  <a:pt x="614489" y="570306"/>
                </a:cubicBezTo>
                <a:lnTo>
                  <a:pt x="614489" y="0"/>
                </a:lnTo>
                <a:lnTo>
                  <a:pt x="783463" y="0"/>
                </a:lnTo>
                <a:lnTo>
                  <a:pt x="783463" y="675932"/>
                </a:lnTo>
              </a:path>
            </a:pathLst>
          </a:custGeom>
          <a:solidFill>
            <a:srgbClr val="27326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8838374" y="4034161"/>
            <a:ext cx="466623" cy="950531"/>
          </a:xfrm>
          <a:custGeom>
            <a:avLst/>
            <a:gdLst>
              <a:gd name="connsiteX0" fmla="*/ 7683 w 466623"/>
              <a:gd name="connsiteY0" fmla="*/ 311086 h 950531"/>
              <a:gd name="connsiteX1" fmla="*/ 0 w 466623"/>
              <a:gd name="connsiteY1" fmla="*/ 21120 h 950531"/>
              <a:gd name="connsiteX2" fmla="*/ 147853 w 466623"/>
              <a:gd name="connsiteY2" fmla="*/ 21120 h 950531"/>
              <a:gd name="connsiteX3" fmla="*/ 153631 w 466623"/>
              <a:gd name="connsiteY3" fmla="*/ 203555 h 950531"/>
              <a:gd name="connsiteX4" fmla="*/ 161290 w 466623"/>
              <a:gd name="connsiteY4" fmla="*/ 203555 h 950531"/>
              <a:gd name="connsiteX5" fmla="*/ 418604 w 466623"/>
              <a:gd name="connsiteY5" fmla="*/ 0 h 950531"/>
              <a:gd name="connsiteX6" fmla="*/ 466623 w 466623"/>
              <a:gd name="connsiteY6" fmla="*/ 5752 h 950531"/>
              <a:gd name="connsiteX7" fmla="*/ 466623 w 466623"/>
              <a:gd name="connsiteY7" fmla="*/ 165150 h 950531"/>
              <a:gd name="connsiteX8" fmla="*/ 409016 w 466623"/>
              <a:gd name="connsiteY8" fmla="*/ 159397 h 950531"/>
              <a:gd name="connsiteX9" fmla="*/ 182422 w 466623"/>
              <a:gd name="connsiteY9" fmla="*/ 376364 h 950531"/>
              <a:gd name="connsiteX10" fmla="*/ 174752 w 466623"/>
              <a:gd name="connsiteY10" fmla="*/ 455117 h 950531"/>
              <a:gd name="connsiteX11" fmla="*/ 174752 w 466623"/>
              <a:gd name="connsiteY11" fmla="*/ 950531 h 950531"/>
              <a:gd name="connsiteX12" fmla="*/ 7683 w 466623"/>
              <a:gd name="connsiteY12" fmla="*/ 950531 h 950531"/>
              <a:gd name="connsiteX13" fmla="*/ 7683 w 466623"/>
              <a:gd name="connsiteY13" fmla="*/ 311086 h 9505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466623" h="950531">
                <a:moveTo>
                  <a:pt x="7683" y="311086"/>
                </a:moveTo>
                <a:cubicBezTo>
                  <a:pt x="7683" y="201624"/>
                  <a:pt x="5753" y="107530"/>
                  <a:pt x="0" y="21120"/>
                </a:cubicBezTo>
                <a:lnTo>
                  <a:pt x="147853" y="21120"/>
                </a:lnTo>
                <a:lnTo>
                  <a:pt x="153631" y="203555"/>
                </a:lnTo>
                <a:lnTo>
                  <a:pt x="161290" y="203555"/>
                </a:lnTo>
                <a:cubicBezTo>
                  <a:pt x="203555" y="78739"/>
                  <a:pt x="305333" y="0"/>
                  <a:pt x="418604" y="0"/>
                </a:cubicBezTo>
                <a:cubicBezTo>
                  <a:pt x="437832" y="0"/>
                  <a:pt x="451256" y="1904"/>
                  <a:pt x="466623" y="5752"/>
                </a:cubicBezTo>
                <a:lnTo>
                  <a:pt x="466623" y="165150"/>
                </a:lnTo>
                <a:cubicBezTo>
                  <a:pt x="449351" y="161302"/>
                  <a:pt x="432054" y="159397"/>
                  <a:pt x="409016" y="159397"/>
                </a:cubicBezTo>
                <a:cubicBezTo>
                  <a:pt x="289966" y="159397"/>
                  <a:pt x="205460" y="249630"/>
                  <a:pt x="182422" y="376364"/>
                </a:cubicBezTo>
                <a:cubicBezTo>
                  <a:pt x="178574" y="399427"/>
                  <a:pt x="174752" y="426300"/>
                  <a:pt x="174752" y="455117"/>
                </a:cubicBezTo>
                <a:lnTo>
                  <a:pt x="174752" y="950531"/>
                </a:lnTo>
                <a:lnTo>
                  <a:pt x="7683" y="950531"/>
                </a:lnTo>
                <a:lnTo>
                  <a:pt x="7683" y="311086"/>
                </a:lnTo>
              </a:path>
            </a:pathLst>
          </a:custGeom>
          <a:solidFill>
            <a:srgbClr val="27326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0440210" y="3676986"/>
            <a:ext cx="1061885" cy="1321155"/>
          </a:xfrm>
          <a:custGeom>
            <a:avLst/>
            <a:gdLst>
              <a:gd name="connsiteX0" fmla="*/ 1061885 w 1061885"/>
              <a:gd name="connsiteY0" fmla="*/ 1250099 h 1321155"/>
              <a:gd name="connsiteX1" fmla="*/ 664413 w 1061885"/>
              <a:gd name="connsiteY1" fmla="*/ 1321155 h 1321155"/>
              <a:gd name="connsiteX2" fmla="*/ 180517 w 1061885"/>
              <a:gd name="connsiteY2" fmla="*/ 1150251 h 1321155"/>
              <a:gd name="connsiteX3" fmla="*/ 0 w 1061885"/>
              <a:gd name="connsiteY3" fmla="*/ 668261 h 1321155"/>
              <a:gd name="connsiteX4" fmla="*/ 700900 w 1061885"/>
              <a:gd name="connsiteY4" fmla="*/ 0 h 1321155"/>
              <a:gd name="connsiteX5" fmla="*/ 1023505 w 1061885"/>
              <a:gd name="connsiteY5" fmla="*/ 59537 h 1321155"/>
              <a:gd name="connsiteX6" fmla="*/ 983157 w 1061885"/>
              <a:gd name="connsiteY6" fmla="*/ 195872 h 1321155"/>
              <a:gd name="connsiteX7" fmla="*/ 697052 w 1061885"/>
              <a:gd name="connsiteY7" fmla="*/ 140182 h 1321155"/>
              <a:gd name="connsiteX8" fmla="*/ 176657 w 1061885"/>
              <a:gd name="connsiteY8" fmla="*/ 660577 h 1321155"/>
              <a:gd name="connsiteX9" fmla="*/ 675906 w 1061885"/>
              <a:gd name="connsiteY9" fmla="*/ 1182891 h 1321155"/>
              <a:gd name="connsiteX10" fmla="*/ 898677 w 1061885"/>
              <a:gd name="connsiteY10" fmla="*/ 1148321 h 1321155"/>
              <a:gd name="connsiteX11" fmla="*/ 898677 w 1061885"/>
              <a:gd name="connsiteY11" fmla="*/ 762355 h 1321155"/>
              <a:gd name="connsiteX12" fmla="*/ 635610 w 1061885"/>
              <a:gd name="connsiteY12" fmla="*/ 762355 h 1321155"/>
              <a:gd name="connsiteX13" fmla="*/ 635610 w 1061885"/>
              <a:gd name="connsiteY13" fmla="*/ 627938 h 1321155"/>
              <a:gd name="connsiteX14" fmla="*/ 1061885 w 1061885"/>
              <a:gd name="connsiteY14" fmla="*/ 627938 h 1321155"/>
              <a:gd name="connsiteX15" fmla="*/ 1061885 w 1061885"/>
              <a:gd name="connsiteY15" fmla="*/ 1250099 h 13211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61885" h="1321155">
                <a:moveTo>
                  <a:pt x="1061885" y="1250099"/>
                </a:moveTo>
                <a:cubicBezTo>
                  <a:pt x="987006" y="1276998"/>
                  <a:pt x="839140" y="1321155"/>
                  <a:pt x="664413" y="1321155"/>
                </a:cubicBezTo>
                <a:cubicBezTo>
                  <a:pt x="468515" y="1321155"/>
                  <a:pt x="307213" y="1271219"/>
                  <a:pt x="180517" y="1150251"/>
                </a:cubicBezTo>
                <a:cubicBezTo>
                  <a:pt x="69113" y="1042720"/>
                  <a:pt x="0" y="869886"/>
                  <a:pt x="0" y="668261"/>
                </a:cubicBezTo>
                <a:cubicBezTo>
                  <a:pt x="1892" y="282283"/>
                  <a:pt x="266916" y="0"/>
                  <a:pt x="700900" y="0"/>
                </a:cubicBezTo>
                <a:cubicBezTo>
                  <a:pt x="850671" y="0"/>
                  <a:pt x="967816" y="32651"/>
                  <a:pt x="1023505" y="59537"/>
                </a:cubicBezTo>
                <a:lnTo>
                  <a:pt x="983157" y="195872"/>
                </a:lnTo>
                <a:cubicBezTo>
                  <a:pt x="914045" y="165138"/>
                  <a:pt x="827620" y="140182"/>
                  <a:pt x="697052" y="140182"/>
                </a:cubicBezTo>
                <a:cubicBezTo>
                  <a:pt x="382105" y="140182"/>
                  <a:pt x="176657" y="336054"/>
                  <a:pt x="176657" y="660577"/>
                </a:cubicBezTo>
                <a:cubicBezTo>
                  <a:pt x="176657" y="988961"/>
                  <a:pt x="374446" y="1182891"/>
                  <a:pt x="675906" y="1182891"/>
                </a:cubicBezTo>
                <a:cubicBezTo>
                  <a:pt x="785380" y="1182891"/>
                  <a:pt x="860273" y="1167523"/>
                  <a:pt x="898677" y="1148321"/>
                </a:cubicBezTo>
                <a:lnTo>
                  <a:pt x="898677" y="762355"/>
                </a:lnTo>
                <a:lnTo>
                  <a:pt x="635610" y="762355"/>
                </a:lnTo>
                <a:lnTo>
                  <a:pt x="635610" y="627938"/>
                </a:lnTo>
                <a:lnTo>
                  <a:pt x="1061885" y="627938"/>
                </a:lnTo>
                <a:lnTo>
                  <a:pt x="1061885" y="1250099"/>
                </a:lnTo>
              </a:path>
            </a:pathLst>
          </a:custGeom>
          <a:solidFill>
            <a:srgbClr val="6FA0D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4338985" y="3669313"/>
            <a:ext cx="783462" cy="1336497"/>
          </a:xfrm>
          <a:custGeom>
            <a:avLst/>
            <a:gdLst>
              <a:gd name="connsiteX0" fmla="*/ 42239 w 783462"/>
              <a:gd name="connsiteY0" fmla="*/ 1111821 h 1336497"/>
              <a:gd name="connsiteX1" fmla="*/ 341807 w 783462"/>
              <a:gd name="connsiteY1" fmla="*/ 1196327 h 1336497"/>
              <a:gd name="connsiteX2" fmla="*/ 612557 w 783462"/>
              <a:gd name="connsiteY2" fmla="*/ 975512 h 1336497"/>
              <a:gd name="connsiteX3" fmla="*/ 368693 w 783462"/>
              <a:gd name="connsiteY3" fmla="*/ 718184 h 1336497"/>
              <a:gd name="connsiteX4" fmla="*/ 26872 w 783462"/>
              <a:gd name="connsiteY4" fmla="*/ 351408 h 1336497"/>
              <a:gd name="connsiteX5" fmla="*/ 445490 w 783462"/>
              <a:gd name="connsiteY5" fmla="*/ 0 h 1336497"/>
              <a:gd name="connsiteX6" fmla="*/ 731646 w 783462"/>
              <a:gd name="connsiteY6" fmla="*/ 63385 h 1336497"/>
              <a:gd name="connsiteX7" fmla="*/ 685533 w 783462"/>
              <a:gd name="connsiteY7" fmla="*/ 199694 h 1336497"/>
              <a:gd name="connsiteX8" fmla="*/ 439737 w 783462"/>
              <a:gd name="connsiteY8" fmla="*/ 138264 h 1336497"/>
              <a:gd name="connsiteX9" fmla="*/ 195884 w 783462"/>
              <a:gd name="connsiteY9" fmla="*/ 332219 h 1336497"/>
              <a:gd name="connsiteX10" fmla="*/ 453198 w 783462"/>
              <a:gd name="connsiteY10" fmla="*/ 581837 h 1336497"/>
              <a:gd name="connsiteX11" fmla="*/ 783462 w 783462"/>
              <a:gd name="connsiteY11" fmla="*/ 962037 h 1336497"/>
              <a:gd name="connsiteX12" fmla="*/ 330313 w 783462"/>
              <a:gd name="connsiteY12" fmla="*/ 1336497 h 1336497"/>
              <a:gd name="connsiteX13" fmla="*/ 0 w 783462"/>
              <a:gd name="connsiteY13" fmla="*/ 1252016 h 1336497"/>
              <a:gd name="connsiteX14" fmla="*/ 42239 w 783462"/>
              <a:gd name="connsiteY14" fmla="*/ 1111821 h 13364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783462" h="1336497">
                <a:moveTo>
                  <a:pt x="42239" y="1111821"/>
                </a:moveTo>
                <a:cubicBezTo>
                  <a:pt x="117130" y="1157922"/>
                  <a:pt x="226579" y="1196327"/>
                  <a:pt x="341807" y="1196327"/>
                </a:cubicBezTo>
                <a:cubicBezTo>
                  <a:pt x="512723" y="1196327"/>
                  <a:pt x="612557" y="1106055"/>
                  <a:pt x="612557" y="975512"/>
                </a:cubicBezTo>
                <a:cubicBezTo>
                  <a:pt x="612557" y="854506"/>
                  <a:pt x="543419" y="785393"/>
                  <a:pt x="368693" y="718184"/>
                </a:cubicBezTo>
                <a:cubicBezTo>
                  <a:pt x="157478" y="643292"/>
                  <a:pt x="26872" y="533831"/>
                  <a:pt x="26872" y="351408"/>
                </a:cubicBezTo>
                <a:cubicBezTo>
                  <a:pt x="26872" y="149783"/>
                  <a:pt x="193927" y="0"/>
                  <a:pt x="445490" y="0"/>
                </a:cubicBezTo>
                <a:cubicBezTo>
                  <a:pt x="578014" y="0"/>
                  <a:pt x="674013" y="30733"/>
                  <a:pt x="731646" y="63385"/>
                </a:cubicBezTo>
                <a:lnTo>
                  <a:pt x="685533" y="199694"/>
                </a:lnTo>
                <a:cubicBezTo>
                  <a:pt x="643292" y="176669"/>
                  <a:pt x="556882" y="138264"/>
                  <a:pt x="439737" y="138264"/>
                </a:cubicBezTo>
                <a:cubicBezTo>
                  <a:pt x="263080" y="138264"/>
                  <a:pt x="195884" y="243865"/>
                  <a:pt x="195884" y="332219"/>
                </a:cubicBezTo>
                <a:cubicBezTo>
                  <a:pt x="195884" y="453173"/>
                  <a:pt x="274598" y="512711"/>
                  <a:pt x="453198" y="581837"/>
                </a:cubicBezTo>
                <a:cubicBezTo>
                  <a:pt x="672070" y="666318"/>
                  <a:pt x="783462" y="771943"/>
                  <a:pt x="783462" y="962037"/>
                </a:cubicBezTo>
                <a:cubicBezTo>
                  <a:pt x="783462" y="1161757"/>
                  <a:pt x="635621" y="1336497"/>
                  <a:pt x="330313" y="1336497"/>
                </a:cubicBezTo>
                <a:cubicBezTo>
                  <a:pt x="205447" y="1336497"/>
                  <a:pt x="69138" y="1298105"/>
                  <a:pt x="0" y="1252016"/>
                </a:cubicBezTo>
                <a:lnTo>
                  <a:pt x="42239" y="1111821"/>
                </a:lnTo>
              </a:path>
            </a:pathLst>
          </a:custGeom>
          <a:solidFill>
            <a:srgbClr val="6FA0D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862887" y="5489239"/>
            <a:ext cx="259448" cy="461352"/>
          </a:xfrm>
          <a:custGeom>
            <a:avLst/>
            <a:gdLst>
              <a:gd name="connsiteX0" fmla="*/ 238899 w 259448"/>
              <a:gd name="connsiteY0" fmla="*/ 245008 h 461352"/>
              <a:gd name="connsiteX1" fmla="*/ 59563 w 259448"/>
              <a:gd name="connsiteY1" fmla="*/ 245008 h 461352"/>
              <a:gd name="connsiteX2" fmla="*/ 59563 w 259448"/>
              <a:gd name="connsiteY2" fmla="*/ 411429 h 461352"/>
              <a:gd name="connsiteX3" fmla="*/ 259447 w 259448"/>
              <a:gd name="connsiteY3" fmla="*/ 411429 h 461352"/>
              <a:gd name="connsiteX4" fmla="*/ 259447 w 259448"/>
              <a:gd name="connsiteY4" fmla="*/ 461352 h 461352"/>
              <a:gd name="connsiteX5" fmla="*/ 0 w 259448"/>
              <a:gd name="connsiteY5" fmla="*/ 461352 h 461352"/>
              <a:gd name="connsiteX6" fmla="*/ 0 w 259448"/>
              <a:gd name="connsiteY6" fmla="*/ 0 h 461352"/>
              <a:gd name="connsiteX7" fmla="*/ 249173 w 259448"/>
              <a:gd name="connsiteY7" fmla="*/ 0 h 461352"/>
              <a:gd name="connsiteX8" fmla="*/ 249173 w 259448"/>
              <a:gd name="connsiteY8" fmla="*/ 50000 h 461352"/>
              <a:gd name="connsiteX9" fmla="*/ 59563 w 259448"/>
              <a:gd name="connsiteY9" fmla="*/ 50000 h 461352"/>
              <a:gd name="connsiteX10" fmla="*/ 59563 w 259448"/>
              <a:gd name="connsiteY10" fmla="*/ 195795 h 461352"/>
              <a:gd name="connsiteX11" fmla="*/ 238899 w 259448"/>
              <a:gd name="connsiteY11" fmla="*/ 195795 h 461352"/>
              <a:gd name="connsiteX12" fmla="*/ 238899 w 259448"/>
              <a:gd name="connsiteY12" fmla="*/ 245008 h 461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259448" h="461352">
                <a:moveTo>
                  <a:pt x="238899" y="245008"/>
                </a:moveTo>
                <a:lnTo>
                  <a:pt x="59563" y="245008"/>
                </a:lnTo>
                <a:lnTo>
                  <a:pt x="59563" y="411429"/>
                </a:lnTo>
                <a:lnTo>
                  <a:pt x="259447" y="411429"/>
                </a:lnTo>
                <a:lnTo>
                  <a:pt x="259447" y="461352"/>
                </a:lnTo>
                <a:lnTo>
                  <a:pt x="0" y="461352"/>
                </a:lnTo>
                <a:lnTo>
                  <a:pt x="0" y="0"/>
                </a:lnTo>
                <a:lnTo>
                  <a:pt x="249173" y="0"/>
                </a:lnTo>
                <a:lnTo>
                  <a:pt x="249173" y="50000"/>
                </a:lnTo>
                <a:lnTo>
                  <a:pt x="59563" y="50000"/>
                </a:lnTo>
                <a:lnTo>
                  <a:pt x="59563" y="195795"/>
                </a:lnTo>
                <a:lnTo>
                  <a:pt x="238899" y="195795"/>
                </a:lnTo>
                <a:lnTo>
                  <a:pt x="238899" y="245008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7297795" y="5619299"/>
            <a:ext cx="282067" cy="338835"/>
          </a:xfrm>
          <a:custGeom>
            <a:avLst/>
            <a:gdLst>
              <a:gd name="connsiteX0" fmla="*/ 279286 w 282067"/>
              <a:gd name="connsiteY0" fmla="*/ 240969 h 338835"/>
              <a:gd name="connsiteX1" fmla="*/ 282067 w 282067"/>
              <a:gd name="connsiteY1" fmla="*/ 331292 h 338835"/>
              <a:gd name="connsiteX2" fmla="*/ 228651 w 282067"/>
              <a:gd name="connsiteY2" fmla="*/ 331292 h 338835"/>
              <a:gd name="connsiteX3" fmla="*/ 225235 w 282067"/>
              <a:gd name="connsiteY3" fmla="*/ 277240 h 338835"/>
              <a:gd name="connsiteX4" fmla="*/ 223837 w 282067"/>
              <a:gd name="connsiteY4" fmla="*/ 277240 h 338835"/>
              <a:gd name="connsiteX5" fmla="*/ 114325 w 282067"/>
              <a:gd name="connsiteY5" fmla="*/ 338835 h 338835"/>
              <a:gd name="connsiteX6" fmla="*/ 0 w 282067"/>
              <a:gd name="connsiteY6" fmla="*/ 193738 h 338835"/>
              <a:gd name="connsiteX7" fmla="*/ 0 w 282067"/>
              <a:gd name="connsiteY7" fmla="*/ 0 h 338835"/>
              <a:gd name="connsiteX8" fmla="*/ 60223 w 282067"/>
              <a:gd name="connsiteY8" fmla="*/ 0 h 338835"/>
              <a:gd name="connsiteX9" fmla="*/ 60223 w 282067"/>
              <a:gd name="connsiteY9" fmla="*/ 183451 h 338835"/>
              <a:gd name="connsiteX10" fmla="*/ 134188 w 282067"/>
              <a:gd name="connsiteY10" fmla="*/ 288848 h 338835"/>
              <a:gd name="connsiteX11" fmla="*/ 213588 w 282067"/>
              <a:gd name="connsiteY11" fmla="*/ 234060 h 338835"/>
              <a:gd name="connsiteX12" fmla="*/ 219037 w 282067"/>
              <a:gd name="connsiteY12" fmla="*/ 203275 h 338835"/>
              <a:gd name="connsiteX13" fmla="*/ 219037 w 282067"/>
              <a:gd name="connsiteY13" fmla="*/ 0 h 338835"/>
              <a:gd name="connsiteX14" fmla="*/ 279286 w 282067"/>
              <a:gd name="connsiteY14" fmla="*/ 0 h 338835"/>
              <a:gd name="connsiteX15" fmla="*/ 279286 w 282067"/>
              <a:gd name="connsiteY15" fmla="*/ 240969 h 3388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282067" h="338835">
                <a:moveTo>
                  <a:pt x="279286" y="240969"/>
                </a:moveTo>
                <a:cubicBezTo>
                  <a:pt x="279286" y="275183"/>
                  <a:pt x="280010" y="305256"/>
                  <a:pt x="282067" y="331292"/>
                </a:cubicBezTo>
                <a:lnTo>
                  <a:pt x="228651" y="331292"/>
                </a:lnTo>
                <a:lnTo>
                  <a:pt x="225235" y="277240"/>
                </a:lnTo>
                <a:lnTo>
                  <a:pt x="223837" y="277240"/>
                </a:lnTo>
                <a:cubicBezTo>
                  <a:pt x="208089" y="303898"/>
                  <a:pt x="173202" y="338835"/>
                  <a:pt x="114325" y="338835"/>
                </a:cubicBezTo>
                <a:cubicBezTo>
                  <a:pt x="62306" y="338835"/>
                  <a:pt x="0" y="310095"/>
                  <a:pt x="0" y="193738"/>
                </a:cubicBezTo>
                <a:lnTo>
                  <a:pt x="0" y="0"/>
                </a:lnTo>
                <a:lnTo>
                  <a:pt x="60223" y="0"/>
                </a:lnTo>
                <a:lnTo>
                  <a:pt x="60223" y="183451"/>
                </a:lnTo>
                <a:cubicBezTo>
                  <a:pt x="60223" y="246379"/>
                  <a:pt x="79438" y="288848"/>
                  <a:pt x="134188" y="288848"/>
                </a:cubicBezTo>
                <a:cubicBezTo>
                  <a:pt x="174574" y="288848"/>
                  <a:pt x="202616" y="260743"/>
                  <a:pt x="213588" y="234060"/>
                </a:cubicBezTo>
                <a:cubicBezTo>
                  <a:pt x="217017" y="225183"/>
                  <a:pt x="219037" y="214236"/>
                  <a:pt x="219037" y="203275"/>
                </a:cubicBezTo>
                <a:lnTo>
                  <a:pt x="219037" y="0"/>
                </a:lnTo>
                <a:lnTo>
                  <a:pt x="279286" y="0"/>
                </a:lnTo>
                <a:lnTo>
                  <a:pt x="279286" y="240969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7776589" y="5611780"/>
            <a:ext cx="166331" cy="338810"/>
          </a:xfrm>
          <a:custGeom>
            <a:avLst/>
            <a:gdLst>
              <a:gd name="connsiteX0" fmla="*/ 2730 w 166331"/>
              <a:gd name="connsiteY0" fmla="*/ 110871 h 338810"/>
              <a:gd name="connsiteX1" fmla="*/ 0 w 166331"/>
              <a:gd name="connsiteY1" fmla="*/ 7518 h 338810"/>
              <a:gd name="connsiteX2" fmla="*/ 52705 w 166331"/>
              <a:gd name="connsiteY2" fmla="*/ 7518 h 338810"/>
              <a:gd name="connsiteX3" fmla="*/ 54762 w 166331"/>
              <a:gd name="connsiteY3" fmla="*/ 72542 h 338810"/>
              <a:gd name="connsiteX4" fmla="*/ 57505 w 166331"/>
              <a:gd name="connsiteY4" fmla="*/ 72542 h 338810"/>
              <a:gd name="connsiteX5" fmla="*/ 149250 w 166331"/>
              <a:gd name="connsiteY5" fmla="*/ 0 h 338810"/>
              <a:gd name="connsiteX6" fmla="*/ 166331 w 166331"/>
              <a:gd name="connsiteY6" fmla="*/ 1981 h 338810"/>
              <a:gd name="connsiteX7" fmla="*/ 166331 w 166331"/>
              <a:gd name="connsiteY7" fmla="*/ 58877 h 338810"/>
              <a:gd name="connsiteX8" fmla="*/ 145783 w 166331"/>
              <a:gd name="connsiteY8" fmla="*/ 56743 h 338810"/>
              <a:gd name="connsiteX9" fmla="*/ 65011 w 166331"/>
              <a:gd name="connsiteY9" fmla="*/ 134124 h 338810"/>
              <a:gd name="connsiteX10" fmla="*/ 62280 w 166331"/>
              <a:gd name="connsiteY10" fmla="*/ 162217 h 338810"/>
              <a:gd name="connsiteX11" fmla="*/ 62280 w 166331"/>
              <a:gd name="connsiteY11" fmla="*/ 338810 h 338810"/>
              <a:gd name="connsiteX12" fmla="*/ 2730 w 166331"/>
              <a:gd name="connsiteY12" fmla="*/ 338810 h 338810"/>
              <a:gd name="connsiteX13" fmla="*/ 2730 w 166331"/>
              <a:gd name="connsiteY13" fmla="*/ 110871 h 3388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6331" h="338810">
                <a:moveTo>
                  <a:pt x="2730" y="110871"/>
                </a:moveTo>
                <a:cubicBezTo>
                  <a:pt x="2730" y="71818"/>
                  <a:pt x="2057" y="38265"/>
                  <a:pt x="0" y="7518"/>
                </a:cubicBezTo>
                <a:lnTo>
                  <a:pt x="52705" y="7518"/>
                </a:lnTo>
                <a:lnTo>
                  <a:pt x="54762" y="72542"/>
                </a:lnTo>
                <a:lnTo>
                  <a:pt x="57505" y="72542"/>
                </a:lnTo>
                <a:cubicBezTo>
                  <a:pt x="72567" y="28028"/>
                  <a:pt x="108826" y="0"/>
                  <a:pt x="149250" y="0"/>
                </a:cubicBezTo>
                <a:cubicBezTo>
                  <a:pt x="156082" y="0"/>
                  <a:pt x="160883" y="622"/>
                  <a:pt x="166331" y="1981"/>
                </a:cubicBezTo>
                <a:lnTo>
                  <a:pt x="166331" y="58877"/>
                </a:lnTo>
                <a:cubicBezTo>
                  <a:pt x="160197" y="57467"/>
                  <a:pt x="154038" y="56743"/>
                  <a:pt x="145783" y="56743"/>
                </a:cubicBezTo>
                <a:cubicBezTo>
                  <a:pt x="103378" y="56743"/>
                  <a:pt x="73253" y="88950"/>
                  <a:pt x="65011" y="134124"/>
                </a:cubicBezTo>
                <a:cubicBezTo>
                  <a:pt x="63639" y="142379"/>
                  <a:pt x="62280" y="151904"/>
                  <a:pt x="62280" y="162217"/>
                </a:cubicBezTo>
                <a:lnTo>
                  <a:pt x="62280" y="338810"/>
                </a:lnTo>
                <a:lnTo>
                  <a:pt x="2730" y="338810"/>
                </a:lnTo>
                <a:lnTo>
                  <a:pt x="2730" y="110871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9948476" y="5611780"/>
            <a:ext cx="284772" cy="338810"/>
          </a:xfrm>
          <a:custGeom>
            <a:avLst/>
            <a:gdLst>
              <a:gd name="connsiteX0" fmla="*/ 2717 w 284772"/>
              <a:gd name="connsiteY0" fmla="*/ 97142 h 338810"/>
              <a:gd name="connsiteX1" fmla="*/ 0 w 284772"/>
              <a:gd name="connsiteY1" fmla="*/ 7518 h 338810"/>
              <a:gd name="connsiteX2" fmla="*/ 53390 w 284772"/>
              <a:gd name="connsiteY2" fmla="*/ 7518 h 338810"/>
              <a:gd name="connsiteX3" fmla="*/ 56845 w 284772"/>
              <a:gd name="connsiteY3" fmla="*/ 62306 h 338810"/>
              <a:gd name="connsiteX4" fmla="*/ 58166 w 284772"/>
              <a:gd name="connsiteY4" fmla="*/ 62306 h 338810"/>
              <a:gd name="connsiteX5" fmla="*/ 167703 w 284772"/>
              <a:gd name="connsiteY5" fmla="*/ 0 h 338810"/>
              <a:gd name="connsiteX6" fmla="*/ 284771 w 284772"/>
              <a:gd name="connsiteY6" fmla="*/ 140944 h 338810"/>
              <a:gd name="connsiteX7" fmla="*/ 284771 w 284772"/>
              <a:gd name="connsiteY7" fmla="*/ 338810 h 338810"/>
              <a:gd name="connsiteX8" fmla="*/ 224548 w 284772"/>
              <a:gd name="connsiteY8" fmla="*/ 338810 h 338810"/>
              <a:gd name="connsiteX9" fmla="*/ 224548 w 284772"/>
              <a:gd name="connsiteY9" fmla="*/ 147777 h 338810"/>
              <a:gd name="connsiteX10" fmla="*/ 147852 w 284772"/>
              <a:gd name="connsiteY10" fmla="*/ 49910 h 338810"/>
              <a:gd name="connsiteX11" fmla="*/ 67094 w 284772"/>
              <a:gd name="connsiteY11" fmla="*/ 111518 h 338810"/>
              <a:gd name="connsiteX12" fmla="*/ 62966 w 284772"/>
              <a:gd name="connsiteY12" fmla="*/ 139598 h 338810"/>
              <a:gd name="connsiteX13" fmla="*/ 62966 w 284772"/>
              <a:gd name="connsiteY13" fmla="*/ 338810 h 338810"/>
              <a:gd name="connsiteX14" fmla="*/ 2717 w 284772"/>
              <a:gd name="connsiteY14" fmla="*/ 338810 h 338810"/>
              <a:gd name="connsiteX15" fmla="*/ 2717 w 284772"/>
              <a:gd name="connsiteY15" fmla="*/ 97142 h 3388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284772" h="338810">
                <a:moveTo>
                  <a:pt x="2717" y="97142"/>
                </a:moveTo>
                <a:cubicBezTo>
                  <a:pt x="2717" y="62941"/>
                  <a:pt x="2070" y="34861"/>
                  <a:pt x="0" y="7518"/>
                </a:cubicBezTo>
                <a:lnTo>
                  <a:pt x="53390" y="7518"/>
                </a:lnTo>
                <a:lnTo>
                  <a:pt x="56845" y="62306"/>
                </a:lnTo>
                <a:lnTo>
                  <a:pt x="58166" y="62306"/>
                </a:lnTo>
                <a:cubicBezTo>
                  <a:pt x="74612" y="30784"/>
                  <a:pt x="112927" y="0"/>
                  <a:pt x="167703" y="0"/>
                </a:cubicBezTo>
                <a:cubicBezTo>
                  <a:pt x="213588" y="0"/>
                  <a:pt x="284771" y="27304"/>
                  <a:pt x="284771" y="140944"/>
                </a:cubicBezTo>
                <a:lnTo>
                  <a:pt x="284771" y="338810"/>
                </a:lnTo>
                <a:lnTo>
                  <a:pt x="224548" y="338810"/>
                </a:lnTo>
                <a:lnTo>
                  <a:pt x="224548" y="147777"/>
                </a:lnTo>
                <a:cubicBezTo>
                  <a:pt x="224548" y="94450"/>
                  <a:pt x="204672" y="49910"/>
                  <a:pt x="147852" y="49910"/>
                </a:cubicBezTo>
                <a:cubicBezTo>
                  <a:pt x="108165" y="49910"/>
                  <a:pt x="77393" y="78016"/>
                  <a:pt x="67094" y="111518"/>
                </a:cubicBezTo>
                <a:cubicBezTo>
                  <a:pt x="64363" y="119049"/>
                  <a:pt x="62966" y="129362"/>
                  <a:pt x="62966" y="139598"/>
                </a:cubicBezTo>
                <a:lnTo>
                  <a:pt x="62966" y="338810"/>
                </a:lnTo>
                <a:lnTo>
                  <a:pt x="2717" y="338810"/>
                </a:lnTo>
                <a:lnTo>
                  <a:pt x="2717" y="97142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0655308" y="5484464"/>
            <a:ext cx="378549" cy="470967"/>
          </a:xfrm>
          <a:custGeom>
            <a:avLst/>
            <a:gdLst>
              <a:gd name="connsiteX0" fmla="*/ 378549 w 378549"/>
              <a:gd name="connsiteY0" fmla="*/ 445592 h 470967"/>
              <a:gd name="connsiteX1" fmla="*/ 236893 w 378549"/>
              <a:gd name="connsiteY1" fmla="*/ 470967 h 470967"/>
              <a:gd name="connsiteX2" fmla="*/ 64337 w 378549"/>
              <a:gd name="connsiteY2" fmla="*/ 410019 h 470967"/>
              <a:gd name="connsiteX3" fmla="*/ 0 w 378549"/>
              <a:gd name="connsiteY3" fmla="*/ 238188 h 470967"/>
              <a:gd name="connsiteX4" fmla="*/ 249846 w 378549"/>
              <a:gd name="connsiteY4" fmla="*/ 0 h 470967"/>
              <a:gd name="connsiteX5" fmla="*/ 364858 w 378549"/>
              <a:gd name="connsiteY5" fmla="*/ 21196 h 470967"/>
              <a:gd name="connsiteX6" fmla="*/ 350481 w 378549"/>
              <a:gd name="connsiteY6" fmla="*/ 69774 h 470967"/>
              <a:gd name="connsiteX7" fmla="*/ 248513 w 378549"/>
              <a:gd name="connsiteY7" fmla="*/ 49923 h 470967"/>
              <a:gd name="connsiteX8" fmla="*/ 62979 w 378549"/>
              <a:gd name="connsiteY8" fmla="*/ 235420 h 470967"/>
              <a:gd name="connsiteX9" fmla="*/ 240969 w 378549"/>
              <a:gd name="connsiteY9" fmla="*/ 421614 h 470967"/>
              <a:gd name="connsiteX10" fmla="*/ 320357 w 378549"/>
              <a:gd name="connsiteY10" fmla="*/ 409308 h 470967"/>
              <a:gd name="connsiteX11" fmla="*/ 320357 w 378549"/>
              <a:gd name="connsiteY11" fmla="*/ 271691 h 470967"/>
              <a:gd name="connsiteX12" fmla="*/ 226593 w 378549"/>
              <a:gd name="connsiteY12" fmla="*/ 271691 h 470967"/>
              <a:gd name="connsiteX13" fmla="*/ 226593 w 378549"/>
              <a:gd name="connsiteY13" fmla="*/ 223837 h 470967"/>
              <a:gd name="connsiteX14" fmla="*/ 378549 w 378549"/>
              <a:gd name="connsiteY14" fmla="*/ 223837 h 470967"/>
              <a:gd name="connsiteX15" fmla="*/ 378549 w 378549"/>
              <a:gd name="connsiteY15" fmla="*/ 445592 h 4709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378549" h="470967">
                <a:moveTo>
                  <a:pt x="378549" y="445592"/>
                </a:moveTo>
                <a:cubicBezTo>
                  <a:pt x="351891" y="455180"/>
                  <a:pt x="299160" y="470967"/>
                  <a:pt x="236893" y="470967"/>
                </a:cubicBezTo>
                <a:cubicBezTo>
                  <a:pt x="167030" y="470967"/>
                  <a:pt x="109511" y="453123"/>
                  <a:pt x="64337" y="410019"/>
                </a:cubicBezTo>
                <a:cubicBezTo>
                  <a:pt x="24638" y="371690"/>
                  <a:pt x="0" y="310083"/>
                  <a:pt x="0" y="238188"/>
                </a:cubicBezTo>
                <a:cubicBezTo>
                  <a:pt x="698" y="100571"/>
                  <a:pt x="95174" y="0"/>
                  <a:pt x="249846" y="0"/>
                </a:cubicBezTo>
                <a:cubicBezTo>
                  <a:pt x="303276" y="0"/>
                  <a:pt x="345020" y="11595"/>
                  <a:pt x="364858" y="21196"/>
                </a:cubicBezTo>
                <a:lnTo>
                  <a:pt x="350481" y="69774"/>
                </a:lnTo>
                <a:cubicBezTo>
                  <a:pt x="325856" y="58839"/>
                  <a:pt x="295033" y="49923"/>
                  <a:pt x="248513" y="49923"/>
                </a:cubicBezTo>
                <a:cubicBezTo>
                  <a:pt x="136258" y="49923"/>
                  <a:pt x="62979" y="119760"/>
                  <a:pt x="62979" y="235420"/>
                </a:cubicBezTo>
                <a:cubicBezTo>
                  <a:pt x="62979" y="352488"/>
                  <a:pt x="133515" y="421614"/>
                  <a:pt x="240969" y="421614"/>
                </a:cubicBezTo>
                <a:cubicBezTo>
                  <a:pt x="279971" y="421614"/>
                  <a:pt x="306679" y="416217"/>
                  <a:pt x="320357" y="409308"/>
                </a:cubicBezTo>
                <a:lnTo>
                  <a:pt x="320357" y="271691"/>
                </a:lnTo>
                <a:lnTo>
                  <a:pt x="226593" y="271691"/>
                </a:lnTo>
                <a:lnTo>
                  <a:pt x="226593" y="223837"/>
                </a:lnTo>
                <a:lnTo>
                  <a:pt x="378549" y="223837"/>
                </a:lnTo>
                <a:lnTo>
                  <a:pt x="378549" y="445592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1225161" y="5464543"/>
            <a:ext cx="60249" cy="486041"/>
          </a:xfrm>
          <a:custGeom>
            <a:avLst/>
            <a:gdLst>
              <a:gd name="connsiteX0" fmla="*/ 0 w 60249"/>
              <a:gd name="connsiteY0" fmla="*/ 0 h 486041"/>
              <a:gd name="connsiteX1" fmla="*/ 60249 w 60249"/>
              <a:gd name="connsiteY1" fmla="*/ 0 h 486041"/>
              <a:gd name="connsiteX2" fmla="*/ 60249 w 60249"/>
              <a:gd name="connsiteY2" fmla="*/ 486041 h 486041"/>
              <a:gd name="connsiteX3" fmla="*/ 0 w 60249"/>
              <a:gd name="connsiteY3" fmla="*/ 486041 h 486041"/>
              <a:gd name="connsiteX4" fmla="*/ 0 w 60249"/>
              <a:gd name="connsiteY4" fmla="*/ 0 h 4860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249" h="486041">
                <a:moveTo>
                  <a:pt x="0" y="0"/>
                </a:moveTo>
                <a:lnTo>
                  <a:pt x="60249" y="0"/>
                </a:lnTo>
                <a:lnTo>
                  <a:pt x="60249" y="486041"/>
                </a:lnTo>
                <a:lnTo>
                  <a:pt x="0" y="486041"/>
                </a:lnTo>
                <a:lnTo>
                  <a:pt x="0" y="0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2890233" y="5464543"/>
            <a:ext cx="60235" cy="486041"/>
          </a:xfrm>
          <a:custGeom>
            <a:avLst/>
            <a:gdLst>
              <a:gd name="connsiteX0" fmla="*/ 0 w 60235"/>
              <a:gd name="connsiteY0" fmla="*/ 0 h 486041"/>
              <a:gd name="connsiteX1" fmla="*/ 60235 w 60235"/>
              <a:gd name="connsiteY1" fmla="*/ 0 h 486041"/>
              <a:gd name="connsiteX2" fmla="*/ 60235 w 60235"/>
              <a:gd name="connsiteY2" fmla="*/ 486041 h 486041"/>
              <a:gd name="connsiteX3" fmla="*/ 0 w 60235"/>
              <a:gd name="connsiteY3" fmla="*/ 486041 h 486041"/>
              <a:gd name="connsiteX4" fmla="*/ 0 w 60235"/>
              <a:gd name="connsiteY4" fmla="*/ 0 h 4860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235" h="486041">
                <a:moveTo>
                  <a:pt x="0" y="0"/>
                </a:moveTo>
                <a:lnTo>
                  <a:pt x="60235" y="0"/>
                </a:lnTo>
                <a:lnTo>
                  <a:pt x="60235" y="486041"/>
                </a:lnTo>
                <a:lnTo>
                  <a:pt x="0" y="486041"/>
                </a:lnTo>
                <a:lnTo>
                  <a:pt x="0" y="0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3951190" y="5612410"/>
            <a:ext cx="261504" cy="345719"/>
          </a:xfrm>
          <a:custGeom>
            <a:avLst/>
            <a:gdLst>
              <a:gd name="connsiteX0" fmla="*/ 260146 w 261504"/>
              <a:gd name="connsiteY0" fmla="*/ 325869 h 345719"/>
              <a:gd name="connsiteX1" fmla="*/ 164997 w 261504"/>
              <a:gd name="connsiteY1" fmla="*/ 345719 h 345719"/>
              <a:gd name="connsiteX2" fmla="*/ 0 w 261504"/>
              <a:gd name="connsiteY2" fmla="*/ 175945 h 345719"/>
              <a:gd name="connsiteX3" fmla="*/ 178003 w 261504"/>
              <a:gd name="connsiteY3" fmla="*/ 0 h 345719"/>
              <a:gd name="connsiteX4" fmla="*/ 261504 w 261504"/>
              <a:gd name="connsiteY4" fmla="*/ 17132 h 345719"/>
              <a:gd name="connsiteX5" fmla="*/ 247814 w 261504"/>
              <a:gd name="connsiteY5" fmla="*/ 63665 h 345719"/>
              <a:gd name="connsiteX6" fmla="*/ 178003 w 261504"/>
              <a:gd name="connsiteY6" fmla="*/ 47968 h 345719"/>
              <a:gd name="connsiteX7" fmla="*/ 60921 w 261504"/>
              <a:gd name="connsiteY7" fmla="*/ 173177 h 345719"/>
              <a:gd name="connsiteX8" fmla="*/ 175933 w 261504"/>
              <a:gd name="connsiteY8" fmla="*/ 297065 h 345719"/>
              <a:gd name="connsiteX9" fmla="*/ 249871 w 261504"/>
              <a:gd name="connsiteY9" fmla="*/ 280733 h 345719"/>
              <a:gd name="connsiteX10" fmla="*/ 260146 w 261504"/>
              <a:gd name="connsiteY10" fmla="*/ 325869 h 3457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261504" h="345719">
                <a:moveTo>
                  <a:pt x="260146" y="325869"/>
                </a:moveTo>
                <a:cubicBezTo>
                  <a:pt x="244385" y="334061"/>
                  <a:pt x="209460" y="345719"/>
                  <a:pt x="164997" y="345719"/>
                </a:cubicBezTo>
                <a:cubicBezTo>
                  <a:pt x="65023" y="345719"/>
                  <a:pt x="0" y="277317"/>
                  <a:pt x="0" y="175945"/>
                </a:cubicBezTo>
                <a:cubicBezTo>
                  <a:pt x="0" y="73964"/>
                  <a:pt x="69823" y="0"/>
                  <a:pt x="178003" y="0"/>
                </a:cubicBezTo>
                <a:cubicBezTo>
                  <a:pt x="213576" y="0"/>
                  <a:pt x="245071" y="8902"/>
                  <a:pt x="261504" y="17132"/>
                </a:cubicBezTo>
                <a:lnTo>
                  <a:pt x="247814" y="63665"/>
                </a:lnTo>
                <a:cubicBezTo>
                  <a:pt x="233438" y="55486"/>
                  <a:pt x="210870" y="47968"/>
                  <a:pt x="178003" y="47968"/>
                </a:cubicBezTo>
                <a:cubicBezTo>
                  <a:pt x="102006" y="47968"/>
                  <a:pt x="60921" y="104063"/>
                  <a:pt x="60921" y="173177"/>
                </a:cubicBezTo>
                <a:cubicBezTo>
                  <a:pt x="60921" y="249872"/>
                  <a:pt x="110235" y="297065"/>
                  <a:pt x="175933" y="297065"/>
                </a:cubicBezTo>
                <a:cubicBezTo>
                  <a:pt x="210146" y="297065"/>
                  <a:pt x="232765" y="288264"/>
                  <a:pt x="249871" y="280733"/>
                </a:cubicBezTo>
                <a:lnTo>
                  <a:pt x="260146" y="325869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5257980" y="5611780"/>
            <a:ext cx="284759" cy="338810"/>
          </a:xfrm>
          <a:custGeom>
            <a:avLst/>
            <a:gdLst>
              <a:gd name="connsiteX0" fmla="*/ 2756 w 284759"/>
              <a:gd name="connsiteY0" fmla="*/ 97142 h 338810"/>
              <a:gd name="connsiteX1" fmla="*/ 0 w 284759"/>
              <a:gd name="connsiteY1" fmla="*/ 7518 h 338810"/>
              <a:gd name="connsiteX2" fmla="*/ 53416 w 284759"/>
              <a:gd name="connsiteY2" fmla="*/ 7518 h 338810"/>
              <a:gd name="connsiteX3" fmla="*/ 56819 w 284759"/>
              <a:gd name="connsiteY3" fmla="*/ 62306 h 338810"/>
              <a:gd name="connsiteX4" fmla="*/ 58216 w 284759"/>
              <a:gd name="connsiteY4" fmla="*/ 62306 h 338810"/>
              <a:gd name="connsiteX5" fmla="*/ 167754 w 284759"/>
              <a:gd name="connsiteY5" fmla="*/ 0 h 338810"/>
              <a:gd name="connsiteX6" fmla="*/ 284759 w 284759"/>
              <a:gd name="connsiteY6" fmla="*/ 140944 h 338810"/>
              <a:gd name="connsiteX7" fmla="*/ 284759 w 284759"/>
              <a:gd name="connsiteY7" fmla="*/ 338810 h 338810"/>
              <a:gd name="connsiteX8" fmla="*/ 224536 w 284759"/>
              <a:gd name="connsiteY8" fmla="*/ 338810 h 338810"/>
              <a:gd name="connsiteX9" fmla="*/ 224536 w 284759"/>
              <a:gd name="connsiteY9" fmla="*/ 147777 h 338810"/>
              <a:gd name="connsiteX10" fmla="*/ 147891 w 284759"/>
              <a:gd name="connsiteY10" fmla="*/ 49910 h 338810"/>
              <a:gd name="connsiteX11" fmla="*/ 67107 w 284759"/>
              <a:gd name="connsiteY11" fmla="*/ 111518 h 338810"/>
              <a:gd name="connsiteX12" fmla="*/ 63005 w 284759"/>
              <a:gd name="connsiteY12" fmla="*/ 139598 h 338810"/>
              <a:gd name="connsiteX13" fmla="*/ 63005 w 284759"/>
              <a:gd name="connsiteY13" fmla="*/ 338810 h 338810"/>
              <a:gd name="connsiteX14" fmla="*/ 2756 w 284759"/>
              <a:gd name="connsiteY14" fmla="*/ 338810 h 338810"/>
              <a:gd name="connsiteX15" fmla="*/ 2756 w 284759"/>
              <a:gd name="connsiteY15" fmla="*/ 97142 h 3388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284759" h="338810">
                <a:moveTo>
                  <a:pt x="2756" y="97142"/>
                </a:moveTo>
                <a:cubicBezTo>
                  <a:pt x="2756" y="62941"/>
                  <a:pt x="2057" y="34861"/>
                  <a:pt x="0" y="7518"/>
                </a:cubicBezTo>
                <a:lnTo>
                  <a:pt x="53416" y="7518"/>
                </a:lnTo>
                <a:lnTo>
                  <a:pt x="56819" y="62306"/>
                </a:lnTo>
                <a:lnTo>
                  <a:pt x="58216" y="62306"/>
                </a:lnTo>
                <a:cubicBezTo>
                  <a:pt x="74663" y="30784"/>
                  <a:pt x="112991" y="0"/>
                  <a:pt x="167754" y="0"/>
                </a:cubicBezTo>
                <a:cubicBezTo>
                  <a:pt x="213588" y="0"/>
                  <a:pt x="284759" y="27304"/>
                  <a:pt x="284759" y="140944"/>
                </a:cubicBezTo>
                <a:lnTo>
                  <a:pt x="284759" y="338810"/>
                </a:lnTo>
                <a:lnTo>
                  <a:pt x="224536" y="338810"/>
                </a:lnTo>
                <a:lnTo>
                  <a:pt x="224536" y="147777"/>
                </a:lnTo>
                <a:cubicBezTo>
                  <a:pt x="224536" y="94450"/>
                  <a:pt x="204699" y="49910"/>
                  <a:pt x="147891" y="49910"/>
                </a:cubicBezTo>
                <a:cubicBezTo>
                  <a:pt x="108179" y="49910"/>
                  <a:pt x="77344" y="78016"/>
                  <a:pt x="67107" y="111518"/>
                </a:cubicBezTo>
                <a:cubicBezTo>
                  <a:pt x="64375" y="119049"/>
                  <a:pt x="63005" y="129362"/>
                  <a:pt x="63005" y="139598"/>
                </a:cubicBezTo>
                <a:lnTo>
                  <a:pt x="63005" y="338810"/>
                </a:lnTo>
                <a:lnTo>
                  <a:pt x="2756" y="338810"/>
                </a:lnTo>
                <a:lnTo>
                  <a:pt x="2756" y="97142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7895103" y="6320645"/>
            <a:ext cx="216967" cy="346430"/>
          </a:xfrm>
          <a:custGeom>
            <a:avLst/>
            <a:gdLst>
              <a:gd name="connsiteX0" fmla="*/ 15024 w 216967"/>
              <a:gd name="connsiteY0" fmla="*/ 277215 h 346430"/>
              <a:gd name="connsiteX1" fmla="*/ 94462 w 216967"/>
              <a:gd name="connsiteY1" fmla="*/ 301180 h 346430"/>
              <a:gd name="connsiteX2" fmla="*/ 158826 w 216967"/>
              <a:gd name="connsiteY2" fmla="*/ 251917 h 346430"/>
              <a:gd name="connsiteX3" fmla="*/ 97205 w 216967"/>
              <a:gd name="connsiteY3" fmla="*/ 190957 h 346430"/>
              <a:gd name="connsiteX4" fmla="*/ 9576 w 216967"/>
              <a:gd name="connsiteY4" fmla="*/ 97205 h 346430"/>
              <a:gd name="connsiteX5" fmla="*/ 123888 w 216967"/>
              <a:gd name="connsiteY5" fmla="*/ 0 h 346430"/>
              <a:gd name="connsiteX6" fmla="*/ 205359 w 216967"/>
              <a:gd name="connsiteY6" fmla="*/ 20548 h 346430"/>
              <a:gd name="connsiteX7" fmla="*/ 190284 w 216967"/>
              <a:gd name="connsiteY7" fmla="*/ 64351 h 346430"/>
              <a:gd name="connsiteX8" fmla="*/ 122491 w 216967"/>
              <a:gd name="connsiteY8" fmla="*/ 45173 h 346430"/>
              <a:gd name="connsiteX9" fmla="*/ 67081 w 216967"/>
              <a:gd name="connsiteY9" fmla="*/ 90385 h 346430"/>
              <a:gd name="connsiteX10" fmla="*/ 130035 w 216967"/>
              <a:gd name="connsiteY10" fmla="*/ 146494 h 346430"/>
              <a:gd name="connsiteX11" fmla="*/ 216967 w 216967"/>
              <a:gd name="connsiteY11" fmla="*/ 246418 h 346430"/>
              <a:gd name="connsiteX12" fmla="*/ 93078 w 216967"/>
              <a:gd name="connsiteY12" fmla="*/ 346430 h 346430"/>
              <a:gd name="connsiteX13" fmla="*/ 0 w 216967"/>
              <a:gd name="connsiteY13" fmla="*/ 323088 h 346430"/>
              <a:gd name="connsiteX14" fmla="*/ 15024 w 216967"/>
              <a:gd name="connsiteY14" fmla="*/ 277215 h 346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216967" h="346430">
                <a:moveTo>
                  <a:pt x="15024" y="277215"/>
                </a:moveTo>
                <a:cubicBezTo>
                  <a:pt x="32867" y="288887"/>
                  <a:pt x="64325" y="301180"/>
                  <a:pt x="94462" y="301180"/>
                </a:cubicBezTo>
                <a:cubicBezTo>
                  <a:pt x="138277" y="301180"/>
                  <a:pt x="158826" y="279286"/>
                  <a:pt x="158826" y="251917"/>
                </a:cubicBezTo>
                <a:cubicBezTo>
                  <a:pt x="158826" y="223164"/>
                  <a:pt x="141706" y="207454"/>
                  <a:pt x="97205" y="190957"/>
                </a:cubicBezTo>
                <a:cubicBezTo>
                  <a:pt x="37655" y="169760"/>
                  <a:pt x="9576" y="136905"/>
                  <a:pt x="9576" y="97205"/>
                </a:cubicBezTo>
                <a:cubicBezTo>
                  <a:pt x="9576" y="43802"/>
                  <a:pt x="52705" y="0"/>
                  <a:pt x="123888" y="0"/>
                </a:cubicBezTo>
                <a:cubicBezTo>
                  <a:pt x="157404" y="0"/>
                  <a:pt x="186867" y="9601"/>
                  <a:pt x="205359" y="20548"/>
                </a:cubicBezTo>
                <a:lnTo>
                  <a:pt x="190284" y="64351"/>
                </a:lnTo>
                <a:cubicBezTo>
                  <a:pt x="177279" y="56108"/>
                  <a:pt x="153327" y="45173"/>
                  <a:pt x="122491" y="45173"/>
                </a:cubicBezTo>
                <a:cubicBezTo>
                  <a:pt x="86944" y="45173"/>
                  <a:pt x="67081" y="65722"/>
                  <a:pt x="67081" y="90385"/>
                </a:cubicBezTo>
                <a:cubicBezTo>
                  <a:pt x="67081" y="117690"/>
                  <a:pt x="86944" y="130086"/>
                  <a:pt x="130035" y="146494"/>
                </a:cubicBezTo>
                <a:cubicBezTo>
                  <a:pt x="187528" y="168414"/>
                  <a:pt x="216967" y="197129"/>
                  <a:pt x="216967" y="246418"/>
                </a:cubicBezTo>
                <a:cubicBezTo>
                  <a:pt x="216967" y="304609"/>
                  <a:pt x="171793" y="346430"/>
                  <a:pt x="93078" y="346430"/>
                </a:cubicBezTo>
                <a:cubicBezTo>
                  <a:pt x="56781" y="346430"/>
                  <a:pt x="23266" y="336753"/>
                  <a:pt x="0" y="323088"/>
                </a:cubicBezTo>
                <a:lnTo>
                  <a:pt x="15024" y="277215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8725853" y="6320650"/>
            <a:ext cx="166369" cy="338886"/>
          </a:xfrm>
          <a:custGeom>
            <a:avLst/>
            <a:gdLst>
              <a:gd name="connsiteX0" fmla="*/ 2755 w 166369"/>
              <a:gd name="connsiteY0" fmla="*/ 110858 h 338886"/>
              <a:gd name="connsiteX1" fmla="*/ 0 w 166369"/>
              <a:gd name="connsiteY1" fmla="*/ 7518 h 338886"/>
              <a:gd name="connsiteX2" fmla="*/ 52743 w 166369"/>
              <a:gd name="connsiteY2" fmla="*/ 7518 h 338886"/>
              <a:gd name="connsiteX3" fmla="*/ 54787 w 166369"/>
              <a:gd name="connsiteY3" fmla="*/ 72606 h 338886"/>
              <a:gd name="connsiteX4" fmla="*/ 57518 w 166369"/>
              <a:gd name="connsiteY4" fmla="*/ 72606 h 338886"/>
              <a:gd name="connsiteX5" fmla="*/ 149262 w 166369"/>
              <a:gd name="connsiteY5" fmla="*/ 0 h 338886"/>
              <a:gd name="connsiteX6" fmla="*/ 166369 w 166369"/>
              <a:gd name="connsiteY6" fmla="*/ 2057 h 338886"/>
              <a:gd name="connsiteX7" fmla="*/ 166369 w 166369"/>
              <a:gd name="connsiteY7" fmla="*/ 58889 h 338886"/>
              <a:gd name="connsiteX8" fmla="*/ 145871 w 166369"/>
              <a:gd name="connsiteY8" fmla="*/ 56819 h 338886"/>
              <a:gd name="connsiteX9" fmla="*/ 65049 w 166369"/>
              <a:gd name="connsiteY9" fmla="*/ 134188 h 338886"/>
              <a:gd name="connsiteX10" fmla="*/ 62306 w 166369"/>
              <a:gd name="connsiteY10" fmla="*/ 162230 h 338886"/>
              <a:gd name="connsiteX11" fmla="*/ 62306 w 166369"/>
              <a:gd name="connsiteY11" fmla="*/ 338886 h 338886"/>
              <a:gd name="connsiteX12" fmla="*/ 2755 w 166369"/>
              <a:gd name="connsiteY12" fmla="*/ 338886 h 338886"/>
              <a:gd name="connsiteX13" fmla="*/ 2755 w 166369"/>
              <a:gd name="connsiteY13" fmla="*/ 110858 h 3388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66369" h="338886">
                <a:moveTo>
                  <a:pt x="2755" y="110858"/>
                </a:moveTo>
                <a:cubicBezTo>
                  <a:pt x="2755" y="71894"/>
                  <a:pt x="2057" y="38341"/>
                  <a:pt x="0" y="7518"/>
                </a:cubicBezTo>
                <a:lnTo>
                  <a:pt x="52743" y="7518"/>
                </a:lnTo>
                <a:lnTo>
                  <a:pt x="54787" y="72606"/>
                </a:lnTo>
                <a:lnTo>
                  <a:pt x="57518" y="72606"/>
                </a:lnTo>
                <a:cubicBezTo>
                  <a:pt x="72605" y="28066"/>
                  <a:pt x="108877" y="0"/>
                  <a:pt x="149262" y="0"/>
                </a:cubicBezTo>
                <a:cubicBezTo>
                  <a:pt x="156082" y="0"/>
                  <a:pt x="160883" y="698"/>
                  <a:pt x="166369" y="2057"/>
                </a:cubicBezTo>
                <a:lnTo>
                  <a:pt x="166369" y="58889"/>
                </a:lnTo>
                <a:cubicBezTo>
                  <a:pt x="160210" y="57530"/>
                  <a:pt x="154025" y="56819"/>
                  <a:pt x="145871" y="56819"/>
                </a:cubicBezTo>
                <a:cubicBezTo>
                  <a:pt x="103378" y="56819"/>
                  <a:pt x="73266" y="88963"/>
                  <a:pt x="65049" y="134188"/>
                </a:cubicBezTo>
                <a:cubicBezTo>
                  <a:pt x="63703" y="142366"/>
                  <a:pt x="62306" y="151955"/>
                  <a:pt x="62306" y="162230"/>
                </a:cubicBezTo>
                <a:lnTo>
                  <a:pt x="62306" y="338886"/>
                </a:lnTo>
                <a:lnTo>
                  <a:pt x="2755" y="338886"/>
                </a:lnTo>
                <a:lnTo>
                  <a:pt x="2755" y="110858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9008756" y="6328172"/>
            <a:ext cx="313525" cy="331368"/>
          </a:xfrm>
          <a:custGeom>
            <a:avLst/>
            <a:gdLst>
              <a:gd name="connsiteX0" fmla="*/ 64376 w 313525"/>
              <a:gd name="connsiteY0" fmla="*/ 0 h 331368"/>
              <a:gd name="connsiteX1" fmla="*/ 129375 w 313525"/>
              <a:gd name="connsiteY1" fmla="*/ 186194 h 331368"/>
              <a:gd name="connsiteX2" fmla="*/ 156083 w 313525"/>
              <a:gd name="connsiteY2" fmla="*/ 271043 h 331368"/>
              <a:gd name="connsiteX3" fmla="*/ 158140 w 313525"/>
              <a:gd name="connsiteY3" fmla="*/ 271043 h 331368"/>
              <a:gd name="connsiteX4" fmla="*/ 186207 w 313525"/>
              <a:gd name="connsiteY4" fmla="*/ 186194 h 331368"/>
              <a:gd name="connsiteX5" fmla="*/ 250570 w 313525"/>
              <a:gd name="connsiteY5" fmla="*/ 0 h 331368"/>
              <a:gd name="connsiteX6" fmla="*/ 313525 w 313525"/>
              <a:gd name="connsiteY6" fmla="*/ 0 h 331368"/>
              <a:gd name="connsiteX7" fmla="*/ 183464 w 313525"/>
              <a:gd name="connsiteY7" fmla="*/ 331368 h 331368"/>
              <a:gd name="connsiteX8" fmla="*/ 125958 w 313525"/>
              <a:gd name="connsiteY8" fmla="*/ 331368 h 331368"/>
              <a:gd name="connsiteX9" fmla="*/ 0 w 313525"/>
              <a:gd name="connsiteY9" fmla="*/ 0 h 331368"/>
              <a:gd name="connsiteX10" fmla="*/ 64376 w 313525"/>
              <a:gd name="connsiteY10" fmla="*/ 0 h 3313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13525" h="331368">
                <a:moveTo>
                  <a:pt x="64376" y="0"/>
                </a:moveTo>
                <a:lnTo>
                  <a:pt x="129375" y="186194"/>
                </a:lnTo>
                <a:cubicBezTo>
                  <a:pt x="140322" y="216280"/>
                  <a:pt x="149262" y="243738"/>
                  <a:pt x="156083" y="271043"/>
                </a:cubicBezTo>
                <a:lnTo>
                  <a:pt x="158140" y="271043"/>
                </a:lnTo>
                <a:cubicBezTo>
                  <a:pt x="165671" y="243738"/>
                  <a:pt x="175235" y="216280"/>
                  <a:pt x="186207" y="186194"/>
                </a:cubicBezTo>
                <a:lnTo>
                  <a:pt x="250570" y="0"/>
                </a:lnTo>
                <a:lnTo>
                  <a:pt x="313525" y="0"/>
                </a:lnTo>
                <a:lnTo>
                  <a:pt x="183464" y="331368"/>
                </a:lnTo>
                <a:lnTo>
                  <a:pt x="125958" y="331368"/>
                </a:lnTo>
                <a:lnTo>
                  <a:pt x="0" y="0"/>
                </a:lnTo>
                <a:lnTo>
                  <a:pt x="64376" y="0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9477210" y="6328169"/>
            <a:ext cx="60249" cy="331368"/>
          </a:xfrm>
          <a:custGeom>
            <a:avLst/>
            <a:gdLst>
              <a:gd name="connsiteX0" fmla="*/ 0 w 60249"/>
              <a:gd name="connsiteY0" fmla="*/ 0 h 331368"/>
              <a:gd name="connsiteX1" fmla="*/ 60249 w 60249"/>
              <a:gd name="connsiteY1" fmla="*/ 0 h 331368"/>
              <a:gd name="connsiteX2" fmla="*/ 60249 w 60249"/>
              <a:gd name="connsiteY2" fmla="*/ 331368 h 331368"/>
              <a:gd name="connsiteX3" fmla="*/ 0 w 60249"/>
              <a:gd name="connsiteY3" fmla="*/ 331368 h 331368"/>
              <a:gd name="connsiteX4" fmla="*/ 0 w 60249"/>
              <a:gd name="connsiteY4" fmla="*/ 0 h 3313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249" h="331368">
                <a:moveTo>
                  <a:pt x="0" y="0"/>
                </a:moveTo>
                <a:lnTo>
                  <a:pt x="60249" y="0"/>
                </a:lnTo>
                <a:lnTo>
                  <a:pt x="60249" y="331368"/>
                </a:lnTo>
                <a:lnTo>
                  <a:pt x="0" y="331368"/>
                </a:lnTo>
                <a:lnTo>
                  <a:pt x="0" y="0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9469704" y="6197371"/>
            <a:ext cx="74612" cy="74688"/>
          </a:xfrm>
          <a:custGeom>
            <a:avLst/>
            <a:gdLst>
              <a:gd name="connsiteX0" fmla="*/ 74612 w 74612"/>
              <a:gd name="connsiteY0" fmla="*/ 37719 h 74688"/>
              <a:gd name="connsiteX1" fmla="*/ 36309 w 74612"/>
              <a:gd name="connsiteY1" fmla="*/ 74688 h 74688"/>
              <a:gd name="connsiteX2" fmla="*/ 0 w 74612"/>
              <a:gd name="connsiteY2" fmla="*/ 37719 h 74688"/>
              <a:gd name="connsiteX3" fmla="*/ 37630 w 74612"/>
              <a:gd name="connsiteY3" fmla="*/ 0 h 74688"/>
              <a:gd name="connsiteX4" fmla="*/ 74612 w 74612"/>
              <a:gd name="connsiteY4" fmla="*/ 37719 h 74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612" h="74688">
                <a:moveTo>
                  <a:pt x="74612" y="37719"/>
                </a:moveTo>
                <a:cubicBezTo>
                  <a:pt x="75310" y="58267"/>
                  <a:pt x="60223" y="74688"/>
                  <a:pt x="36309" y="74688"/>
                </a:cubicBezTo>
                <a:cubicBezTo>
                  <a:pt x="15061" y="74688"/>
                  <a:pt x="0" y="58267"/>
                  <a:pt x="0" y="37719"/>
                </a:cubicBezTo>
                <a:cubicBezTo>
                  <a:pt x="0" y="16510"/>
                  <a:pt x="15761" y="0"/>
                  <a:pt x="37630" y="0"/>
                </a:cubicBezTo>
                <a:cubicBezTo>
                  <a:pt x="60223" y="0"/>
                  <a:pt x="74612" y="16510"/>
                  <a:pt x="74612" y="37719"/>
                </a:cubicBez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9732700" y="6320648"/>
            <a:ext cx="284772" cy="338886"/>
          </a:xfrm>
          <a:custGeom>
            <a:avLst/>
            <a:gdLst>
              <a:gd name="connsiteX0" fmla="*/ 2743 w 284772"/>
              <a:gd name="connsiteY0" fmla="*/ 97205 h 338886"/>
              <a:gd name="connsiteX1" fmla="*/ 0 w 284772"/>
              <a:gd name="connsiteY1" fmla="*/ 7518 h 338886"/>
              <a:gd name="connsiteX2" fmla="*/ 53403 w 284772"/>
              <a:gd name="connsiteY2" fmla="*/ 7518 h 338886"/>
              <a:gd name="connsiteX3" fmla="*/ 56832 w 284772"/>
              <a:gd name="connsiteY3" fmla="*/ 62305 h 338886"/>
              <a:gd name="connsiteX4" fmla="*/ 58166 w 284772"/>
              <a:gd name="connsiteY4" fmla="*/ 62305 h 338886"/>
              <a:gd name="connsiteX5" fmla="*/ 167703 w 284772"/>
              <a:gd name="connsiteY5" fmla="*/ 0 h 338886"/>
              <a:gd name="connsiteX6" fmla="*/ 284771 w 284772"/>
              <a:gd name="connsiteY6" fmla="*/ 141033 h 338886"/>
              <a:gd name="connsiteX7" fmla="*/ 284771 w 284772"/>
              <a:gd name="connsiteY7" fmla="*/ 338886 h 338886"/>
              <a:gd name="connsiteX8" fmla="*/ 224523 w 284772"/>
              <a:gd name="connsiteY8" fmla="*/ 338886 h 338886"/>
              <a:gd name="connsiteX9" fmla="*/ 224523 w 284772"/>
              <a:gd name="connsiteY9" fmla="*/ 147853 h 338886"/>
              <a:gd name="connsiteX10" fmla="*/ 147840 w 284772"/>
              <a:gd name="connsiteY10" fmla="*/ 49974 h 338886"/>
              <a:gd name="connsiteX11" fmla="*/ 67094 w 284772"/>
              <a:gd name="connsiteY11" fmla="*/ 111581 h 338886"/>
              <a:gd name="connsiteX12" fmla="*/ 62953 w 284772"/>
              <a:gd name="connsiteY12" fmla="*/ 139598 h 338886"/>
              <a:gd name="connsiteX13" fmla="*/ 62953 w 284772"/>
              <a:gd name="connsiteY13" fmla="*/ 338886 h 338886"/>
              <a:gd name="connsiteX14" fmla="*/ 2743 w 284772"/>
              <a:gd name="connsiteY14" fmla="*/ 338886 h 338886"/>
              <a:gd name="connsiteX15" fmla="*/ 2743 w 284772"/>
              <a:gd name="connsiteY15" fmla="*/ 97205 h 3388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284772" h="338886">
                <a:moveTo>
                  <a:pt x="2743" y="97205"/>
                </a:moveTo>
                <a:cubicBezTo>
                  <a:pt x="2743" y="62941"/>
                  <a:pt x="2057" y="34912"/>
                  <a:pt x="0" y="7518"/>
                </a:cubicBezTo>
                <a:lnTo>
                  <a:pt x="53403" y="7518"/>
                </a:lnTo>
                <a:lnTo>
                  <a:pt x="56832" y="62305"/>
                </a:lnTo>
                <a:lnTo>
                  <a:pt x="58166" y="62305"/>
                </a:lnTo>
                <a:cubicBezTo>
                  <a:pt x="74586" y="30797"/>
                  <a:pt x="112927" y="0"/>
                  <a:pt x="167703" y="0"/>
                </a:cubicBezTo>
                <a:cubicBezTo>
                  <a:pt x="213588" y="0"/>
                  <a:pt x="284771" y="27368"/>
                  <a:pt x="284771" y="141033"/>
                </a:cubicBezTo>
                <a:lnTo>
                  <a:pt x="284771" y="338886"/>
                </a:lnTo>
                <a:lnTo>
                  <a:pt x="224523" y="338886"/>
                </a:lnTo>
                <a:lnTo>
                  <a:pt x="224523" y="147853"/>
                </a:lnTo>
                <a:cubicBezTo>
                  <a:pt x="224523" y="94500"/>
                  <a:pt x="204672" y="49974"/>
                  <a:pt x="147840" y="49974"/>
                </a:cubicBezTo>
                <a:cubicBezTo>
                  <a:pt x="108191" y="49974"/>
                  <a:pt x="77381" y="78015"/>
                  <a:pt x="67094" y="111581"/>
                </a:cubicBezTo>
                <a:cubicBezTo>
                  <a:pt x="64375" y="119113"/>
                  <a:pt x="62953" y="129349"/>
                  <a:pt x="62953" y="139598"/>
                </a:cubicBezTo>
                <a:lnTo>
                  <a:pt x="62953" y="338886"/>
                </a:lnTo>
                <a:lnTo>
                  <a:pt x="2743" y="338886"/>
                </a:lnTo>
                <a:lnTo>
                  <a:pt x="2743" y="97205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10916290" y="6190555"/>
            <a:ext cx="279298" cy="476516"/>
          </a:xfrm>
          <a:custGeom>
            <a:avLst/>
            <a:gdLst>
              <a:gd name="connsiteX0" fmla="*/ 15036 w 279298"/>
              <a:gd name="connsiteY0" fmla="*/ 396354 h 476516"/>
              <a:gd name="connsiteX1" fmla="*/ 121830 w 279298"/>
              <a:gd name="connsiteY1" fmla="*/ 426516 h 476516"/>
              <a:gd name="connsiteX2" fmla="*/ 218351 w 279298"/>
              <a:gd name="connsiteY2" fmla="*/ 347789 h 476516"/>
              <a:gd name="connsiteX3" fmla="*/ 131444 w 279298"/>
              <a:gd name="connsiteY3" fmla="*/ 256044 h 476516"/>
              <a:gd name="connsiteX4" fmla="*/ 9575 w 279298"/>
              <a:gd name="connsiteY4" fmla="*/ 125310 h 476516"/>
              <a:gd name="connsiteX5" fmla="*/ 158825 w 279298"/>
              <a:gd name="connsiteY5" fmla="*/ 0 h 476516"/>
              <a:gd name="connsiteX6" fmla="*/ 260794 w 279298"/>
              <a:gd name="connsiteY6" fmla="*/ 22618 h 476516"/>
              <a:gd name="connsiteX7" fmla="*/ 244385 w 279298"/>
              <a:gd name="connsiteY7" fmla="*/ 71259 h 476516"/>
              <a:gd name="connsiteX8" fmla="*/ 156768 w 279298"/>
              <a:gd name="connsiteY8" fmla="*/ 49364 h 476516"/>
              <a:gd name="connsiteX9" fmla="*/ 69824 w 279298"/>
              <a:gd name="connsiteY9" fmla="*/ 118490 h 476516"/>
              <a:gd name="connsiteX10" fmla="*/ 161531 w 279298"/>
              <a:gd name="connsiteY10" fmla="*/ 207467 h 476516"/>
              <a:gd name="connsiteX11" fmla="*/ 279298 w 279298"/>
              <a:gd name="connsiteY11" fmla="*/ 342963 h 476516"/>
              <a:gd name="connsiteX12" fmla="*/ 117716 w 279298"/>
              <a:gd name="connsiteY12" fmla="*/ 476516 h 476516"/>
              <a:gd name="connsiteX13" fmla="*/ 0 w 279298"/>
              <a:gd name="connsiteY13" fmla="*/ 446354 h 476516"/>
              <a:gd name="connsiteX14" fmla="*/ 15036 w 279298"/>
              <a:gd name="connsiteY14" fmla="*/ 396354 h 4765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279298" h="476516">
                <a:moveTo>
                  <a:pt x="15036" y="396354"/>
                </a:moveTo>
                <a:cubicBezTo>
                  <a:pt x="41757" y="412800"/>
                  <a:pt x="80771" y="426516"/>
                  <a:pt x="121830" y="426516"/>
                </a:cubicBezTo>
                <a:cubicBezTo>
                  <a:pt x="182753" y="426516"/>
                  <a:pt x="218351" y="394309"/>
                  <a:pt x="218351" y="347789"/>
                </a:cubicBezTo>
                <a:cubicBezTo>
                  <a:pt x="218351" y="304685"/>
                  <a:pt x="193712" y="280009"/>
                  <a:pt x="131444" y="256044"/>
                </a:cubicBezTo>
                <a:cubicBezTo>
                  <a:pt x="56108" y="229361"/>
                  <a:pt x="9575" y="190309"/>
                  <a:pt x="9575" y="125310"/>
                </a:cubicBezTo>
                <a:cubicBezTo>
                  <a:pt x="9575" y="53428"/>
                  <a:pt x="69138" y="0"/>
                  <a:pt x="158825" y="0"/>
                </a:cubicBezTo>
                <a:cubicBezTo>
                  <a:pt x="206031" y="0"/>
                  <a:pt x="240232" y="10959"/>
                  <a:pt x="260794" y="22618"/>
                </a:cubicBezTo>
                <a:lnTo>
                  <a:pt x="244385" y="71259"/>
                </a:lnTo>
                <a:cubicBezTo>
                  <a:pt x="229298" y="63017"/>
                  <a:pt x="198501" y="49364"/>
                  <a:pt x="156768" y="49364"/>
                </a:cubicBezTo>
                <a:cubicBezTo>
                  <a:pt x="93764" y="49364"/>
                  <a:pt x="69824" y="86982"/>
                  <a:pt x="69824" y="118490"/>
                </a:cubicBezTo>
                <a:cubicBezTo>
                  <a:pt x="69824" y="161594"/>
                  <a:pt x="97852" y="182790"/>
                  <a:pt x="161531" y="207467"/>
                </a:cubicBezTo>
                <a:cubicBezTo>
                  <a:pt x="239597" y="237540"/>
                  <a:pt x="279298" y="275234"/>
                  <a:pt x="279298" y="342963"/>
                </a:cubicBezTo>
                <a:cubicBezTo>
                  <a:pt x="279298" y="414197"/>
                  <a:pt x="226542" y="476516"/>
                  <a:pt x="117716" y="476516"/>
                </a:cubicBezTo>
                <a:cubicBezTo>
                  <a:pt x="73215" y="476516"/>
                  <a:pt x="24612" y="462788"/>
                  <a:pt x="0" y="446354"/>
                </a:cubicBezTo>
                <a:lnTo>
                  <a:pt x="15036" y="396354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11329303" y="6328172"/>
            <a:ext cx="311467" cy="482574"/>
          </a:xfrm>
          <a:custGeom>
            <a:avLst/>
            <a:gdLst>
              <a:gd name="connsiteX0" fmla="*/ 65709 w 311467"/>
              <a:gd name="connsiteY0" fmla="*/ 0 h 482574"/>
              <a:gd name="connsiteX1" fmla="*/ 138290 w 311467"/>
              <a:gd name="connsiteY1" fmla="*/ 195808 h 482574"/>
              <a:gd name="connsiteX2" fmla="*/ 159511 w 311467"/>
              <a:gd name="connsiteY2" fmla="*/ 263511 h 482574"/>
              <a:gd name="connsiteX3" fmla="*/ 160883 w 311467"/>
              <a:gd name="connsiteY3" fmla="*/ 263511 h 482574"/>
              <a:gd name="connsiteX4" fmla="*/ 182079 w 311467"/>
              <a:gd name="connsiteY4" fmla="*/ 194385 h 482574"/>
              <a:gd name="connsiteX5" fmla="*/ 247827 w 311467"/>
              <a:gd name="connsiteY5" fmla="*/ 0 h 482574"/>
              <a:gd name="connsiteX6" fmla="*/ 311467 w 311467"/>
              <a:gd name="connsiteY6" fmla="*/ 0 h 482574"/>
              <a:gd name="connsiteX7" fmla="*/ 221094 w 311467"/>
              <a:gd name="connsiteY7" fmla="*/ 236194 h 482574"/>
              <a:gd name="connsiteX8" fmla="*/ 107454 w 311467"/>
              <a:gd name="connsiteY8" fmla="*/ 443585 h 482574"/>
              <a:gd name="connsiteX9" fmla="*/ 33566 w 311467"/>
              <a:gd name="connsiteY9" fmla="*/ 482574 h 482574"/>
              <a:gd name="connsiteX10" fmla="*/ 18491 w 311467"/>
              <a:gd name="connsiteY10" fmla="*/ 431927 h 482574"/>
              <a:gd name="connsiteX11" fmla="*/ 71208 w 311467"/>
              <a:gd name="connsiteY11" fmla="*/ 402488 h 482574"/>
              <a:gd name="connsiteX12" fmla="*/ 121843 w 311467"/>
              <a:gd name="connsiteY12" fmla="*/ 335419 h 482574"/>
              <a:gd name="connsiteX13" fmla="*/ 126669 w 311467"/>
              <a:gd name="connsiteY13" fmla="*/ 321043 h 482574"/>
              <a:gd name="connsiteX14" fmla="*/ 122529 w 311467"/>
              <a:gd name="connsiteY14" fmla="*/ 305333 h 482574"/>
              <a:gd name="connsiteX15" fmla="*/ 0 w 311467"/>
              <a:gd name="connsiteY15" fmla="*/ 0 h 482574"/>
              <a:gd name="connsiteX16" fmla="*/ 65709 w 311467"/>
              <a:gd name="connsiteY16" fmla="*/ 0 h 4825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311467" h="482574">
                <a:moveTo>
                  <a:pt x="65709" y="0"/>
                </a:moveTo>
                <a:lnTo>
                  <a:pt x="138290" y="195808"/>
                </a:lnTo>
                <a:cubicBezTo>
                  <a:pt x="145783" y="217728"/>
                  <a:pt x="154037" y="243738"/>
                  <a:pt x="159511" y="263511"/>
                </a:cubicBezTo>
                <a:lnTo>
                  <a:pt x="160883" y="263511"/>
                </a:lnTo>
                <a:cubicBezTo>
                  <a:pt x="167017" y="243738"/>
                  <a:pt x="173888" y="218426"/>
                  <a:pt x="182079" y="194385"/>
                </a:cubicBezTo>
                <a:lnTo>
                  <a:pt x="247827" y="0"/>
                </a:lnTo>
                <a:lnTo>
                  <a:pt x="311467" y="0"/>
                </a:lnTo>
                <a:lnTo>
                  <a:pt x="221094" y="236194"/>
                </a:lnTo>
                <a:cubicBezTo>
                  <a:pt x="177965" y="349846"/>
                  <a:pt x="148564" y="408037"/>
                  <a:pt x="107454" y="443585"/>
                </a:cubicBezTo>
                <a:cubicBezTo>
                  <a:pt x="78066" y="469620"/>
                  <a:pt x="48602" y="479856"/>
                  <a:pt x="33566" y="482574"/>
                </a:cubicBezTo>
                <a:lnTo>
                  <a:pt x="18491" y="431927"/>
                </a:lnTo>
                <a:cubicBezTo>
                  <a:pt x="33566" y="427164"/>
                  <a:pt x="53403" y="417576"/>
                  <a:pt x="71208" y="402488"/>
                </a:cubicBezTo>
                <a:cubicBezTo>
                  <a:pt x="87617" y="389534"/>
                  <a:pt x="108165" y="366204"/>
                  <a:pt x="121843" y="335419"/>
                </a:cubicBezTo>
                <a:cubicBezTo>
                  <a:pt x="124574" y="329234"/>
                  <a:pt x="126669" y="324472"/>
                  <a:pt x="126669" y="321043"/>
                </a:cubicBezTo>
                <a:cubicBezTo>
                  <a:pt x="126669" y="317651"/>
                  <a:pt x="125259" y="312877"/>
                  <a:pt x="122529" y="305333"/>
                </a:cubicBezTo>
                <a:lnTo>
                  <a:pt x="0" y="0"/>
                </a:lnTo>
                <a:lnTo>
                  <a:pt x="65709" y="0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11769707" y="6320645"/>
            <a:ext cx="216992" cy="346430"/>
          </a:xfrm>
          <a:custGeom>
            <a:avLst/>
            <a:gdLst>
              <a:gd name="connsiteX0" fmla="*/ 15049 w 216992"/>
              <a:gd name="connsiteY0" fmla="*/ 277215 h 346430"/>
              <a:gd name="connsiteX1" fmla="*/ 94436 w 216992"/>
              <a:gd name="connsiteY1" fmla="*/ 301180 h 346430"/>
              <a:gd name="connsiteX2" fmla="*/ 158801 w 216992"/>
              <a:gd name="connsiteY2" fmla="*/ 251917 h 346430"/>
              <a:gd name="connsiteX3" fmla="*/ 97193 w 216992"/>
              <a:gd name="connsiteY3" fmla="*/ 190957 h 346430"/>
              <a:gd name="connsiteX4" fmla="*/ 9550 w 216992"/>
              <a:gd name="connsiteY4" fmla="*/ 97205 h 346430"/>
              <a:gd name="connsiteX5" fmla="*/ 123888 w 216992"/>
              <a:gd name="connsiteY5" fmla="*/ 0 h 346430"/>
              <a:gd name="connsiteX6" fmla="*/ 205371 w 216992"/>
              <a:gd name="connsiteY6" fmla="*/ 20548 h 346430"/>
              <a:gd name="connsiteX7" fmla="*/ 190296 w 216992"/>
              <a:gd name="connsiteY7" fmla="*/ 64351 h 346430"/>
              <a:gd name="connsiteX8" fmla="*/ 122504 w 216992"/>
              <a:gd name="connsiteY8" fmla="*/ 45173 h 346430"/>
              <a:gd name="connsiteX9" fmla="*/ 67068 w 216992"/>
              <a:gd name="connsiteY9" fmla="*/ 90385 h 346430"/>
              <a:gd name="connsiteX10" fmla="*/ 130061 w 216992"/>
              <a:gd name="connsiteY10" fmla="*/ 146494 h 346430"/>
              <a:gd name="connsiteX11" fmla="*/ 216992 w 216992"/>
              <a:gd name="connsiteY11" fmla="*/ 246418 h 346430"/>
              <a:gd name="connsiteX12" fmla="*/ 93103 w 216992"/>
              <a:gd name="connsiteY12" fmla="*/ 346430 h 346430"/>
              <a:gd name="connsiteX13" fmla="*/ 0 w 216992"/>
              <a:gd name="connsiteY13" fmla="*/ 323088 h 346430"/>
              <a:gd name="connsiteX14" fmla="*/ 15049 w 216992"/>
              <a:gd name="connsiteY14" fmla="*/ 277215 h 346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216992" h="346430">
                <a:moveTo>
                  <a:pt x="15049" y="277215"/>
                </a:moveTo>
                <a:cubicBezTo>
                  <a:pt x="32854" y="288887"/>
                  <a:pt x="64337" y="301180"/>
                  <a:pt x="94436" y="301180"/>
                </a:cubicBezTo>
                <a:cubicBezTo>
                  <a:pt x="138252" y="301180"/>
                  <a:pt x="158801" y="279286"/>
                  <a:pt x="158801" y="251917"/>
                </a:cubicBezTo>
                <a:cubicBezTo>
                  <a:pt x="158801" y="223164"/>
                  <a:pt x="141732" y="207454"/>
                  <a:pt x="97193" y="190957"/>
                </a:cubicBezTo>
                <a:cubicBezTo>
                  <a:pt x="37655" y="169760"/>
                  <a:pt x="9550" y="136905"/>
                  <a:pt x="9550" y="97205"/>
                </a:cubicBezTo>
                <a:cubicBezTo>
                  <a:pt x="9550" y="43802"/>
                  <a:pt x="52705" y="0"/>
                  <a:pt x="123888" y="0"/>
                </a:cubicBezTo>
                <a:cubicBezTo>
                  <a:pt x="157442" y="0"/>
                  <a:pt x="186867" y="9601"/>
                  <a:pt x="205371" y="20548"/>
                </a:cubicBezTo>
                <a:lnTo>
                  <a:pt x="190296" y="64351"/>
                </a:lnTo>
                <a:cubicBezTo>
                  <a:pt x="177266" y="56108"/>
                  <a:pt x="153365" y="45173"/>
                  <a:pt x="122504" y="45173"/>
                </a:cubicBezTo>
                <a:cubicBezTo>
                  <a:pt x="86944" y="45173"/>
                  <a:pt x="67068" y="65722"/>
                  <a:pt x="67068" y="90385"/>
                </a:cubicBezTo>
                <a:cubicBezTo>
                  <a:pt x="67068" y="117690"/>
                  <a:pt x="86944" y="130086"/>
                  <a:pt x="130061" y="146494"/>
                </a:cubicBezTo>
                <a:cubicBezTo>
                  <a:pt x="187566" y="168414"/>
                  <a:pt x="216992" y="197129"/>
                  <a:pt x="216992" y="246418"/>
                </a:cubicBezTo>
                <a:cubicBezTo>
                  <a:pt x="216992" y="304609"/>
                  <a:pt x="171818" y="346430"/>
                  <a:pt x="93103" y="346430"/>
                </a:cubicBezTo>
                <a:cubicBezTo>
                  <a:pt x="56794" y="346430"/>
                  <a:pt x="23241" y="336753"/>
                  <a:pt x="0" y="323088"/>
                </a:cubicBezTo>
                <a:lnTo>
                  <a:pt x="15049" y="277215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12124491" y="6248747"/>
            <a:ext cx="196443" cy="418325"/>
          </a:xfrm>
          <a:custGeom>
            <a:avLst/>
            <a:gdLst>
              <a:gd name="connsiteX0" fmla="*/ 110210 w 196443"/>
              <a:gd name="connsiteY0" fmla="*/ 0 h 418325"/>
              <a:gd name="connsiteX1" fmla="*/ 110210 w 196443"/>
              <a:gd name="connsiteY1" fmla="*/ 79425 h 418325"/>
              <a:gd name="connsiteX2" fmla="*/ 196443 w 196443"/>
              <a:gd name="connsiteY2" fmla="*/ 79425 h 418325"/>
              <a:gd name="connsiteX3" fmla="*/ 196443 w 196443"/>
              <a:gd name="connsiteY3" fmla="*/ 125298 h 418325"/>
              <a:gd name="connsiteX4" fmla="*/ 110210 w 196443"/>
              <a:gd name="connsiteY4" fmla="*/ 125298 h 418325"/>
              <a:gd name="connsiteX5" fmla="*/ 110210 w 196443"/>
              <a:gd name="connsiteY5" fmla="*/ 303974 h 418325"/>
              <a:gd name="connsiteX6" fmla="*/ 155358 w 196443"/>
              <a:gd name="connsiteY6" fmla="*/ 368325 h 418325"/>
              <a:gd name="connsiteX7" fmla="*/ 190283 w 196443"/>
              <a:gd name="connsiteY7" fmla="*/ 364197 h 418325"/>
              <a:gd name="connsiteX8" fmla="*/ 193026 w 196443"/>
              <a:gd name="connsiteY8" fmla="*/ 409359 h 418325"/>
              <a:gd name="connsiteX9" fmla="*/ 139610 w 196443"/>
              <a:gd name="connsiteY9" fmla="*/ 418325 h 418325"/>
              <a:gd name="connsiteX10" fmla="*/ 74612 w 196443"/>
              <a:gd name="connsiteY10" fmla="*/ 392302 h 418325"/>
              <a:gd name="connsiteX11" fmla="*/ 51320 w 196443"/>
              <a:gd name="connsiteY11" fmla="*/ 306018 h 418325"/>
              <a:gd name="connsiteX12" fmla="*/ 51320 w 196443"/>
              <a:gd name="connsiteY12" fmla="*/ 125298 h 418325"/>
              <a:gd name="connsiteX13" fmla="*/ 0 w 196443"/>
              <a:gd name="connsiteY13" fmla="*/ 125298 h 418325"/>
              <a:gd name="connsiteX14" fmla="*/ 0 w 196443"/>
              <a:gd name="connsiteY14" fmla="*/ 79425 h 418325"/>
              <a:gd name="connsiteX15" fmla="*/ 51320 w 196443"/>
              <a:gd name="connsiteY15" fmla="*/ 79425 h 418325"/>
              <a:gd name="connsiteX16" fmla="*/ 51320 w 196443"/>
              <a:gd name="connsiteY16" fmla="*/ 18478 h 418325"/>
              <a:gd name="connsiteX17" fmla="*/ 110210 w 196443"/>
              <a:gd name="connsiteY17" fmla="*/ 0 h 418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96443" h="418325">
                <a:moveTo>
                  <a:pt x="110210" y="0"/>
                </a:moveTo>
                <a:lnTo>
                  <a:pt x="110210" y="79425"/>
                </a:lnTo>
                <a:lnTo>
                  <a:pt x="196443" y="79425"/>
                </a:lnTo>
                <a:lnTo>
                  <a:pt x="196443" y="125298"/>
                </a:lnTo>
                <a:lnTo>
                  <a:pt x="110210" y="125298"/>
                </a:lnTo>
                <a:lnTo>
                  <a:pt x="110210" y="303974"/>
                </a:lnTo>
                <a:cubicBezTo>
                  <a:pt x="110210" y="345071"/>
                  <a:pt x="121843" y="368325"/>
                  <a:pt x="155358" y="368325"/>
                </a:cubicBezTo>
                <a:cubicBezTo>
                  <a:pt x="171805" y="368325"/>
                  <a:pt x="181393" y="366978"/>
                  <a:pt x="190283" y="364197"/>
                </a:cubicBezTo>
                <a:lnTo>
                  <a:pt x="193026" y="409359"/>
                </a:lnTo>
                <a:cubicBezTo>
                  <a:pt x="181393" y="414197"/>
                  <a:pt x="162890" y="418325"/>
                  <a:pt x="139610" y="418325"/>
                </a:cubicBezTo>
                <a:cubicBezTo>
                  <a:pt x="111556" y="418325"/>
                  <a:pt x="88962" y="408660"/>
                  <a:pt x="74612" y="392302"/>
                </a:cubicBezTo>
                <a:cubicBezTo>
                  <a:pt x="57480" y="374510"/>
                  <a:pt x="51320" y="345071"/>
                  <a:pt x="51320" y="306018"/>
                </a:cubicBezTo>
                <a:lnTo>
                  <a:pt x="51320" y="125298"/>
                </a:lnTo>
                <a:lnTo>
                  <a:pt x="0" y="125298"/>
                </a:lnTo>
                <a:lnTo>
                  <a:pt x="0" y="79425"/>
                </a:lnTo>
                <a:lnTo>
                  <a:pt x="51320" y="79425"/>
                </a:lnTo>
                <a:lnTo>
                  <a:pt x="51320" y="18478"/>
                </a:lnTo>
                <a:lnTo>
                  <a:pt x="110210" y="0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12924468" y="6320648"/>
            <a:ext cx="475779" cy="338886"/>
          </a:xfrm>
          <a:custGeom>
            <a:avLst/>
            <a:gdLst>
              <a:gd name="connsiteX0" fmla="*/ 2755 w 475779"/>
              <a:gd name="connsiteY0" fmla="*/ 97205 h 338886"/>
              <a:gd name="connsiteX1" fmla="*/ 0 w 475779"/>
              <a:gd name="connsiteY1" fmla="*/ 7518 h 338886"/>
              <a:gd name="connsiteX2" fmla="*/ 52704 w 475779"/>
              <a:gd name="connsiteY2" fmla="*/ 7518 h 338886"/>
              <a:gd name="connsiteX3" fmla="*/ 55485 w 475779"/>
              <a:gd name="connsiteY3" fmla="*/ 60959 h 338886"/>
              <a:gd name="connsiteX4" fmla="*/ 57518 w 475779"/>
              <a:gd name="connsiteY4" fmla="*/ 60959 h 338886"/>
              <a:gd name="connsiteX5" fmla="*/ 161556 w 475779"/>
              <a:gd name="connsiteY5" fmla="*/ 0 h 338886"/>
              <a:gd name="connsiteX6" fmla="*/ 255320 w 475779"/>
              <a:gd name="connsiteY6" fmla="*/ 66407 h 338886"/>
              <a:gd name="connsiteX7" fmla="*/ 256716 w 475779"/>
              <a:gd name="connsiteY7" fmla="*/ 66407 h 338886"/>
              <a:gd name="connsiteX8" fmla="*/ 293661 w 475779"/>
              <a:gd name="connsiteY8" fmla="*/ 23266 h 338886"/>
              <a:gd name="connsiteX9" fmla="*/ 366914 w 475779"/>
              <a:gd name="connsiteY9" fmla="*/ 0 h 338886"/>
              <a:gd name="connsiteX10" fmla="*/ 475779 w 475779"/>
              <a:gd name="connsiteY10" fmla="*/ 143725 h 338886"/>
              <a:gd name="connsiteX11" fmla="*/ 475779 w 475779"/>
              <a:gd name="connsiteY11" fmla="*/ 338886 h 338886"/>
              <a:gd name="connsiteX12" fmla="*/ 416902 w 475779"/>
              <a:gd name="connsiteY12" fmla="*/ 338886 h 338886"/>
              <a:gd name="connsiteX13" fmla="*/ 416902 w 475779"/>
              <a:gd name="connsiteY13" fmla="*/ 151256 h 338886"/>
              <a:gd name="connsiteX14" fmla="*/ 345007 w 475779"/>
              <a:gd name="connsiteY14" fmla="*/ 49275 h 338886"/>
              <a:gd name="connsiteX15" fmla="*/ 273824 w 475779"/>
              <a:gd name="connsiteY15" fmla="*/ 104038 h 338886"/>
              <a:gd name="connsiteX16" fmla="*/ 269061 w 475779"/>
              <a:gd name="connsiteY16" fmla="*/ 134187 h 338886"/>
              <a:gd name="connsiteX17" fmla="*/ 269061 w 475779"/>
              <a:gd name="connsiteY17" fmla="*/ 338886 h 338886"/>
              <a:gd name="connsiteX18" fmla="*/ 210146 w 475779"/>
              <a:gd name="connsiteY18" fmla="*/ 338886 h 338886"/>
              <a:gd name="connsiteX19" fmla="*/ 210146 w 475779"/>
              <a:gd name="connsiteY19" fmla="*/ 140322 h 338886"/>
              <a:gd name="connsiteX20" fmla="*/ 141020 w 475779"/>
              <a:gd name="connsiteY20" fmla="*/ 49275 h 338886"/>
              <a:gd name="connsiteX21" fmla="*/ 66433 w 475779"/>
              <a:gd name="connsiteY21" fmla="*/ 109524 h 338886"/>
              <a:gd name="connsiteX22" fmla="*/ 61632 w 475779"/>
              <a:gd name="connsiteY22" fmla="*/ 138963 h 338886"/>
              <a:gd name="connsiteX23" fmla="*/ 61632 w 475779"/>
              <a:gd name="connsiteY23" fmla="*/ 338886 h 338886"/>
              <a:gd name="connsiteX24" fmla="*/ 2755 w 475779"/>
              <a:gd name="connsiteY24" fmla="*/ 338886 h 338886"/>
              <a:gd name="connsiteX25" fmla="*/ 2755 w 475779"/>
              <a:gd name="connsiteY25" fmla="*/ 97205 h 3388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475779" h="338886">
                <a:moveTo>
                  <a:pt x="2755" y="97205"/>
                </a:moveTo>
                <a:cubicBezTo>
                  <a:pt x="2755" y="62941"/>
                  <a:pt x="2069" y="34912"/>
                  <a:pt x="0" y="7518"/>
                </a:cubicBezTo>
                <a:lnTo>
                  <a:pt x="52704" y="7518"/>
                </a:lnTo>
                <a:lnTo>
                  <a:pt x="55485" y="60959"/>
                </a:lnTo>
                <a:lnTo>
                  <a:pt x="57518" y="60959"/>
                </a:lnTo>
                <a:cubicBezTo>
                  <a:pt x="76009" y="29425"/>
                  <a:pt x="106767" y="0"/>
                  <a:pt x="161556" y="0"/>
                </a:cubicBezTo>
                <a:cubicBezTo>
                  <a:pt x="206755" y="0"/>
                  <a:pt x="240969" y="27368"/>
                  <a:pt x="255320" y="66407"/>
                </a:cubicBezTo>
                <a:lnTo>
                  <a:pt x="256716" y="66407"/>
                </a:lnTo>
                <a:cubicBezTo>
                  <a:pt x="266992" y="47929"/>
                  <a:pt x="280010" y="33565"/>
                  <a:pt x="293661" y="23266"/>
                </a:cubicBezTo>
                <a:cubicBezTo>
                  <a:pt x="313536" y="8178"/>
                  <a:pt x="335457" y="0"/>
                  <a:pt x="366914" y="0"/>
                </a:cubicBezTo>
                <a:cubicBezTo>
                  <a:pt x="410730" y="0"/>
                  <a:pt x="475779" y="28803"/>
                  <a:pt x="475779" y="143725"/>
                </a:cubicBezTo>
                <a:lnTo>
                  <a:pt x="475779" y="338886"/>
                </a:lnTo>
                <a:lnTo>
                  <a:pt x="416902" y="338886"/>
                </a:lnTo>
                <a:lnTo>
                  <a:pt x="416902" y="151256"/>
                </a:lnTo>
                <a:cubicBezTo>
                  <a:pt x="416902" y="87617"/>
                  <a:pt x="393610" y="49275"/>
                  <a:pt x="345007" y="49275"/>
                </a:cubicBezTo>
                <a:cubicBezTo>
                  <a:pt x="310806" y="49275"/>
                  <a:pt x="284098" y="74599"/>
                  <a:pt x="273824" y="104038"/>
                </a:cubicBezTo>
                <a:cubicBezTo>
                  <a:pt x="271094" y="112280"/>
                  <a:pt x="269061" y="123266"/>
                  <a:pt x="269061" y="134187"/>
                </a:cubicBezTo>
                <a:lnTo>
                  <a:pt x="269061" y="338886"/>
                </a:lnTo>
                <a:lnTo>
                  <a:pt x="210146" y="338886"/>
                </a:lnTo>
                <a:lnTo>
                  <a:pt x="210146" y="140322"/>
                </a:lnTo>
                <a:cubicBezTo>
                  <a:pt x="210146" y="87617"/>
                  <a:pt x="186893" y="49275"/>
                  <a:pt x="141020" y="49275"/>
                </a:cubicBezTo>
                <a:cubicBezTo>
                  <a:pt x="103389" y="49275"/>
                  <a:pt x="76009" y="79438"/>
                  <a:pt x="66433" y="109524"/>
                </a:cubicBezTo>
                <a:cubicBezTo>
                  <a:pt x="62979" y="118402"/>
                  <a:pt x="61632" y="128650"/>
                  <a:pt x="61632" y="138963"/>
                </a:cubicBezTo>
                <a:lnTo>
                  <a:pt x="61632" y="338886"/>
                </a:lnTo>
                <a:lnTo>
                  <a:pt x="2755" y="338886"/>
                </a:lnTo>
                <a:lnTo>
                  <a:pt x="2755" y="97205"/>
                </a:lnTo>
              </a:path>
            </a:pathLst>
          </a:custGeom>
          <a:solidFill>
            <a:srgbClr val="6263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302000"/>
            <a:ext cx="3695700" cy="3683000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9900" y="6172200"/>
            <a:ext cx="444500" cy="508000"/>
          </a:xfrm>
          <a:prstGeom prst="rect">
            <a:avLst/>
          </a:prstGeom>
          <a:noFill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0" y="6159500"/>
            <a:ext cx="342900" cy="520700"/>
          </a:xfrm>
          <a:prstGeom prst="rect">
            <a:avLst/>
          </a:prstGeom>
          <a:noFill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4500" y="5600700"/>
            <a:ext cx="355600" cy="368300"/>
          </a:xfrm>
          <a:prstGeom prst="rect">
            <a:avLst/>
          </a:prstGeom>
          <a:noFill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0" y="5600700"/>
            <a:ext cx="330200" cy="495300"/>
          </a:xfrm>
          <a:prstGeom prst="rect">
            <a:avLst/>
          </a:prstGeom>
          <a:noFill/>
        </p:spPr>
      </p:pic>
      <p:pic>
        <p:nvPicPr>
          <p:cNvPr id="102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42400" y="5600700"/>
            <a:ext cx="317500" cy="368300"/>
          </a:xfrm>
          <a:prstGeom prst="rect">
            <a:avLst/>
          </a:prstGeom>
          <a:noFill/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55000" y="6311900"/>
            <a:ext cx="317500" cy="368300"/>
          </a:xfrm>
          <a:prstGeom prst="rect">
            <a:avLst/>
          </a:prstGeom>
          <a:noFill/>
        </p:spPr>
      </p:pic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72600" y="4025900"/>
            <a:ext cx="939800" cy="990600"/>
          </a:xfrm>
          <a:prstGeom prst="rect">
            <a:avLst/>
          </a:prstGeom>
          <a:noFill/>
        </p:spPr>
      </p:pic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671300" y="3657600"/>
            <a:ext cx="1206500" cy="1358900"/>
          </a:xfrm>
          <a:prstGeom prst="rect">
            <a:avLst/>
          </a:prstGeom>
          <a:noFill/>
        </p:spPr>
      </p:pic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74200" y="5600700"/>
            <a:ext cx="292100" cy="368300"/>
          </a:xfrm>
          <a:prstGeom prst="rect">
            <a:avLst/>
          </a:prstGeom>
          <a:noFill/>
        </p:spPr>
      </p:pic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455400" y="5600700"/>
            <a:ext cx="342900" cy="368300"/>
          </a:xfrm>
          <a:prstGeom prst="rect">
            <a:avLst/>
          </a:prstGeom>
          <a:noFill/>
        </p:spPr>
      </p:pic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950700" y="5448300"/>
            <a:ext cx="342900" cy="520700"/>
          </a:xfrm>
          <a:prstGeom prst="rect">
            <a:avLst/>
          </a:prstGeom>
          <a:noFill/>
        </p:spPr>
      </p:pic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420600" y="5600700"/>
            <a:ext cx="292100" cy="368300"/>
          </a:xfrm>
          <a:prstGeom prst="rect">
            <a:avLst/>
          </a:prstGeom>
          <a:noFill/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72700" y="6311900"/>
            <a:ext cx="342900" cy="508000"/>
          </a:xfrm>
          <a:prstGeom prst="rect">
            <a:avLst/>
          </a:prstGeom>
          <a:noFill/>
        </p:spPr>
      </p:pic>
      <p:pic>
        <p:nvPicPr>
          <p:cNvPr id="1034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446000" y="6311900"/>
            <a:ext cx="317500" cy="368300"/>
          </a:xfrm>
          <a:prstGeom prst="rect">
            <a:avLst/>
          </a:prstGeom>
          <a:noFill/>
        </p:spPr>
      </p:pic>
      <p:pic>
        <p:nvPicPr>
          <p:cNvPr id="1035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992100" y="3657600"/>
            <a:ext cx="1206500" cy="1358900"/>
          </a:xfrm>
          <a:prstGeom prst="rect">
            <a:avLst/>
          </a:prstGeom>
          <a:noFill/>
        </p:spPr>
      </p:pic>
      <p:pic>
        <p:nvPicPr>
          <p:cNvPr id="1036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3360400" y="5473700"/>
            <a:ext cx="444500" cy="495300"/>
          </a:xfrm>
          <a:prstGeom prst="rect">
            <a:avLst/>
          </a:prstGeom>
          <a:noFill/>
        </p:spPr>
      </p:pic>
      <p:pic>
        <p:nvPicPr>
          <p:cNvPr id="1037" name="Picture 3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4351000" y="5600700"/>
            <a:ext cx="317500" cy="368300"/>
          </a:xfrm>
          <a:prstGeom prst="rect">
            <a:avLst/>
          </a:prstGeom>
          <a:noFill/>
        </p:spPr>
      </p:pic>
      <p:pic>
        <p:nvPicPr>
          <p:cNvPr id="1038" name="Picture 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4795500" y="5600700"/>
            <a:ext cx="279400" cy="368300"/>
          </a:xfrm>
          <a:prstGeom prst="rect">
            <a:avLst/>
          </a:prstGeom>
          <a:noFill/>
        </p:spPr>
      </p:pic>
      <p:pic>
        <p:nvPicPr>
          <p:cNvPr id="1039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040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041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042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043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714"/>
    </mc:Choice>
    <mc:Fallback xmlns="">
      <p:transition advClick="0" advTm="17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5" y="955038"/>
            <a:ext cx="10116741" cy="7187982"/>
          </a:xfrm>
          <a:prstGeom prst="rect">
            <a:avLst/>
          </a:prstGeom>
        </p:spPr>
      </p:pic>
      <p:sp>
        <p:nvSpPr>
          <p:cNvPr id="5" name="Shape 135"/>
          <p:cNvSpPr txBox="1">
            <a:spLocks/>
          </p:cNvSpPr>
          <p:nvPr/>
        </p:nvSpPr>
        <p:spPr>
          <a:xfrm>
            <a:off x="388402" y="97790"/>
            <a:ext cx="12335829" cy="1714502"/>
          </a:xfrm>
          <a:prstGeom prst="rect">
            <a:avLst/>
          </a:prstGeom>
        </p:spPr>
        <p:txBody>
          <a:bodyPr lIns="137079" tIns="68540" rIns="137079" bIns="6854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err="1" smtClean="0">
                <a:solidFill>
                  <a:srgbClr val="4472C4">
                    <a:lumMod val="50000"/>
                  </a:srgbClr>
                </a:solidFill>
              </a:rPr>
              <a:t>Tide</a:t>
            </a:r>
            <a:r>
              <a:rPr lang="es-ES_tradnl" b="1" dirty="0" smtClean="0">
                <a:solidFill>
                  <a:srgbClr val="4472C4">
                    <a:lumMod val="50000"/>
                  </a:srgbClr>
                </a:solidFill>
              </a:rPr>
              <a:t> Gauge TT - Note to </a:t>
            </a:r>
            <a:r>
              <a:rPr lang="en-US" b="1" dirty="0" smtClean="0">
                <a:solidFill>
                  <a:srgbClr val="4472C4">
                    <a:lumMod val="50000"/>
                  </a:srgbClr>
                </a:solidFill>
              </a:rPr>
              <a:t>policy makers</a:t>
            </a:r>
            <a:endParaRPr lang="en-US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6" name="image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97624" y="87713"/>
            <a:ext cx="4077678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62" y="1247656"/>
            <a:ext cx="7405304" cy="8356055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07660" y="8497268"/>
            <a:ext cx="5734163" cy="415418"/>
          </a:xfrm>
          <a:prstGeom prst="rect">
            <a:avLst/>
          </a:prstGeom>
        </p:spPr>
        <p:txBody>
          <a:bodyPr wrap="none" lIns="137079" tIns="68540" rIns="137079" bIns="68540">
            <a:spAutoFit/>
          </a:bodyPr>
          <a:lstStyle/>
          <a:p>
            <a:pPr defTabSz="1370799"/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Nearly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25% of </a:t>
            </a:r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stations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facing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problems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in </a:t>
            </a:r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some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_tradnl" b="1" dirty="0" err="1">
                <a:solidFill>
                  <a:srgbClr val="4472C4">
                    <a:lumMod val="50000"/>
                  </a:srgbClr>
                </a:solidFill>
              </a:rPr>
              <a:t>way</a:t>
            </a:r>
            <a:r>
              <a:rPr lang="es-ES_tradnl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_tradnl" dirty="0">
                <a:solidFill>
                  <a:srgbClr val="4472C4">
                    <a:lumMod val="50000"/>
                  </a:srgbClr>
                </a:solidFill>
              </a:rPr>
              <a:t>!</a:t>
            </a:r>
          </a:p>
        </p:txBody>
      </p:sp>
      <p:sp>
        <p:nvSpPr>
          <p:cNvPr id="10" name="Freeform 3"/>
          <p:cNvSpPr/>
          <p:nvPr/>
        </p:nvSpPr>
        <p:spPr>
          <a:xfrm>
            <a:off x="6347" y="9501310"/>
            <a:ext cx="1826125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79" tIns="68540" rIns="137079" bIns="68540" rtlCol="0" anchor="ctr"/>
          <a:lstStyle/>
          <a:p>
            <a:pPr algn="ctr" defTabSz="1370799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1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79" y="9537709"/>
            <a:ext cx="2297104" cy="749300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12695323" y="9779008"/>
            <a:ext cx="4440054" cy="377027"/>
          </a:xfrm>
          <a:prstGeom prst="rect">
            <a:avLst/>
          </a:prstGeom>
          <a:noFill/>
        </p:spPr>
        <p:txBody>
          <a:bodyPr wrap="none" lIns="0" tIns="0" rIns="0" bIns="68540" rtlCol="0">
            <a:spAutoFit/>
          </a:bodyPr>
          <a:lstStyle/>
          <a:p>
            <a:pPr defTabSz="1370799">
              <a:lnSpc>
                <a:spcPts val="2399"/>
              </a:lnSpc>
            </a:pPr>
            <a:r>
              <a:rPr lang="en-US" altLang="zh-CN" sz="2100" dirty="0">
                <a:solidFill>
                  <a:srgbClr val="7F7F7F"/>
                </a:solidFill>
                <a:latin typeface="Myriad Pro"/>
                <a:cs typeface="Myriad Pro"/>
              </a:rPr>
              <a:t>eurogoos.eu</a:t>
            </a:r>
            <a:r>
              <a:rPr lang="en-US" altLang="zh-CN" sz="2100" dirty="0">
                <a:solidFill>
                  <a:prstClr val="black"/>
                </a:solidFill>
                <a:latin typeface="Myriad Pro"/>
                <a:cs typeface="Myriad Pro"/>
              </a:rPr>
              <a:t> </a:t>
            </a:r>
            <a:r>
              <a:rPr lang="en-US" altLang="zh-CN" sz="2100" dirty="0">
                <a:solidFill>
                  <a:srgbClr val="7F7F7F"/>
                </a:solidFill>
                <a:latin typeface="Myriad Pro"/>
                <a:cs typeface="Myriad Pro"/>
              </a:rPr>
              <a:t>|</a:t>
            </a:r>
            <a:r>
              <a:rPr lang="en-US" altLang="zh-CN" sz="2100" dirty="0">
                <a:solidFill>
                  <a:prstClr val="black"/>
                </a:solidFill>
                <a:latin typeface="Myriad Pro"/>
                <a:cs typeface="Myriad Pro"/>
              </a:rPr>
              <a:t> </a:t>
            </a:r>
            <a:r>
              <a:rPr lang="en-US" altLang="zh-CN" sz="2100" dirty="0">
                <a:solidFill>
                  <a:srgbClr val="7F7F7F"/>
                </a:solidFill>
                <a:latin typeface="Myriad Pro"/>
                <a:cs typeface="Myriad Pro"/>
              </a:rPr>
              <a:t>twitter.com/EuroGOOS</a:t>
            </a:r>
          </a:p>
        </p:txBody>
      </p:sp>
    </p:spTree>
    <p:extLst>
      <p:ext uri="{BB962C8B-B14F-4D97-AF65-F5344CB8AC3E}">
        <p14:creationId xmlns:p14="http://schemas.microsoft.com/office/powerpoint/2010/main" val="39484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650" y="1943100"/>
            <a:ext cx="5867400" cy="5867400"/>
          </a:xfrm>
          <a:prstGeom prst="rect">
            <a:avLst/>
          </a:prstGeom>
          <a:noFill/>
        </p:spPr>
      </p:pic>
      <p:sp>
        <p:nvSpPr>
          <p:cNvPr id="114" name="TextBox 1"/>
          <p:cNvSpPr txBox="1"/>
          <p:nvPr/>
        </p:nvSpPr>
        <p:spPr>
          <a:xfrm>
            <a:off x="1117124" y="3553578"/>
            <a:ext cx="4900328" cy="291874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4800"/>
              </a:lnSpc>
              <a:tabLst>
                <a:tab pos="165100" algn="l"/>
                <a:tab pos="266700" algn="l"/>
                <a:tab pos="558800" algn="l"/>
              </a:tabLst>
            </a:pPr>
            <a:r>
              <a:rPr lang="en-US" altLang="zh-CN" sz="4400" b="1" spc="600" dirty="0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EuroGOOS data</a:t>
            </a:r>
          </a:p>
          <a:p>
            <a:pPr algn="ctr">
              <a:lnSpc>
                <a:spcPts val="3200"/>
              </a:lnSpc>
              <a:tabLst>
                <a:tab pos="165100" algn="l"/>
                <a:tab pos="266700" algn="l"/>
                <a:tab pos="558800" algn="l"/>
              </a:tabLst>
            </a:pPr>
            <a:endParaRPr lang="en-US" altLang="zh-CN" sz="3600" b="1" dirty="0">
              <a:solidFill>
                <a:srgbClr val="626366"/>
              </a:solidFill>
              <a:latin typeface="Myriad Pro" pitchFamily="18" charset="0"/>
              <a:cs typeface="Myriad Pro" pitchFamily="18" charset="0"/>
            </a:endParaRPr>
          </a:p>
          <a:p>
            <a:pPr algn="ctr">
              <a:lnSpc>
                <a:spcPts val="3200"/>
              </a:lnSpc>
              <a:tabLst>
                <a:tab pos="165100" algn="l"/>
                <a:tab pos="266700" algn="l"/>
                <a:tab pos="558800" algn="l"/>
              </a:tabLst>
            </a:pPr>
            <a:r>
              <a:rPr lang="en-US" altLang="zh-CN" sz="3600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Regional systems collect and process data in </a:t>
            </a:r>
          </a:p>
          <a:p>
            <a:pPr algn="ctr">
              <a:lnSpc>
                <a:spcPts val="3200"/>
              </a:lnSpc>
              <a:tabLst>
                <a:tab pos="165100" algn="l"/>
                <a:tab pos="266700" algn="l"/>
                <a:tab pos="558800" algn="l"/>
              </a:tabLst>
            </a:pPr>
            <a:r>
              <a:rPr lang="en-US" altLang="zh-CN" sz="3600" b="1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all European basins</a:t>
            </a:r>
            <a:endParaRPr lang="en-US" altLang="zh-CN" sz="3600" b="1" dirty="0"/>
          </a:p>
        </p:txBody>
      </p:sp>
      <p:sp>
        <p:nvSpPr>
          <p:cNvPr id="30" name="Freeform 3"/>
          <p:cNvSpPr/>
          <p:nvPr/>
        </p:nvSpPr>
        <p:spPr>
          <a:xfrm>
            <a:off x="5020077" y="1711095"/>
            <a:ext cx="1994751" cy="6282983"/>
          </a:xfrm>
          <a:custGeom>
            <a:avLst/>
            <a:gdLst>
              <a:gd name="connsiteX0" fmla="*/ 35712 w 1994751"/>
              <a:gd name="connsiteY0" fmla="*/ 35712 h 6282983"/>
              <a:gd name="connsiteX1" fmla="*/ 1959038 w 1994751"/>
              <a:gd name="connsiteY1" fmla="*/ 3165818 h 6282983"/>
              <a:gd name="connsiteX2" fmla="*/ 128206 w 1994751"/>
              <a:gd name="connsiteY2" fmla="*/ 6247269 h 62829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994751" h="6282983">
                <a:moveTo>
                  <a:pt x="35712" y="35712"/>
                </a:moveTo>
                <a:cubicBezTo>
                  <a:pt x="1176909" y="614362"/>
                  <a:pt x="1959038" y="1798751"/>
                  <a:pt x="1959038" y="3165818"/>
                </a:cubicBezTo>
                <a:cubicBezTo>
                  <a:pt x="1959038" y="4495622"/>
                  <a:pt x="1218971" y="5652567"/>
                  <a:pt x="128206" y="6247269"/>
                </a:cubicBezTo>
              </a:path>
            </a:pathLst>
          </a:custGeom>
          <a:ln w="762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6796248" y="4730409"/>
            <a:ext cx="359791" cy="359740"/>
          </a:xfrm>
          <a:custGeom>
            <a:avLst/>
            <a:gdLst>
              <a:gd name="connsiteX0" fmla="*/ 0 w 359791"/>
              <a:gd name="connsiteY0" fmla="*/ 179870 h 359740"/>
              <a:gd name="connsiteX1" fmla="*/ 179908 w 359791"/>
              <a:gd name="connsiteY1" fmla="*/ 0 h 359740"/>
              <a:gd name="connsiteX2" fmla="*/ 359791 w 359791"/>
              <a:gd name="connsiteY2" fmla="*/ 179870 h 359740"/>
              <a:gd name="connsiteX3" fmla="*/ 179908 w 359791"/>
              <a:gd name="connsiteY3" fmla="*/ 359740 h 359740"/>
              <a:gd name="connsiteX4" fmla="*/ 0 w 359791"/>
              <a:gd name="connsiteY4" fmla="*/ 179870 h 3597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791" h="359740">
                <a:moveTo>
                  <a:pt x="0" y="179870"/>
                </a:moveTo>
                <a:cubicBezTo>
                  <a:pt x="0" y="80530"/>
                  <a:pt x="80543" y="0"/>
                  <a:pt x="179908" y="0"/>
                </a:cubicBezTo>
                <a:cubicBezTo>
                  <a:pt x="279247" y="0"/>
                  <a:pt x="359791" y="80530"/>
                  <a:pt x="359791" y="179870"/>
                </a:cubicBezTo>
                <a:cubicBezTo>
                  <a:pt x="359791" y="279209"/>
                  <a:pt x="279247" y="359740"/>
                  <a:pt x="179908" y="359740"/>
                </a:cubicBezTo>
                <a:cubicBezTo>
                  <a:pt x="80543" y="359740"/>
                  <a:pt x="0" y="279209"/>
                  <a:pt x="0" y="179870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6179703" y="2751790"/>
            <a:ext cx="359791" cy="359752"/>
          </a:xfrm>
          <a:custGeom>
            <a:avLst/>
            <a:gdLst>
              <a:gd name="connsiteX0" fmla="*/ 0 w 359791"/>
              <a:gd name="connsiteY0" fmla="*/ 179870 h 359752"/>
              <a:gd name="connsiteX1" fmla="*/ 179883 w 359791"/>
              <a:gd name="connsiteY1" fmla="*/ 0 h 359752"/>
              <a:gd name="connsiteX2" fmla="*/ 359790 w 359791"/>
              <a:gd name="connsiteY2" fmla="*/ 179870 h 359752"/>
              <a:gd name="connsiteX3" fmla="*/ 179883 w 359791"/>
              <a:gd name="connsiteY3" fmla="*/ 359752 h 359752"/>
              <a:gd name="connsiteX4" fmla="*/ 0 w 359791"/>
              <a:gd name="connsiteY4" fmla="*/ 179870 h 3597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791" h="359752">
                <a:moveTo>
                  <a:pt x="0" y="179870"/>
                </a:moveTo>
                <a:cubicBezTo>
                  <a:pt x="0" y="80530"/>
                  <a:pt x="80543" y="0"/>
                  <a:pt x="179883" y="0"/>
                </a:cubicBezTo>
                <a:cubicBezTo>
                  <a:pt x="279247" y="0"/>
                  <a:pt x="359790" y="80530"/>
                  <a:pt x="359790" y="179870"/>
                </a:cubicBezTo>
                <a:cubicBezTo>
                  <a:pt x="359790" y="279222"/>
                  <a:pt x="279247" y="359752"/>
                  <a:pt x="179883" y="359752"/>
                </a:cubicBezTo>
                <a:cubicBezTo>
                  <a:pt x="80543" y="359752"/>
                  <a:pt x="0" y="279222"/>
                  <a:pt x="0" y="179870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4899186" y="1605087"/>
            <a:ext cx="359804" cy="359752"/>
          </a:xfrm>
          <a:custGeom>
            <a:avLst/>
            <a:gdLst>
              <a:gd name="connsiteX0" fmla="*/ 0 w 359804"/>
              <a:gd name="connsiteY0" fmla="*/ 179882 h 359752"/>
              <a:gd name="connsiteX1" fmla="*/ 179908 w 359804"/>
              <a:gd name="connsiteY1" fmla="*/ 0 h 359752"/>
              <a:gd name="connsiteX2" fmla="*/ 359803 w 359804"/>
              <a:gd name="connsiteY2" fmla="*/ 179882 h 359752"/>
              <a:gd name="connsiteX3" fmla="*/ 179908 w 359804"/>
              <a:gd name="connsiteY3" fmla="*/ 359752 h 359752"/>
              <a:gd name="connsiteX4" fmla="*/ 0 w 359804"/>
              <a:gd name="connsiteY4" fmla="*/ 179882 h 3597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804" h="359752">
                <a:moveTo>
                  <a:pt x="0" y="179882"/>
                </a:moveTo>
                <a:cubicBezTo>
                  <a:pt x="0" y="80530"/>
                  <a:pt x="80556" y="0"/>
                  <a:pt x="179908" y="0"/>
                </a:cubicBezTo>
                <a:cubicBezTo>
                  <a:pt x="279260" y="0"/>
                  <a:pt x="359803" y="80530"/>
                  <a:pt x="359803" y="179882"/>
                </a:cubicBezTo>
                <a:cubicBezTo>
                  <a:pt x="359803" y="279209"/>
                  <a:pt x="279260" y="359752"/>
                  <a:pt x="179908" y="359752"/>
                </a:cubicBezTo>
                <a:cubicBezTo>
                  <a:pt x="80556" y="359752"/>
                  <a:pt x="0" y="279209"/>
                  <a:pt x="0" y="179882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6258744" y="6595517"/>
            <a:ext cx="359791" cy="359753"/>
          </a:xfrm>
          <a:custGeom>
            <a:avLst/>
            <a:gdLst>
              <a:gd name="connsiteX0" fmla="*/ 0 w 359791"/>
              <a:gd name="connsiteY0" fmla="*/ 179882 h 359753"/>
              <a:gd name="connsiteX1" fmla="*/ 179882 w 359791"/>
              <a:gd name="connsiteY1" fmla="*/ 0 h 359753"/>
              <a:gd name="connsiteX2" fmla="*/ 359790 w 359791"/>
              <a:gd name="connsiteY2" fmla="*/ 179882 h 359753"/>
              <a:gd name="connsiteX3" fmla="*/ 179882 w 359791"/>
              <a:gd name="connsiteY3" fmla="*/ 359753 h 359753"/>
              <a:gd name="connsiteX4" fmla="*/ 0 w 359791"/>
              <a:gd name="connsiteY4" fmla="*/ 179882 h 3597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791" h="359753">
                <a:moveTo>
                  <a:pt x="0" y="179882"/>
                </a:moveTo>
                <a:cubicBezTo>
                  <a:pt x="0" y="80543"/>
                  <a:pt x="80543" y="0"/>
                  <a:pt x="179882" y="0"/>
                </a:cubicBezTo>
                <a:cubicBezTo>
                  <a:pt x="279247" y="0"/>
                  <a:pt x="359790" y="80543"/>
                  <a:pt x="359790" y="179882"/>
                </a:cubicBezTo>
                <a:cubicBezTo>
                  <a:pt x="359790" y="279222"/>
                  <a:pt x="279247" y="359753"/>
                  <a:pt x="179882" y="359753"/>
                </a:cubicBezTo>
                <a:cubicBezTo>
                  <a:pt x="80543" y="359753"/>
                  <a:pt x="0" y="279222"/>
                  <a:pt x="0" y="179882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4969768" y="7788982"/>
            <a:ext cx="359803" cy="359753"/>
          </a:xfrm>
          <a:custGeom>
            <a:avLst/>
            <a:gdLst>
              <a:gd name="connsiteX0" fmla="*/ 0 w 359803"/>
              <a:gd name="connsiteY0" fmla="*/ 179882 h 359753"/>
              <a:gd name="connsiteX1" fmla="*/ 179908 w 359803"/>
              <a:gd name="connsiteY1" fmla="*/ 0 h 359753"/>
              <a:gd name="connsiteX2" fmla="*/ 359803 w 359803"/>
              <a:gd name="connsiteY2" fmla="*/ 179882 h 359753"/>
              <a:gd name="connsiteX3" fmla="*/ 179908 w 359803"/>
              <a:gd name="connsiteY3" fmla="*/ 359752 h 359753"/>
              <a:gd name="connsiteX4" fmla="*/ 0 w 359803"/>
              <a:gd name="connsiteY4" fmla="*/ 179882 h 3597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803" h="359753">
                <a:moveTo>
                  <a:pt x="0" y="179882"/>
                </a:moveTo>
                <a:cubicBezTo>
                  <a:pt x="0" y="80543"/>
                  <a:pt x="80555" y="0"/>
                  <a:pt x="179908" y="0"/>
                </a:cubicBezTo>
                <a:cubicBezTo>
                  <a:pt x="279260" y="0"/>
                  <a:pt x="359803" y="80543"/>
                  <a:pt x="359803" y="179882"/>
                </a:cubicBezTo>
                <a:cubicBezTo>
                  <a:pt x="359803" y="279221"/>
                  <a:pt x="279260" y="359752"/>
                  <a:pt x="179908" y="359752"/>
                </a:cubicBezTo>
                <a:cubicBezTo>
                  <a:pt x="80555" y="359752"/>
                  <a:pt x="0" y="279221"/>
                  <a:pt x="0" y="179882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5199546" y="1778619"/>
            <a:ext cx="3880497" cy="25387"/>
          </a:xfrm>
          <a:custGeom>
            <a:avLst/>
            <a:gdLst>
              <a:gd name="connsiteX0" fmla="*/ 6350 w 3880497"/>
              <a:gd name="connsiteY0" fmla="*/ 6350 h 25387"/>
              <a:gd name="connsiteX1" fmla="*/ 3874148 w 3880497"/>
              <a:gd name="connsiteY1" fmla="*/ 6350 h 25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80497" h="25387">
                <a:moveTo>
                  <a:pt x="6350" y="6350"/>
                </a:moveTo>
                <a:lnTo>
                  <a:pt x="3874148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6480050" y="2925310"/>
            <a:ext cx="2512644" cy="25387"/>
          </a:xfrm>
          <a:custGeom>
            <a:avLst/>
            <a:gdLst>
              <a:gd name="connsiteX0" fmla="*/ 6350 w 2512644"/>
              <a:gd name="connsiteY0" fmla="*/ 6350 h 25387"/>
              <a:gd name="connsiteX1" fmla="*/ 2506294 w 2512644"/>
              <a:gd name="connsiteY1" fmla="*/ 6350 h 25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12644" h="25387">
                <a:moveTo>
                  <a:pt x="6350" y="6350"/>
                </a:moveTo>
                <a:lnTo>
                  <a:pt x="2506294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7096596" y="4903929"/>
            <a:ext cx="1821688" cy="25387"/>
          </a:xfrm>
          <a:custGeom>
            <a:avLst/>
            <a:gdLst>
              <a:gd name="connsiteX0" fmla="*/ 6350 w 1821688"/>
              <a:gd name="connsiteY0" fmla="*/ 6350 h 25387"/>
              <a:gd name="connsiteX1" fmla="*/ 1815338 w 1821688"/>
              <a:gd name="connsiteY1" fmla="*/ 6350 h 25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1688" h="25387">
                <a:moveTo>
                  <a:pt x="6350" y="6350"/>
                </a:moveTo>
                <a:lnTo>
                  <a:pt x="1815338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6559092" y="6769050"/>
            <a:ext cx="2432710" cy="25387"/>
          </a:xfrm>
          <a:custGeom>
            <a:avLst/>
            <a:gdLst>
              <a:gd name="connsiteX0" fmla="*/ 6350 w 2432710"/>
              <a:gd name="connsiteY0" fmla="*/ 6350 h 25387"/>
              <a:gd name="connsiteX1" fmla="*/ 2426360 w 2432710"/>
              <a:gd name="connsiteY1" fmla="*/ 6350 h 25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32710" h="25387">
                <a:moveTo>
                  <a:pt x="6350" y="6350"/>
                </a:moveTo>
                <a:lnTo>
                  <a:pt x="2426360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3" name="Freeform 3"/>
          <p:cNvSpPr/>
          <p:nvPr/>
        </p:nvSpPr>
        <p:spPr>
          <a:xfrm>
            <a:off x="5090232" y="7962515"/>
            <a:ext cx="4205325" cy="25387"/>
          </a:xfrm>
          <a:custGeom>
            <a:avLst/>
            <a:gdLst>
              <a:gd name="connsiteX0" fmla="*/ 6350 w 4205325"/>
              <a:gd name="connsiteY0" fmla="*/ 6350 h 25387"/>
              <a:gd name="connsiteX1" fmla="*/ 4198976 w 4205325"/>
              <a:gd name="connsiteY1" fmla="*/ 6350 h 25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05325" h="25387">
                <a:moveTo>
                  <a:pt x="6350" y="6350"/>
                </a:moveTo>
                <a:lnTo>
                  <a:pt x="419897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4" name="Freeform 3"/>
          <p:cNvSpPr/>
          <p:nvPr/>
        </p:nvSpPr>
        <p:spPr>
          <a:xfrm>
            <a:off x="8901112" y="4158441"/>
            <a:ext cx="1259281" cy="1259128"/>
          </a:xfrm>
          <a:custGeom>
            <a:avLst/>
            <a:gdLst>
              <a:gd name="connsiteX0" fmla="*/ 0 w 1259281"/>
              <a:gd name="connsiteY0" fmla="*/ 629564 h 1259128"/>
              <a:gd name="connsiteX1" fmla="*/ 629640 w 1259281"/>
              <a:gd name="connsiteY1" fmla="*/ 0 h 1259128"/>
              <a:gd name="connsiteX2" fmla="*/ 1259281 w 1259281"/>
              <a:gd name="connsiteY2" fmla="*/ 629564 h 1259128"/>
              <a:gd name="connsiteX3" fmla="*/ 629640 w 1259281"/>
              <a:gd name="connsiteY3" fmla="*/ 1259128 h 1259128"/>
              <a:gd name="connsiteX4" fmla="*/ 0 w 1259281"/>
              <a:gd name="connsiteY4" fmla="*/ 629564 h 12591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9281" h="1259128">
                <a:moveTo>
                  <a:pt x="0" y="629564"/>
                </a:moveTo>
                <a:cubicBezTo>
                  <a:pt x="0" y="281863"/>
                  <a:pt x="281902" y="0"/>
                  <a:pt x="629640" y="0"/>
                </a:cubicBezTo>
                <a:cubicBezTo>
                  <a:pt x="977392" y="0"/>
                  <a:pt x="1259281" y="281863"/>
                  <a:pt x="1259281" y="629564"/>
                </a:cubicBezTo>
                <a:cubicBezTo>
                  <a:pt x="1259281" y="977252"/>
                  <a:pt x="977392" y="1259128"/>
                  <a:pt x="629640" y="1259128"/>
                </a:cubicBezTo>
                <a:cubicBezTo>
                  <a:pt x="281902" y="1259128"/>
                  <a:pt x="0" y="977252"/>
                  <a:pt x="0" y="629564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5" name="Freeform 3"/>
          <p:cNvSpPr/>
          <p:nvPr/>
        </p:nvSpPr>
        <p:spPr>
          <a:xfrm>
            <a:off x="8901112" y="830755"/>
            <a:ext cx="1259281" cy="1259128"/>
          </a:xfrm>
          <a:custGeom>
            <a:avLst/>
            <a:gdLst>
              <a:gd name="connsiteX0" fmla="*/ 0 w 1259281"/>
              <a:gd name="connsiteY0" fmla="*/ 629564 h 1259128"/>
              <a:gd name="connsiteX1" fmla="*/ 629640 w 1259281"/>
              <a:gd name="connsiteY1" fmla="*/ 0 h 1259128"/>
              <a:gd name="connsiteX2" fmla="*/ 1259281 w 1259281"/>
              <a:gd name="connsiteY2" fmla="*/ 629564 h 1259128"/>
              <a:gd name="connsiteX3" fmla="*/ 629640 w 1259281"/>
              <a:gd name="connsiteY3" fmla="*/ 1259128 h 1259128"/>
              <a:gd name="connsiteX4" fmla="*/ 0 w 1259281"/>
              <a:gd name="connsiteY4" fmla="*/ 629564 h 12591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9281" h="1259128">
                <a:moveTo>
                  <a:pt x="0" y="629564"/>
                </a:moveTo>
                <a:cubicBezTo>
                  <a:pt x="0" y="281876"/>
                  <a:pt x="281902" y="0"/>
                  <a:pt x="629640" y="0"/>
                </a:cubicBezTo>
                <a:cubicBezTo>
                  <a:pt x="977392" y="0"/>
                  <a:pt x="1259281" y="281876"/>
                  <a:pt x="1259281" y="629564"/>
                </a:cubicBezTo>
                <a:cubicBezTo>
                  <a:pt x="1259281" y="977277"/>
                  <a:pt x="977392" y="1259128"/>
                  <a:pt x="629640" y="1259128"/>
                </a:cubicBezTo>
                <a:cubicBezTo>
                  <a:pt x="281902" y="1259128"/>
                  <a:pt x="0" y="977277"/>
                  <a:pt x="0" y="629564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6" name="Freeform 3"/>
          <p:cNvSpPr/>
          <p:nvPr/>
        </p:nvSpPr>
        <p:spPr>
          <a:xfrm>
            <a:off x="8901112" y="2494598"/>
            <a:ext cx="1259281" cy="1259128"/>
          </a:xfrm>
          <a:custGeom>
            <a:avLst/>
            <a:gdLst>
              <a:gd name="connsiteX0" fmla="*/ 0 w 1259281"/>
              <a:gd name="connsiteY0" fmla="*/ 629564 h 1259128"/>
              <a:gd name="connsiteX1" fmla="*/ 629640 w 1259281"/>
              <a:gd name="connsiteY1" fmla="*/ 0 h 1259128"/>
              <a:gd name="connsiteX2" fmla="*/ 1259281 w 1259281"/>
              <a:gd name="connsiteY2" fmla="*/ 629564 h 1259128"/>
              <a:gd name="connsiteX3" fmla="*/ 629640 w 1259281"/>
              <a:gd name="connsiteY3" fmla="*/ 1259128 h 1259128"/>
              <a:gd name="connsiteX4" fmla="*/ 0 w 1259281"/>
              <a:gd name="connsiteY4" fmla="*/ 629564 h 12591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9281" h="1259128">
                <a:moveTo>
                  <a:pt x="0" y="629564"/>
                </a:moveTo>
                <a:cubicBezTo>
                  <a:pt x="0" y="281863"/>
                  <a:pt x="281902" y="0"/>
                  <a:pt x="629640" y="0"/>
                </a:cubicBezTo>
                <a:cubicBezTo>
                  <a:pt x="977392" y="0"/>
                  <a:pt x="1259281" y="281863"/>
                  <a:pt x="1259281" y="629564"/>
                </a:cubicBezTo>
                <a:cubicBezTo>
                  <a:pt x="1259281" y="977252"/>
                  <a:pt x="977392" y="1259128"/>
                  <a:pt x="629640" y="1259128"/>
                </a:cubicBezTo>
                <a:cubicBezTo>
                  <a:pt x="281902" y="1259128"/>
                  <a:pt x="0" y="977252"/>
                  <a:pt x="0" y="629564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" name="Freeform 3"/>
          <p:cNvSpPr/>
          <p:nvPr/>
        </p:nvSpPr>
        <p:spPr>
          <a:xfrm>
            <a:off x="8901112" y="7486120"/>
            <a:ext cx="1259281" cy="1259115"/>
          </a:xfrm>
          <a:custGeom>
            <a:avLst/>
            <a:gdLst>
              <a:gd name="connsiteX0" fmla="*/ 0 w 1259281"/>
              <a:gd name="connsiteY0" fmla="*/ 629563 h 1259115"/>
              <a:gd name="connsiteX1" fmla="*/ 629640 w 1259281"/>
              <a:gd name="connsiteY1" fmla="*/ 0 h 1259115"/>
              <a:gd name="connsiteX2" fmla="*/ 1259281 w 1259281"/>
              <a:gd name="connsiteY2" fmla="*/ 629563 h 1259115"/>
              <a:gd name="connsiteX3" fmla="*/ 629640 w 1259281"/>
              <a:gd name="connsiteY3" fmla="*/ 1259116 h 1259115"/>
              <a:gd name="connsiteX4" fmla="*/ 0 w 1259281"/>
              <a:gd name="connsiteY4" fmla="*/ 629563 h 12591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9281" h="1259115">
                <a:moveTo>
                  <a:pt x="0" y="629563"/>
                </a:moveTo>
                <a:cubicBezTo>
                  <a:pt x="0" y="281863"/>
                  <a:pt x="281902" y="0"/>
                  <a:pt x="629640" y="0"/>
                </a:cubicBezTo>
                <a:cubicBezTo>
                  <a:pt x="977392" y="0"/>
                  <a:pt x="1259281" y="281863"/>
                  <a:pt x="1259281" y="629563"/>
                </a:cubicBezTo>
                <a:cubicBezTo>
                  <a:pt x="1259281" y="977252"/>
                  <a:pt x="977392" y="1259116"/>
                  <a:pt x="629640" y="1259116"/>
                </a:cubicBezTo>
                <a:cubicBezTo>
                  <a:pt x="281902" y="1259116"/>
                  <a:pt x="0" y="977252"/>
                  <a:pt x="0" y="629563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Freeform 3"/>
          <p:cNvSpPr/>
          <p:nvPr/>
        </p:nvSpPr>
        <p:spPr>
          <a:xfrm>
            <a:off x="8901112" y="5822284"/>
            <a:ext cx="1259281" cy="1259115"/>
          </a:xfrm>
          <a:custGeom>
            <a:avLst/>
            <a:gdLst>
              <a:gd name="connsiteX0" fmla="*/ 0 w 1259281"/>
              <a:gd name="connsiteY0" fmla="*/ 629551 h 1259115"/>
              <a:gd name="connsiteX1" fmla="*/ 629640 w 1259281"/>
              <a:gd name="connsiteY1" fmla="*/ 0 h 1259115"/>
              <a:gd name="connsiteX2" fmla="*/ 1259281 w 1259281"/>
              <a:gd name="connsiteY2" fmla="*/ 629551 h 1259115"/>
              <a:gd name="connsiteX3" fmla="*/ 629640 w 1259281"/>
              <a:gd name="connsiteY3" fmla="*/ 1259115 h 1259115"/>
              <a:gd name="connsiteX4" fmla="*/ 0 w 1259281"/>
              <a:gd name="connsiteY4" fmla="*/ 629551 h 12591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9281" h="1259115">
                <a:moveTo>
                  <a:pt x="0" y="629551"/>
                </a:moveTo>
                <a:cubicBezTo>
                  <a:pt x="0" y="281851"/>
                  <a:pt x="281902" y="0"/>
                  <a:pt x="629640" y="0"/>
                </a:cubicBezTo>
                <a:cubicBezTo>
                  <a:pt x="977392" y="0"/>
                  <a:pt x="1259281" y="281851"/>
                  <a:pt x="1259281" y="629551"/>
                </a:cubicBezTo>
                <a:cubicBezTo>
                  <a:pt x="1259281" y="977252"/>
                  <a:pt x="977392" y="1259115"/>
                  <a:pt x="629640" y="1259115"/>
                </a:cubicBezTo>
                <a:cubicBezTo>
                  <a:pt x="281902" y="1259115"/>
                  <a:pt x="0" y="977252"/>
                  <a:pt x="0" y="629551"/>
                </a:cubicBez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9" name="Freeform 3"/>
          <p:cNvSpPr/>
          <p:nvPr/>
        </p:nvSpPr>
        <p:spPr>
          <a:xfrm>
            <a:off x="6758174" y="4692335"/>
            <a:ext cx="435940" cy="435889"/>
          </a:xfrm>
          <a:custGeom>
            <a:avLst/>
            <a:gdLst>
              <a:gd name="connsiteX0" fmla="*/ 38074 w 435940"/>
              <a:gd name="connsiteY0" fmla="*/ 217944 h 435889"/>
              <a:gd name="connsiteX1" fmla="*/ 217982 w 435940"/>
              <a:gd name="connsiteY1" fmla="*/ 38074 h 435889"/>
              <a:gd name="connsiteX2" fmla="*/ 397865 w 435940"/>
              <a:gd name="connsiteY2" fmla="*/ 217944 h 435889"/>
              <a:gd name="connsiteX3" fmla="*/ 217982 w 435940"/>
              <a:gd name="connsiteY3" fmla="*/ 397814 h 435889"/>
              <a:gd name="connsiteX4" fmla="*/ 38074 w 435940"/>
              <a:gd name="connsiteY4" fmla="*/ 217944 h 4358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5940" h="435889">
                <a:moveTo>
                  <a:pt x="38074" y="217944"/>
                </a:moveTo>
                <a:cubicBezTo>
                  <a:pt x="38074" y="118605"/>
                  <a:pt x="118617" y="38074"/>
                  <a:pt x="217982" y="38074"/>
                </a:cubicBezTo>
                <a:cubicBezTo>
                  <a:pt x="317321" y="38074"/>
                  <a:pt x="397865" y="118605"/>
                  <a:pt x="397865" y="217944"/>
                </a:cubicBezTo>
                <a:cubicBezTo>
                  <a:pt x="397865" y="317283"/>
                  <a:pt x="317321" y="397814"/>
                  <a:pt x="217982" y="397814"/>
                </a:cubicBezTo>
                <a:cubicBezTo>
                  <a:pt x="118617" y="397814"/>
                  <a:pt x="38074" y="317283"/>
                  <a:pt x="38074" y="217944"/>
                </a:cubicBez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0" name="Freeform 3"/>
          <p:cNvSpPr/>
          <p:nvPr/>
        </p:nvSpPr>
        <p:spPr>
          <a:xfrm>
            <a:off x="6141628" y="2713715"/>
            <a:ext cx="435940" cy="435902"/>
          </a:xfrm>
          <a:custGeom>
            <a:avLst/>
            <a:gdLst>
              <a:gd name="connsiteX0" fmla="*/ 38074 w 435940"/>
              <a:gd name="connsiteY0" fmla="*/ 217944 h 435902"/>
              <a:gd name="connsiteX1" fmla="*/ 217957 w 435940"/>
              <a:gd name="connsiteY1" fmla="*/ 38074 h 435902"/>
              <a:gd name="connsiteX2" fmla="*/ 397865 w 435940"/>
              <a:gd name="connsiteY2" fmla="*/ 217944 h 435902"/>
              <a:gd name="connsiteX3" fmla="*/ 217957 w 435940"/>
              <a:gd name="connsiteY3" fmla="*/ 397827 h 435902"/>
              <a:gd name="connsiteX4" fmla="*/ 38074 w 435940"/>
              <a:gd name="connsiteY4" fmla="*/ 217944 h 4359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5940" h="435902">
                <a:moveTo>
                  <a:pt x="38074" y="217944"/>
                </a:moveTo>
                <a:cubicBezTo>
                  <a:pt x="38074" y="118605"/>
                  <a:pt x="118617" y="38074"/>
                  <a:pt x="217957" y="38074"/>
                </a:cubicBezTo>
                <a:cubicBezTo>
                  <a:pt x="317322" y="38074"/>
                  <a:pt x="397865" y="118605"/>
                  <a:pt x="397865" y="217944"/>
                </a:cubicBezTo>
                <a:cubicBezTo>
                  <a:pt x="397865" y="317296"/>
                  <a:pt x="317322" y="397827"/>
                  <a:pt x="217957" y="397827"/>
                </a:cubicBezTo>
                <a:cubicBezTo>
                  <a:pt x="118617" y="397827"/>
                  <a:pt x="38074" y="317296"/>
                  <a:pt x="38074" y="217944"/>
                </a:cubicBez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1" name="Freeform 3"/>
          <p:cNvSpPr/>
          <p:nvPr/>
        </p:nvSpPr>
        <p:spPr>
          <a:xfrm>
            <a:off x="4861112" y="1567006"/>
            <a:ext cx="435953" cy="435901"/>
          </a:xfrm>
          <a:custGeom>
            <a:avLst/>
            <a:gdLst>
              <a:gd name="connsiteX0" fmla="*/ 38074 w 435953"/>
              <a:gd name="connsiteY0" fmla="*/ 217957 h 435901"/>
              <a:gd name="connsiteX1" fmla="*/ 217982 w 435953"/>
              <a:gd name="connsiteY1" fmla="*/ 38074 h 435901"/>
              <a:gd name="connsiteX2" fmla="*/ 397878 w 435953"/>
              <a:gd name="connsiteY2" fmla="*/ 217957 h 435901"/>
              <a:gd name="connsiteX3" fmla="*/ 217982 w 435953"/>
              <a:gd name="connsiteY3" fmla="*/ 397827 h 435901"/>
              <a:gd name="connsiteX4" fmla="*/ 38074 w 435953"/>
              <a:gd name="connsiteY4" fmla="*/ 217957 h 4359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5953" h="435901">
                <a:moveTo>
                  <a:pt x="38074" y="217957"/>
                </a:moveTo>
                <a:cubicBezTo>
                  <a:pt x="38074" y="118618"/>
                  <a:pt x="118630" y="38074"/>
                  <a:pt x="217982" y="38074"/>
                </a:cubicBezTo>
                <a:cubicBezTo>
                  <a:pt x="317322" y="38074"/>
                  <a:pt x="397878" y="118618"/>
                  <a:pt x="397878" y="217957"/>
                </a:cubicBezTo>
                <a:cubicBezTo>
                  <a:pt x="397878" y="317296"/>
                  <a:pt x="317322" y="397827"/>
                  <a:pt x="217982" y="397827"/>
                </a:cubicBezTo>
                <a:cubicBezTo>
                  <a:pt x="118630" y="397827"/>
                  <a:pt x="38074" y="317296"/>
                  <a:pt x="38074" y="217957"/>
                </a:cubicBez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2" name="Freeform 3"/>
          <p:cNvSpPr/>
          <p:nvPr/>
        </p:nvSpPr>
        <p:spPr>
          <a:xfrm>
            <a:off x="6220670" y="6557443"/>
            <a:ext cx="435940" cy="435902"/>
          </a:xfrm>
          <a:custGeom>
            <a:avLst/>
            <a:gdLst>
              <a:gd name="connsiteX0" fmla="*/ 38074 w 435940"/>
              <a:gd name="connsiteY0" fmla="*/ 217957 h 435902"/>
              <a:gd name="connsiteX1" fmla="*/ 217957 w 435940"/>
              <a:gd name="connsiteY1" fmla="*/ 38074 h 435902"/>
              <a:gd name="connsiteX2" fmla="*/ 397864 w 435940"/>
              <a:gd name="connsiteY2" fmla="*/ 217957 h 435902"/>
              <a:gd name="connsiteX3" fmla="*/ 217957 w 435940"/>
              <a:gd name="connsiteY3" fmla="*/ 397827 h 435902"/>
              <a:gd name="connsiteX4" fmla="*/ 38074 w 435940"/>
              <a:gd name="connsiteY4" fmla="*/ 217957 h 4359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5940" h="435902">
                <a:moveTo>
                  <a:pt x="38074" y="217957"/>
                </a:moveTo>
                <a:cubicBezTo>
                  <a:pt x="38074" y="118617"/>
                  <a:pt x="118617" y="38074"/>
                  <a:pt x="217957" y="38074"/>
                </a:cubicBezTo>
                <a:cubicBezTo>
                  <a:pt x="317321" y="38074"/>
                  <a:pt x="397864" y="118617"/>
                  <a:pt x="397864" y="217957"/>
                </a:cubicBezTo>
                <a:cubicBezTo>
                  <a:pt x="397864" y="317283"/>
                  <a:pt x="317321" y="397827"/>
                  <a:pt x="217957" y="397827"/>
                </a:cubicBezTo>
                <a:cubicBezTo>
                  <a:pt x="118617" y="397827"/>
                  <a:pt x="38074" y="317283"/>
                  <a:pt x="38074" y="217957"/>
                </a:cubicBez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3" name="Freeform 3"/>
          <p:cNvSpPr/>
          <p:nvPr/>
        </p:nvSpPr>
        <p:spPr>
          <a:xfrm>
            <a:off x="4931693" y="7750908"/>
            <a:ext cx="435952" cy="435902"/>
          </a:xfrm>
          <a:custGeom>
            <a:avLst/>
            <a:gdLst>
              <a:gd name="connsiteX0" fmla="*/ 38074 w 435952"/>
              <a:gd name="connsiteY0" fmla="*/ 217957 h 435902"/>
              <a:gd name="connsiteX1" fmla="*/ 217982 w 435952"/>
              <a:gd name="connsiteY1" fmla="*/ 38074 h 435902"/>
              <a:gd name="connsiteX2" fmla="*/ 397878 w 435952"/>
              <a:gd name="connsiteY2" fmla="*/ 217957 h 435902"/>
              <a:gd name="connsiteX3" fmla="*/ 217982 w 435952"/>
              <a:gd name="connsiteY3" fmla="*/ 397826 h 435902"/>
              <a:gd name="connsiteX4" fmla="*/ 38074 w 435952"/>
              <a:gd name="connsiteY4" fmla="*/ 217957 h 4359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5952" h="435902">
                <a:moveTo>
                  <a:pt x="38074" y="217957"/>
                </a:moveTo>
                <a:cubicBezTo>
                  <a:pt x="38074" y="118605"/>
                  <a:pt x="118630" y="38074"/>
                  <a:pt x="217982" y="38074"/>
                </a:cubicBezTo>
                <a:cubicBezTo>
                  <a:pt x="317321" y="38074"/>
                  <a:pt x="397878" y="118605"/>
                  <a:pt x="397878" y="217957"/>
                </a:cubicBezTo>
                <a:cubicBezTo>
                  <a:pt x="397878" y="317296"/>
                  <a:pt x="317321" y="397826"/>
                  <a:pt x="217982" y="397826"/>
                </a:cubicBezTo>
                <a:cubicBezTo>
                  <a:pt x="118630" y="397826"/>
                  <a:pt x="38074" y="317296"/>
                  <a:pt x="38074" y="217957"/>
                </a:cubicBez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0" name="Freeform 3"/>
          <p:cNvSpPr/>
          <p:nvPr/>
        </p:nvSpPr>
        <p:spPr>
          <a:xfrm>
            <a:off x="9342919" y="4523200"/>
            <a:ext cx="317817" cy="317868"/>
          </a:xfrm>
          <a:custGeom>
            <a:avLst/>
            <a:gdLst>
              <a:gd name="connsiteX0" fmla="*/ 151447 w 317817"/>
              <a:gd name="connsiteY0" fmla="*/ 317868 h 317868"/>
              <a:gd name="connsiteX1" fmla="*/ 0 w 317817"/>
              <a:gd name="connsiteY1" fmla="*/ 148882 h 317868"/>
              <a:gd name="connsiteX2" fmla="*/ 158318 w 317817"/>
              <a:gd name="connsiteY2" fmla="*/ 0 h 317868"/>
              <a:gd name="connsiteX3" fmla="*/ 317817 w 317817"/>
              <a:gd name="connsiteY3" fmla="*/ 158838 h 317868"/>
              <a:gd name="connsiteX4" fmla="*/ 270954 w 317817"/>
              <a:gd name="connsiteY4" fmla="*/ 271830 h 317868"/>
              <a:gd name="connsiteX5" fmla="*/ 151447 w 317817"/>
              <a:gd name="connsiteY5" fmla="*/ 317868 h 3178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317817" h="317868">
                <a:moveTo>
                  <a:pt x="151447" y="317868"/>
                </a:moveTo>
                <a:cubicBezTo>
                  <a:pt x="74231" y="319265"/>
                  <a:pt x="-6083" y="247307"/>
                  <a:pt x="0" y="148882"/>
                </a:cubicBezTo>
                <a:cubicBezTo>
                  <a:pt x="4977" y="68465"/>
                  <a:pt x="69545" y="50"/>
                  <a:pt x="158318" y="0"/>
                </a:cubicBezTo>
                <a:cubicBezTo>
                  <a:pt x="248513" y="-50"/>
                  <a:pt x="316674" y="70103"/>
                  <a:pt x="317817" y="158838"/>
                </a:cubicBezTo>
                <a:cubicBezTo>
                  <a:pt x="318375" y="202501"/>
                  <a:pt x="302158" y="241134"/>
                  <a:pt x="270954" y="271830"/>
                </a:cubicBezTo>
                <a:cubicBezTo>
                  <a:pt x="240055" y="302259"/>
                  <a:pt x="202209" y="318198"/>
                  <a:pt x="151447" y="31786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1" name="Freeform 3"/>
          <p:cNvSpPr/>
          <p:nvPr/>
        </p:nvSpPr>
        <p:spPr>
          <a:xfrm>
            <a:off x="9327635" y="4470357"/>
            <a:ext cx="412736" cy="529879"/>
          </a:xfrm>
          <a:custGeom>
            <a:avLst/>
            <a:gdLst>
              <a:gd name="connsiteX0" fmla="*/ 286067 w 412736"/>
              <a:gd name="connsiteY0" fmla="*/ 61719 h 529879"/>
              <a:gd name="connsiteX1" fmla="*/ 339838 w 412736"/>
              <a:gd name="connsiteY1" fmla="*/ 8061 h 529879"/>
              <a:gd name="connsiteX2" fmla="*/ 376999 w 412736"/>
              <a:gd name="connsiteY2" fmla="*/ 6245 h 529879"/>
              <a:gd name="connsiteX3" fmla="*/ 381342 w 412736"/>
              <a:gd name="connsiteY3" fmla="*/ 41018 h 529879"/>
              <a:gd name="connsiteX4" fmla="*/ 360615 w 412736"/>
              <a:gd name="connsiteY4" fmla="*/ 63699 h 529879"/>
              <a:gd name="connsiteX5" fmla="*/ 392379 w 412736"/>
              <a:gd name="connsiteY5" fmla="*/ 115833 h 529879"/>
              <a:gd name="connsiteX6" fmla="*/ 409193 w 412736"/>
              <a:gd name="connsiteY6" fmla="*/ 173923 h 529879"/>
              <a:gd name="connsiteX7" fmla="*/ 412736 w 412736"/>
              <a:gd name="connsiteY7" fmla="*/ 207984 h 529879"/>
              <a:gd name="connsiteX8" fmla="*/ 410158 w 412736"/>
              <a:gd name="connsiteY8" fmla="*/ 244725 h 529879"/>
              <a:gd name="connsiteX9" fmla="*/ 399122 w 412736"/>
              <a:gd name="connsiteY9" fmla="*/ 290039 h 529879"/>
              <a:gd name="connsiteX10" fmla="*/ 351967 w 412736"/>
              <a:gd name="connsiteY10" fmla="*/ 370392 h 529879"/>
              <a:gd name="connsiteX11" fmla="*/ 280492 w 412736"/>
              <a:gd name="connsiteY11" fmla="*/ 424875 h 529879"/>
              <a:gd name="connsiteX12" fmla="*/ 233527 w 412736"/>
              <a:gd name="connsiteY12" fmla="*/ 442502 h 529879"/>
              <a:gd name="connsiteX13" fmla="*/ 226390 w 412736"/>
              <a:gd name="connsiteY13" fmla="*/ 451596 h 529879"/>
              <a:gd name="connsiteX14" fmla="*/ 226415 w 412736"/>
              <a:gd name="connsiteY14" fmla="*/ 470836 h 529879"/>
              <a:gd name="connsiteX15" fmla="*/ 233057 w 412736"/>
              <a:gd name="connsiteY15" fmla="*/ 477618 h 529879"/>
              <a:gd name="connsiteX16" fmla="*/ 332485 w 412736"/>
              <a:gd name="connsiteY16" fmla="*/ 477326 h 529879"/>
              <a:gd name="connsiteX17" fmla="*/ 359727 w 412736"/>
              <a:gd name="connsiteY17" fmla="*/ 503780 h 529879"/>
              <a:gd name="connsiteX18" fmla="*/ 332752 w 412736"/>
              <a:gd name="connsiteY18" fmla="*/ 529878 h 529879"/>
              <a:gd name="connsiteX19" fmla="*/ 68059 w 412736"/>
              <a:gd name="connsiteY19" fmla="*/ 529878 h 529879"/>
              <a:gd name="connsiteX20" fmla="*/ 41071 w 412736"/>
              <a:gd name="connsiteY20" fmla="*/ 503793 h 529879"/>
              <a:gd name="connsiteX21" fmla="*/ 68312 w 412736"/>
              <a:gd name="connsiteY21" fmla="*/ 477326 h 529879"/>
              <a:gd name="connsiteX22" fmla="*/ 167106 w 412736"/>
              <a:gd name="connsiteY22" fmla="*/ 477631 h 529879"/>
              <a:gd name="connsiteX23" fmla="*/ 174383 w 412736"/>
              <a:gd name="connsiteY23" fmla="*/ 470227 h 529879"/>
              <a:gd name="connsiteX24" fmla="*/ 174370 w 412736"/>
              <a:gd name="connsiteY24" fmla="*/ 456562 h 529879"/>
              <a:gd name="connsiteX25" fmla="*/ 168135 w 412736"/>
              <a:gd name="connsiteY25" fmla="*/ 450046 h 529879"/>
              <a:gd name="connsiteX26" fmla="*/ 96925 w 412736"/>
              <a:gd name="connsiteY26" fmla="*/ 437727 h 529879"/>
              <a:gd name="connsiteX27" fmla="*/ 23431 w 412736"/>
              <a:gd name="connsiteY27" fmla="*/ 396757 h 529879"/>
              <a:gd name="connsiteX28" fmla="*/ 2628 w 412736"/>
              <a:gd name="connsiteY28" fmla="*/ 377085 h 529879"/>
              <a:gd name="connsiteX29" fmla="*/ 0 w 412736"/>
              <a:gd name="connsiteY29" fmla="*/ 350656 h 529879"/>
              <a:gd name="connsiteX30" fmla="*/ 22453 w 412736"/>
              <a:gd name="connsiteY30" fmla="*/ 335632 h 529879"/>
              <a:gd name="connsiteX31" fmla="*/ 44348 w 412736"/>
              <a:gd name="connsiteY31" fmla="*/ 344522 h 529879"/>
              <a:gd name="connsiteX32" fmla="*/ 136562 w 412736"/>
              <a:gd name="connsiteY32" fmla="*/ 393773 h 529879"/>
              <a:gd name="connsiteX33" fmla="*/ 167030 w 412736"/>
              <a:gd name="connsiteY33" fmla="*/ 396681 h 529879"/>
              <a:gd name="connsiteX34" fmla="*/ 239166 w 412736"/>
              <a:gd name="connsiteY34" fmla="*/ 385517 h 529879"/>
              <a:gd name="connsiteX35" fmla="*/ 298500 w 412736"/>
              <a:gd name="connsiteY35" fmla="*/ 349056 h 529879"/>
              <a:gd name="connsiteX36" fmla="*/ 343509 w 412736"/>
              <a:gd name="connsiteY36" fmla="*/ 286699 h 529879"/>
              <a:gd name="connsiteX37" fmla="*/ 357009 w 412736"/>
              <a:gd name="connsiteY37" fmla="*/ 238998 h 529879"/>
              <a:gd name="connsiteX38" fmla="*/ 359320 w 412736"/>
              <a:gd name="connsiteY38" fmla="*/ 206574 h 529879"/>
              <a:gd name="connsiteX39" fmla="*/ 343039 w 412736"/>
              <a:gd name="connsiteY39" fmla="*/ 135836 h 529879"/>
              <a:gd name="connsiteX40" fmla="*/ 298221 w 412736"/>
              <a:gd name="connsiteY40" fmla="*/ 73745 h 529879"/>
              <a:gd name="connsiteX41" fmla="*/ 286067 w 412736"/>
              <a:gd name="connsiteY41" fmla="*/ 61719 h 5298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</a:cxnLst>
            <a:rect l="l" t="t" r="r" b="b"/>
            <a:pathLst>
              <a:path w="412736" h="529879">
                <a:moveTo>
                  <a:pt x="286067" y="61719"/>
                </a:moveTo>
                <a:cubicBezTo>
                  <a:pt x="304126" y="43710"/>
                  <a:pt x="321919" y="25828"/>
                  <a:pt x="339838" y="8061"/>
                </a:cubicBezTo>
                <a:cubicBezTo>
                  <a:pt x="350431" y="-2454"/>
                  <a:pt x="366991" y="-2314"/>
                  <a:pt x="376999" y="6245"/>
                </a:cubicBezTo>
                <a:cubicBezTo>
                  <a:pt x="387438" y="15198"/>
                  <a:pt x="388289" y="32966"/>
                  <a:pt x="381342" y="41018"/>
                </a:cubicBezTo>
                <a:cubicBezTo>
                  <a:pt x="374789" y="48650"/>
                  <a:pt x="367779" y="55902"/>
                  <a:pt x="360615" y="63699"/>
                </a:cubicBezTo>
                <a:cubicBezTo>
                  <a:pt x="373976" y="79232"/>
                  <a:pt x="383933" y="97139"/>
                  <a:pt x="392379" y="115833"/>
                </a:cubicBezTo>
                <a:cubicBezTo>
                  <a:pt x="400748" y="134337"/>
                  <a:pt x="406666" y="153692"/>
                  <a:pt x="409193" y="173923"/>
                </a:cubicBezTo>
                <a:cubicBezTo>
                  <a:pt x="410654" y="185251"/>
                  <a:pt x="412571" y="196618"/>
                  <a:pt x="412736" y="207984"/>
                </a:cubicBezTo>
                <a:cubicBezTo>
                  <a:pt x="412889" y="220227"/>
                  <a:pt x="412267" y="232673"/>
                  <a:pt x="410158" y="244725"/>
                </a:cubicBezTo>
                <a:cubicBezTo>
                  <a:pt x="407517" y="260003"/>
                  <a:pt x="403973" y="275307"/>
                  <a:pt x="399122" y="290039"/>
                </a:cubicBezTo>
                <a:cubicBezTo>
                  <a:pt x="389242" y="320100"/>
                  <a:pt x="373074" y="346567"/>
                  <a:pt x="351967" y="370392"/>
                </a:cubicBezTo>
                <a:cubicBezTo>
                  <a:pt x="331609" y="393366"/>
                  <a:pt x="308063" y="411883"/>
                  <a:pt x="280492" y="424875"/>
                </a:cubicBezTo>
                <a:cubicBezTo>
                  <a:pt x="265404" y="431974"/>
                  <a:pt x="249377" y="437169"/>
                  <a:pt x="233527" y="442502"/>
                </a:cubicBezTo>
                <a:cubicBezTo>
                  <a:pt x="228434" y="444204"/>
                  <a:pt x="225920" y="445881"/>
                  <a:pt x="226390" y="451596"/>
                </a:cubicBezTo>
                <a:cubicBezTo>
                  <a:pt x="226885" y="457971"/>
                  <a:pt x="226783" y="464436"/>
                  <a:pt x="226415" y="470836"/>
                </a:cubicBezTo>
                <a:cubicBezTo>
                  <a:pt x="226111" y="475980"/>
                  <a:pt x="227800" y="477644"/>
                  <a:pt x="233057" y="477618"/>
                </a:cubicBezTo>
                <a:cubicBezTo>
                  <a:pt x="266217" y="477389"/>
                  <a:pt x="299363" y="477910"/>
                  <a:pt x="332485" y="477326"/>
                </a:cubicBezTo>
                <a:cubicBezTo>
                  <a:pt x="346823" y="477059"/>
                  <a:pt x="359841" y="490458"/>
                  <a:pt x="359727" y="503780"/>
                </a:cubicBezTo>
                <a:cubicBezTo>
                  <a:pt x="359612" y="516925"/>
                  <a:pt x="346785" y="529929"/>
                  <a:pt x="332752" y="529878"/>
                </a:cubicBezTo>
                <a:cubicBezTo>
                  <a:pt x="244525" y="529536"/>
                  <a:pt x="156273" y="529536"/>
                  <a:pt x="68059" y="529878"/>
                </a:cubicBezTo>
                <a:cubicBezTo>
                  <a:pt x="54025" y="529929"/>
                  <a:pt x="41199" y="516925"/>
                  <a:pt x="41071" y="503793"/>
                </a:cubicBezTo>
                <a:cubicBezTo>
                  <a:pt x="40970" y="490458"/>
                  <a:pt x="53975" y="477059"/>
                  <a:pt x="68312" y="477326"/>
                </a:cubicBezTo>
                <a:cubicBezTo>
                  <a:pt x="101244" y="477910"/>
                  <a:pt x="134187" y="477377"/>
                  <a:pt x="167106" y="477631"/>
                </a:cubicBezTo>
                <a:cubicBezTo>
                  <a:pt x="172961" y="477682"/>
                  <a:pt x="174942" y="475954"/>
                  <a:pt x="174383" y="470227"/>
                </a:cubicBezTo>
                <a:cubicBezTo>
                  <a:pt x="173951" y="465706"/>
                  <a:pt x="174053" y="461095"/>
                  <a:pt x="174370" y="456562"/>
                </a:cubicBezTo>
                <a:cubicBezTo>
                  <a:pt x="174713" y="451786"/>
                  <a:pt x="173202" y="449957"/>
                  <a:pt x="168135" y="450046"/>
                </a:cubicBezTo>
                <a:cubicBezTo>
                  <a:pt x="143636" y="450453"/>
                  <a:pt x="120027" y="445512"/>
                  <a:pt x="96925" y="437727"/>
                </a:cubicBezTo>
                <a:cubicBezTo>
                  <a:pt x="69913" y="428634"/>
                  <a:pt x="45339" y="415032"/>
                  <a:pt x="23431" y="396757"/>
                </a:cubicBezTo>
                <a:cubicBezTo>
                  <a:pt x="16141" y="390649"/>
                  <a:pt x="9029" y="384133"/>
                  <a:pt x="2628" y="377085"/>
                </a:cubicBezTo>
                <a:cubicBezTo>
                  <a:pt x="-4495" y="369261"/>
                  <a:pt x="-4064" y="359470"/>
                  <a:pt x="0" y="350656"/>
                </a:cubicBezTo>
                <a:cubicBezTo>
                  <a:pt x="4165" y="341614"/>
                  <a:pt x="11594" y="336127"/>
                  <a:pt x="22453" y="335632"/>
                </a:cubicBezTo>
                <a:cubicBezTo>
                  <a:pt x="31445" y="335200"/>
                  <a:pt x="38353" y="338616"/>
                  <a:pt x="44348" y="344522"/>
                </a:cubicBezTo>
                <a:cubicBezTo>
                  <a:pt x="70243" y="370062"/>
                  <a:pt x="101282" y="386051"/>
                  <a:pt x="136562" y="393773"/>
                </a:cubicBezTo>
                <a:cubicBezTo>
                  <a:pt x="146456" y="395944"/>
                  <a:pt x="156844" y="395932"/>
                  <a:pt x="167030" y="396681"/>
                </a:cubicBezTo>
                <a:cubicBezTo>
                  <a:pt x="191934" y="398535"/>
                  <a:pt x="215900" y="394154"/>
                  <a:pt x="239166" y="385517"/>
                </a:cubicBezTo>
                <a:cubicBezTo>
                  <a:pt x="261340" y="377313"/>
                  <a:pt x="281013" y="365033"/>
                  <a:pt x="298500" y="349056"/>
                </a:cubicBezTo>
                <a:cubicBezTo>
                  <a:pt x="317893" y="331352"/>
                  <a:pt x="332803" y="310575"/>
                  <a:pt x="343509" y="286699"/>
                </a:cubicBezTo>
                <a:cubicBezTo>
                  <a:pt x="350380" y="271459"/>
                  <a:pt x="355371" y="255673"/>
                  <a:pt x="357009" y="238998"/>
                </a:cubicBezTo>
                <a:cubicBezTo>
                  <a:pt x="358051" y="228215"/>
                  <a:pt x="359791" y="217332"/>
                  <a:pt x="359320" y="206574"/>
                </a:cubicBezTo>
                <a:cubicBezTo>
                  <a:pt x="358228" y="182102"/>
                  <a:pt x="353123" y="158454"/>
                  <a:pt x="343039" y="135836"/>
                </a:cubicBezTo>
                <a:cubicBezTo>
                  <a:pt x="332384" y="111909"/>
                  <a:pt x="316610" y="91957"/>
                  <a:pt x="298221" y="73745"/>
                </a:cubicBezTo>
                <a:cubicBezTo>
                  <a:pt x="294271" y="69821"/>
                  <a:pt x="290296" y="65897"/>
                  <a:pt x="286067" y="6171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2" name="Freeform 3"/>
          <p:cNvSpPr/>
          <p:nvPr/>
        </p:nvSpPr>
        <p:spPr>
          <a:xfrm>
            <a:off x="9264552" y="6268036"/>
            <a:ext cx="522554" cy="366806"/>
          </a:xfrm>
          <a:custGeom>
            <a:avLst/>
            <a:gdLst>
              <a:gd name="connsiteX0" fmla="*/ 286727 w 522554"/>
              <a:gd name="connsiteY0" fmla="*/ 366683 h 366806"/>
              <a:gd name="connsiteX1" fmla="*/ 286727 w 522554"/>
              <a:gd name="connsiteY1" fmla="*/ 246948 h 366806"/>
              <a:gd name="connsiteX2" fmla="*/ 318642 w 522554"/>
              <a:gd name="connsiteY2" fmla="*/ 278838 h 366806"/>
              <a:gd name="connsiteX3" fmla="*/ 351878 w 522554"/>
              <a:gd name="connsiteY3" fmla="*/ 284781 h 366806"/>
              <a:gd name="connsiteX4" fmla="*/ 363257 w 522554"/>
              <a:gd name="connsiteY4" fmla="*/ 252168 h 366806"/>
              <a:gd name="connsiteX5" fmla="*/ 355498 w 522554"/>
              <a:gd name="connsiteY5" fmla="*/ 240751 h 366806"/>
              <a:gd name="connsiteX6" fmla="*/ 283299 w 522554"/>
              <a:gd name="connsiteY6" fmla="*/ 168411 h 366806"/>
              <a:gd name="connsiteX7" fmla="*/ 237820 w 522554"/>
              <a:gd name="connsiteY7" fmla="*/ 168335 h 366806"/>
              <a:gd name="connsiteX8" fmla="*/ 165112 w 522554"/>
              <a:gd name="connsiteY8" fmla="*/ 241042 h 366806"/>
              <a:gd name="connsiteX9" fmla="*/ 158457 w 522554"/>
              <a:gd name="connsiteY9" fmla="*/ 273732 h 366806"/>
              <a:gd name="connsiteX10" fmla="*/ 191757 w 522554"/>
              <a:gd name="connsiteY10" fmla="*/ 285746 h 366806"/>
              <a:gd name="connsiteX11" fmla="*/ 203162 w 522554"/>
              <a:gd name="connsiteY11" fmla="*/ 277948 h 366806"/>
              <a:gd name="connsiteX12" fmla="*/ 234289 w 522554"/>
              <a:gd name="connsiteY12" fmla="*/ 246783 h 366806"/>
              <a:gd name="connsiteX13" fmla="*/ 234289 w 522554"/>
              <a:gd name="connsiteY13" fmla="*/ 366683 h 366806"/>
              <a:gd name="connsiteX14" fmla="*/ 227800 w 522554"/>
              <a:gd name="connsiteY14" fmla="*/ 366683 h 366806"/>
              <a:gd name="connsiteX15" fmla="*/ 99720 w 522554"/>
              <a:gd name="connsiteY15" fmla="*/ 366671 h 366806"/>
              <a:gd name="connsiteX16" fmla="*/ 38823 w 522554"/>
              <a:gd name="connsiteY16" fmla="*/ 345170 h 366806"/>
              <a:gd name="connsiteX17" fmla="*/ 0 w 522554"/>
              <a:gd name="connsiteY17" fmla="*/ 283574 h 366806"/>
              <a:gd name="connsiteX18" fmla="*/ 19469 w 522554"/>
              <a:gd name="connsiteY18" fmla="*/ 198320 h 366806"/>
              <a:gd name="connsiteX19" fmla="*/ 71716 w 522554"/>
              <a:gd name="connsiteY19" fmla="*/ 161947 h 366806"/>
              <a:gd name="connsiteX20" fmla="*/ 77127 w 522554"/>
              <a:gd name="connsiteY20" fmla="*/ 154149 h 366806"/>
              <a:gd name="connsiteX21" fmla="*/ 112712 w 522554"/>
              <a:gd name="connsiteY21" fmla="*/ 56905 h 366806"/>
              <a:gd name="connsiteX22" fmla="*/ 202463 w 522554"/>
              <a:gd name="connsiteY22" fmla="*/ 2537 h 366806"/>
              <a:gd name="connsiteX23" fmla="*/ 299059 w 522554"/>
              <a:gd name="connsiteY23" fmla="*/ 13293 h 366806"/>
              <a:gd name="connsiteX24" fmla="*/ 380263 w 522554"/>
              <a:gd name="connsiteY24" fmla="*/ 98967 h 366806"/>
              <a:gd name="connsiteX25" fmla="*/ 388797 w 522554"/>
              <a:gd name="connsiteY25" fmla="*/ 104492 h 366806"/>
              <a:gd name="connsiteX26" fmla="*/ 452272 w 522554"/>
              <a:gd name="connsiteY26" fmla="*/ 119198 h 366806"/>
              <a:gd name="connsiteX27" fmla="*/ 518223 w 522554"/>
              <a:gd name="connsiteY27" fmla="*/ 200479 h 366806"/>
              <a:gd name="connsiteX28" fmla="*/ 522554 w 522554"/>
              <a:gd name="connsiteY28" fmla="*/ 249310 h 366806"/>
              <a:gd name="connsiteX29" fmla="*/ 496772 w 522554"/>
              <a:gd name="connsiteY29" fmla="*/ 314600 h 366806"/>
              <a:gd name="connsiteX30" fmla="*/ 431279 w 522554"/>
              <a:gd name="connsiteY30" fmla="*/ 361108 h 366806"/>
              <a:gd name="connsiteX31" fmla="*/ 399871 w 522554"/>
              <a:gd name="connsiteY31" fmla="*/ 366442 h 366806"/>
              <a:gd name="connsiteX32" fmla="*/ 293954 w 522554"/>
              <a:gd name="connsiteY32" fmla="*/ 366683 h 366806"/>
              <a:gd name="connsiteX33" fmla="*/ 286727 w 522554"/>
              <a:gd name="connsiteY33" fmla="*/ 366683 h 3668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522554" h="366806">
                <a:moveTo>
                  <a:pt x="286727" y="366683"/>
                </a:moveTo>
                <a:lnTo>
                  <a:pt x="286727" y="246948"/>
                </a:lnTo>
                <a:cubicBezTo>
                  <a:pt x="297839" y="258073"/>
                  <a:pt x="308178" y="268513"/>
                  <a:pt x="318642" y="278838"/>
                </a:cubicBezTo>
                <a:cubicBezTo>
                  <a:pt x="328371" y="288452"/>
                  <a:pt x="340512" y="290230"/>
                  <a:pt x="351878" y="284781"/>
                </a:cubicBezTo>
                <a:cubicBezTo>
                  <a:pt x="363257" y="279320"/>
                  <a:pt x="368604" y="262849"/>
                  <a:pt x="363257" y="252168"/>
                </a:cubicBezTo>
                <a:cubicBezTo>
                  <a:pt x="361213" y="248078"/>
                  <a:pt x="358685" y="243976"/>
                  <a:pt x="355498" y="240751"/>
                </a:cubicBezTo>
                <a:cubicBezTo>
                  <a:pt x="331546" y="216519"/>
                  <a:pt x="307403" y="192478"/>
                  <a:pt x="283299" y="168411"/>
                </a:cubicBezTo>
                <a:cubicBezTo>
                  <a:pt x="268249" y="153374"/>
                  <a:pt x="252793" y="153374"/>
                  <a:pt x="237820" y="168335"/>
                </a:cubicBezTo>
                <a:cubicBezTo>
                  <a:pt x="213588" y="192566"/>
                  <a:pt x="189318" y="216786"/>
                  <a:pt x="165112" y="241042"/>
                </a:cubicBezTo>
                <a:cubicBezTo>
                  <a:pt x="155638" y="250555"/>
                  <a:pt x="153466" y="262747"/>
                  <a:pt x="158457" y="273732"/>
                </a:cubicBezTo>
                <a:cubicBezTo>
                  <a:pt x="164147" y="286191"/>
                  <a:pt x="181152" y="291410"/>
                  <a:pt x="191757" y="285746"/>
                </a:cubicBezTo>
                <a:cubicBezTo>
                  <a:pt x="195821" y="283600"/>
                  <a:pt x="199885" y="281098"/>
                  <a:pt x="203162" y="277948"/>
                </a:cubicBezTo>
                <a:cubicBezTo>
                  <a:pt x="213448" y="268043"/>
                  <a:pt x="223392" y="257743"/>
                  <a:pt x="234289" y="246783"/>
                </a:cubicBezTo>
                <a:lnTo>
                  <a:pt x="234289" y="366683"/>
                </a:lnTo>
                <a:lnTo>
                  <a:pt x="227800" y="366683"/>
                </a:lnTo>
                <a:cubicBezTo>
                  <a:pt x="185102" y="366683"/>
                  <a:pt x="142417" y="366734"/>
                  <a:pt x="99720" y="366671"/>
                </a:cubicBezTo>
                <a:cubicBezTo>
                  <a:pt x="76936" y="366645"/>
                  <a:pt x="56806" y="359012"/>
                  <a:pt x="38823" y="345170"/>
                </a:cubicBezTo>
                <a:cubicBezTo>
                  <a:pt x="18326" y="329371"/>
                  <a:pt x="4851" y="308759"/>
                  <a:pt x="0" y="283574"/>
                </a:cubicBezTo>
                <a:cubicBezTo>
                  <a:pt x="-5969" y="252663"/>
                  <a:pt x="-190" y="223682"/>
                  <a:pt x="19469" y="198320"/>
                </a:cubicBezTo>
                <a:cubicBezTo>
                  <a:pt x="33057" y="180768"/>
                  <a:pt x="50088" y="167941"/>
                  <a:pt x="71716" y="161947"/>
                </a:cubicBezTo>
                <a:cubicBezTo>
                  <a:pt x="76034" y="160753"/>
                  <a:pt x="77113" y="158454"/>
                  <a:pt x="77127" y="154149"/>
                </a:cubicBezTo>
                <a:cubicBezTo>
                  <a:pt x="77304" y="117509"/>
                  <a:pt x="89610" y="85277"/>
                  <a:pt x="112712" y="56905"/>
                </a:cubicBezTo>
                <a:cubicBezTo>
                  <a:pt x="136194" y="28038"/>
                  <a:pt x="166420" y="9902"/>
                  <a:pt x="202463" y="2537"/>
                </a:cubicBezTo>
                <a:cubicBezTo>
                  <a:pt x="235483" y="-4219"/>
                  <a:pt x="268046" y="-1057"/>
                  <a:pt x="299059" y="13293"/>
                </a:cubicBezTo>
                <a:cubicBezTo>
                  <a:pt x="337489" y="31086"/>
                  <a:pt x="364514" y="59687"/>
                  <a:pt x="380263" y="98967"/>
                </a:cubicBezTo>
                <a:cubicBezTo>
                  <a:pt x="381875" y="102994"/>
                  <a:pt x="384111" y="104683"/>
                  <a:pt x="388797" y="104492"/>
                </a:cubicBezTo>
                <a:cubicBezTo>
                  <a:pt x="411251" y="103654"/>
                  <a:pt x="432599" y="108581"/>
                  <a:pt x="452272" y="119198"/>
                </a:cubicBezTo>
                <a:cubicBezTo>
                  <a:pt x="485381" y="137067"/>
                  <a:pt x="507618" y="163877"/>
                  <a:pt x="518223" y="200479"/>
                </a:cubicBezTo>
                <a:cubicBezTo>
                  <a:pt x="522922" y="216671"/>
                  <a:pt x="524002" y="233016"/>
                  <a:pt x="522554" y="249310"/>
                </a:cubicBezTo>
                <a:cubicBezTo>
                  <a:pt x="520433" y="273339"/>
                  <a:pt x="511314" y="295157"/>
                  <a:pt x="496772" y="314600"/>
                </a:cubicBezTo>
                <a:cubicBezTo>
                  <a:pt x="479907" y="337169"/>
                  <a:pt x="457657" y="352320"/>
                  <a:pt x="431279" y="361108"/>
                </a:cubicBezTo>
                <a:cubicBezTo>
                  <a:pt x="421309" y="364435"/>
                  <a:pt x="410400" y="366252"/>
                  <a:pt x="399871" y="366442"/>
                </a:cubicBezTo>
                <a:cubicBezTo>
                  <a:pt x="364578" y="367090"/>
                  <a:pt x="329272" y="366683"/>
                  <a:pt x="293954" y="366683"/>
                </a:cubicBezTo>
                <a:lnTo>
                  <a:pt x="286727" y="366683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Freeform 3"/>
          <p:cNvSpPr/>
          <p:nvPr/>
        </p:nvSpPr>
        <p:spPr>
          <a:xfrm>
            <a:off x="-23495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0" name="Afbeelding 1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9537700"/>
            <a:ext cx="2298700" cy="749300"/>
          </a:xfrm>
          <a:prstGeom prst="rect">
            <a:avLst/>
          </a:prstGeom>
        </p:spPr>
      </p:pic>
      <p:pic>
        <p:nvPicPr>
          <p:cNvPr id="1148" name="Afbeelding 1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652" y="1244419"/>
            <a:ext cx="330200" cy="431800"/>
          </a:xfrm>
          <a:prstGeom prst="rect">
            <a:avLst/>
          </a:prstGeom>
        </p:spPr>
      </p:pic>
      <p:pic>
        <p:nvPicPr>
          <p:cNvPr id="1149" name="Afbeelding 11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900" y="2933700"/>
            <a:ext cx="355600" cy="368300"/>
          </a:xfrm>
          <a:prstGeom prst="rect">
            <a:avLst/>
          </a:prstGeom>
        </p:spPr>
      </p:pic>
      <p:pic>
        <p:nvPicPr>
          <p:cNvPr id="1150" name="Afbeelding 11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3700" y="7810500"/>
            <a:ext cx="482600" cy="558800"/>
          </a:xfrm>
          <a:prstGeom prst="rect">
            <a:avLst/>
          </a:prstGeom>
        </p:spPr>
      </p:pic>
      <p:sp>
        <p:nvSpPr>
          <p:cNvPr id="115" name="TextBox 1"/>
          <p:cNvSpPr txBox="1"/>
          <p:nvPr/>
        </p:nvSpPr>
        <p:spPr>
          <a:xfrm>
            <a:off x="10458450" y="1320800"/>
            <a:ext cx="7828040" cy="745845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/>
            </a:pPr>
            <a:r>
              <a:rPr lang="en-US" altLang="zh-CN" sz="2800" b="1" spc="600" dirty="0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RTD</a:t>
            </a:r>
            <a:r>
              <a:rPr lang="en-US" altLang="zh-CN" sz="2800" b="1" spc="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b="1" spc="600" dirty="0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PRIORITIES</a:t>
            </a:r>
          </a:p>
          <a:p>
            <a:pPr>
              <a:lnSpc>
                <a:spcPts val="3100"/>
              </a:lnSpc>
              <a:tabLst/>
            </a:pPr>
            <a:r>
              <a:rPr lang="en-US" altLang="zh-CN" sz="3200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EuroGOOS working groups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300"/>
              </a:lnSpc>
              <a:tabLst/>
            </a:pPr>
            <a:r>
              <a:rPr lang="en-US" altLang="zh-CN" sz="2800" b="1" spc="600" dirty="0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COPERNICUS MARINE SERVICE</a:t>
            </a:r>
          </a:p>
          <a:p>
            <a:pPr>
              <a:lnSpc>
                <a:spcPts val="3100"/>
              </a:lnSpc>
              <a:tabLst/>
            </a:pPr>
            <a:r>
              <a:rPr lang="en-US" altLang="zh-CN" sz="3200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Data assessment, quality control, products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900"/>
              </a:lnSpc>
              <a:tabLst/>
            </a:pPr>
            <a:r>
              <a:rPr lang="en-US" altLang="zh-CN" sz="2800" b="1" spc="600" dirty="0" err="1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EMODnet</a:t>
            </a:r>
            <a:endParaRPr lang="en-US" altLang="zh-CN" sz="2800" b="1" spc="600" dirty="0">
              <a:solidFill>
                <a:srgbClr val="27326E"/>
              </a:solidFill>
              <a:latin typeface="Myriad Pro" pitchFamily="18" charset="0"/>
              <a:cs typeface="Myriad Pro" pitchFamily="18" charset="0"/>
            </a:endParaRPr>
          </a:p>
          <a:p>
            <a:pPr>
              <a:lnSpc>
                <a:spcPts val="3100"/>
              </a:lnSpc>
              <a:tabLst/>
            </a:pPr>
            <a:r>
              <a:rPr lang="en-US" altLang="zh-CN" sz="3200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Data discovery, download, interoperability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/>
            </a:pPr>
            <a:r>
              <a:rPr lang="en-US" altLang="zh-CN" sz="2800" b="1" spc="600" dirty="0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National Data </a:t>
            </a:r>
            <a:r>
              <a:rPr lang="en-US" altLang="zh-CN" sz="2800" b="1" spc="600" dirty="0" err="1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Centres</a:t>
            </a:r>
            <a:endParaRPr lang="en-US" altLang="zh-CN" sz="2800" b="1" spc="600" dirty="0">
              <a:solidFill>
                <a:srgbClr val="27326E"/>
              </a:solidFill>
              <a:latin typeface="Myriad Pro" pitchFamily="18" charset="0"/>
              <a:cs typeface="Myriad Pro" pitchFamily="18" charset="0"/>
            </a:endParaRPr>
          </a:p>
          <a:p>
            <a:pPr>
              <a:lnSpc>
                <a:spcPts val="3100"/>
              </a:lnSpc>
              <a:tabLst/>
            </a:pPr>
            <a:r>
              <a:rPr lang="en-US" altLang="zh-CN" sz="3200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Archiving, standards, services</a:t>
            </a:r>
            <a:endParaRPr lang="en-US" altLang="zh-CN" sz="3200" b="1" dirty="0">
              <a:solidFill>
                <a:srgbClr val="626366"/>
              </a:solidFill>
              <a:latin typeface="Myriad Pro Semibold" pitchFamily="18" charset="0"/>
              <a:cs typeface="Myriad Pro Semibold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800"/>
              </a:lnSpc>
              <a:tabLst/>
            </a:pPr>
            <a:r>
              <a:rPr lang="en-US" altLang="zh-CN" sz="2800" b="1" spc="600" dirty="0">
                <a:solidFill>
                  <a:srgbClr val="27326E"/>
                </a:solidFill>
                <a:latin typeface="Myriad Pro" pitchFamily="18" charset="0"/>
                <a:cs typeface="Myriad Pro" pitchFamily="18" charset="0"/>
              </a:rPr>
              <a:t>GEO, WMO, GOOS, EMSA, EEA</a:t>
            </a:r>
          </a:p>
          <a:p>
            <a:pPr>
              <a:lnSpc>
                <a:spcPts val="3100"/>
              </a:lnSpc>
              <a:tabLst/>
            </a:pPr>
            <a:r>
              <a:rPr lang="en-US" altLang="zh-CN" sz="3200" dirty="0">
                <a:solidFill>
                  <a:srgbClr val="626366"/>
                </a:solidFill>
                <a:latin typeface="Myriad Pro" pitchFamily="18" charset="0"/>
                <a:cs typeface="Myriad Pro" pitchFamily="18" charset="0"/>
              </a:rPr>
              <a:t>European data package to global initiatives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47" y="801187"/>
            <a:ext cx="1437912" cy="14738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44" y="2380920"/>
            <a:ext cx="1437912" cy="14738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71" y="4117889"/>
            <a:ext cx="1437912" cy="14738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44" y="5805709"/>
            <a:ext cx="1437912" cy="14738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56" y="7378747"/>
            <a:ext cx="1437912" cy="14738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55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19"/>
    </mc:Choice>
    <mc:Fallback xmlns="">
      <p:transition spd="slow" advClick="0" advTm="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4604297" y="2600719"/>
            <a:ext cx="9066707" cy="761747"/>
          </a:xfrm>
          <a:prstGeom prst="rect">
            <a:avLst/>
          </a:prstGeom>
        </p:spPr>
        <p:txBody>
          <a:bodyPr wrap="square" lIns="137096" tIns="68548" rIns="137096" bIns="68548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entury"/>
                <a:cs typeface="Century"/>
              </a:rPr>
              <a:t>EuroGOOS is one of the thirteen GOOS Regional Alliances (GRAs) that develop the system in different parts of the World Ocean.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913" y="3356813"/>
            <a:ext cx="1133338" cy="5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4870856" y="6520659"/>
            <a:ext cx="9175350" cy="1384995"/>
          </a:xfrm>
          <a:prstGeom prst="rect">
            <a:avLst/>
          </a:prstGeom>
        </p:spPr>
        <p:txBody>
          <a:bodyPr wrap="square" lIns="137096" tIns="68548" rIns="137096" bIns="68548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entury"/>
                <a:cs typeface="Century"/>
              </a:rPr>
              <a:t>GOOS establishes a permanent global system for observations, </a:t>
            </a:r>
            <a:r>
              <a:rPr lang="en-US" sz="2000" dirty="0" err="1">
                <a:solidFill>
                  <a:srgbClr val="000090"/>
                </a:solidFill>
                <a:latin typeface="Century"/>
                <a:cs typeface="Century"/>
              </a:rPr>
              <a:t>modelling</a:t>
            </a:r>
            <a:r>
              <a:rPr lang="en-US" sz="2000" dirty="0">
                <a:solidFill>
                  <a:srgbClr val="000090"/>
                </a:solidFill>
                <a:latin typeface="Century"/>
                <a:cs typeface="Century"/>
              </a:rPr>
              <a:t> and analysis of marine and ocean variables to support operational ocean services worldwide</a:t>
            </a:r>
          </a:p>
          <a:p>
            <a:endParaRPr lang="en-US" sz="2000" dirty="0">
              <a:solidFill>
                <a:srgbClr val="000090"/>
              </a:solidFill>
              <a:latin typeface="Century"/>
              <a:cs typeface="Century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218353" y="8209079"/>
            <a:ext cx="15990888" cy="1554207"/>
          </a:xfrm>
          <a:prstGeom prst="rect">
            <a:avLst/>
          </a:prstGeom>
          <a:noFill/>
        </p:spPr>
        <p:txBody>
          <a:bodyPr wrap="square" lIns="137096" tIns="68548" rIns="137096" bIns="68548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GOOS is a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programme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executed by the Intergovernmental Oceanographic Commission (IOC)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the UNESCO to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:</a:t>
            </a:r>
          </a:p>
          <a:p>
            <a:pPr marL="321336" indent="-321336" algn="ctr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Century"/>
              </a:rPr>
              <a:t>Foster international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cooperation for sustained observations of the oceans</a:t>
            </a:r>
          </a:p>
          <a:p>
            <a:pPr marL="321336" indent="-321336" algn="ctr">
              <a:buFont typeface="Arial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Generation of oceanographic products and services</a:t>
            </a:r>
          </a:p>
          <a:p>
            <a:pPr marL="321336" indent="-321336" algn="ctr">
              <a:buFont typeface="Arial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Interaction between research, operational, and user communities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cs typeface="Century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389374" y="358569"/>
            <a:ext cx="12335828" cy="171450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Part of the global effort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74" y="2335192"/>
            <a:ext cx="12723127" cy="5689184"/>
          </a:xfrm>
          <a:prstGeom prst="rect">
            <a:avLst/>
          </a:prstGeom>
        </p:spPr>
      </p:pic>
      <p:pic>
        <p:nvPicPr>
          <p:cNvPr id="8" name="Εικόνα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640" y="358577"/>
            <a:ext cx="4965102" cy="16500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269" y="2008578"/>
            <a:ext cx="2229480" cy="118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0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800100"/>
            <a:ext cx="16638610" cy="525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4650" y="6680418"/>
            <a:ext cx="1760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EOOS is a coordinating framework designed to: </a:t>
            </a:r>
          </a:p>
          <a:p>
            <a:pPr marL="457200" indent="-457200" algn="ctr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Europe’s ocean observing capacity; </a:t>
            </a:r>
          </a:p>
          <a:p>
            <a:pPr marL="457200" indent="-457200" algn="ctr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systematic and collaborative approach to collecting information on the state and variability of our seas; </a:t>
            </a:r>
          </a:p>
          <a:p>
            <a:pPr marL="457200" indent="-457200" algn="ctr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underpin sustainable management 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marine environment and its resources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986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0850" y="379701"/>
            <a:ext cx="9677399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bottom up: 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push</a:t>
            </a:r>
          </a:p>
          <a:p>
            <a:pPr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down: 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 pull and support</a:t>
            </a:r>
          </a:p>
          <a:p>
            <a:pPr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an infrastructure or a system with a central governance BUT a </a:t>
            </a: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conceptual framework and a brand, endorsed and promoted, representing a </a:t>
            </a: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consolidated vision of the EU Observing as a whole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EOOS will help: 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local/national/regional prioritization and funding 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pan-EU cooperation (communal synergies and projects targeted at filling the gaps)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leadership at the global level</a:t>
            </a:r>
          </a:p>
          <a:p>
            <a:pPr>
              <a:spcAft>
                <a:spcPts val="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641016" y="876299"/>
            <a:ext cx="6576891" cy="8077201"/>
          </a:xfrm>
          <a:prstGeom prst="upDownArrow">
            <a:avLst/>
          </a:prstGeom>
          <a:gradFill flip="none" rotWithShape="1">
            <a:gsLst>
              <a:gs pos="0">
                <a:srgbClr val="0099CC">
                  <a:tint val="66000"/>
                  <a:satMod val="160000"/>
                </a:srgbClr>
              </a:gs>
              <a:gs pos="50000">
                <a:srgbClr val="0099CC">
                  <a:tint val="44500"/>
                  <a:satMod val="160000"/>
                </a:srgbClr>
              </a:gs>
              <a:gs pos="100000">
                <a:srgbClr val="0099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4610101"/>
            <a:ext cx="3048000" cy="6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9667" y="564439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2007</a:t>
            </a:r>
            <a:endParaRPr lang="en-GB" sz="3200" b="1" dirty="0">
              <a:solidFill>
                <a:srgbClr val="153A8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4536" y="586866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2015</a:t>
            </a:r>
            <a:endParaRPr lang="en-GB" sz="3200" b="1" dirty="0">
              <a:solidFill>
                <a:srgbClr val="153A8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1749" y="586866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2016</a:t>
            </a:r>
            <a:endParaRPr lang="en-GB" sz="3200" b="1" dirty="0">
              <a:solidFill>
                <a:srgbClr val="153A85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6842">
            <a:off x="716628" y="6485667"/>
            <a:ext cx="604306" cy="129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9346">
            <a:off x="1344788" y="6612462"/>
            <a:ext cx="727150" cy="1170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6667" t="24257" r="28889" b="48020"/>
          <a:stretch/>
        </p:blipFill>
        <p:spPr>
          <a:xfrm>
            <a:off x="2240064" y="6561773"/>
            <a:ext cx="1447800" cy="506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1" y="6425171"/>
            <a:ext cx="1682222" cy="5374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3006">
            <a:off x="3700357" y="6511444"/>
            <a:ext cx="841850" cy="11922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4492">
            <a:off x="4627036" y="6512253"/>
            <a:ext cx="857074" cy="12141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14290" b="24023"/>
          <a:stretch/>
        </p:blipFill>
        <p:spPr>
          <a:xfrm>
            <a:off x="6647888" y="7065891"/>
            <a:ext cx="1557610" cy="862494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421332" y="6699083"/>
            <a:ext cx="1748116" cy="5073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>
          <a:xfrm>
            <a:off x="8351460" y="8140254"/>
            <a:ext cx="2166547" cy="1221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862" y="7613104"/>
            <a:ext cx="1271587" cy="714253"/>
          </a:xfrm>
          <a:prstGeom prst="rect">
            <a:avLst/>
          </a:prstGeom>
        </p:spPr>
      </p:pic>
      <p:sp>
        <p:nvSpPr>
          <p:cNvPr id="31" name="Freeform: Shape 30"/>
          <p:cNvSpPr/>
          <p:nvPr/>
        </p:nvSpPr>
        <p:spPr>
          <a:xfrm>
            <a:off x="651164" y="3100637"/>
            <a:ext cx="16716086" cy="2572958"/>
          </a:xfrm>
          <a:custGeom>
            <a:avLst/>
            <a:gdLst>
              <a:gd name="connsiteX0" fmla="*/ 0 w 10999551"/>
              <a:gd name="connsiteY0" fmla="*/ 1674675 h 1688006"/>
              <a:gd name="connsiteX1" fmla="*/ 7038109 w 10999551"/>
              <a:gd name="connsiteY1" fmla="*/ 1466857 h 1688006"/>
              <a:gd name="connsiteX2" fmla="*/ 10626436 w 10999551"/>
              <a:gd name="connsiteY2" fmla="*/ 150675 h 1688006"/>
              <a:gd name="connsiteX3" fmla="*/ 10820400 w 10999551"/>
              <a:gd name="connsiteY3" fmla="*/ 53693 h 168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9551" h="1688006">
                <a:moveTo>
                  <a:pt x="0" y="1674675"/>
                </a:moveTo>
                <a:cubicBezTo>
                  <a:pt x="2633518" y="1697766"/>
                  <a:pt x="5267037" y="1720857"/>
                  <a:pt x="7038109" y="1466857"/>
                </a:cubicBezTo>
                <a:cubicBezTo>
                  <a:pt x="8809181" y="1212857"/>
                  <a:pt x="9996054" y="386202"/>
                  <a:pt x="10626436" y="150675"/>
                </a:cubicBezTo>
                <a:cubicBezTo>
                  <a:pt x="11256818" y="-84852"/>
                  <a:pt x="10919691" y="16748"/>
                  <a:pt x="10820400" y="536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/>
          <a:srcRect l="2941" t="25780" r="4692" b="7334"/>
          <a:stretch/>
        </p:blipFill>
        <p:spPr>
          <a:xfrm>
            <a:off x="10385282" y="5569183"/>
            <a:ext cx="3114436" cy="1691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/>
          <a:srcRect l="32500" t="14584" r="33750" b="6250"/>
          <a:stretch/>
        </p:blipFill>
        <p:spPr>
          <a:xfrm>
            <a:off x="13214204" y="5632121"/>
            <a:ext cx="1600222" cy="2252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540" t="22955" r="40827" b="40795"/>
          <a:stretch/>
        </p:blipFill>
        <p:spPr>
          <a:xfrm>
            <a:off x="14338575" y="7215437"/>
            <a:ext cx="3562764" cy="18329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1164" y="329683"/>
            <a:ext cx="1584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b="1" dirty="0"/>
              <a:t>May 2015</a:t>
            </a:r>
            <a:r>
              <a:rPr lang="fr-BE" sz="2400" dirty="0"/>
              <a:t>, expert brainstorming workshop: </a:t>
            </a:r>
            <a:r>
              <a:rPr lang="fr-BE" sz="2400" dirty="0" err="1"/>
              <a:t>recommendation</a:t>
            </a:r>
            <a:r>
              <a:rPr lang="fr-BE" sz="2400" dirty="0"/>
              <a:t> to set up a </a:t>
            </a:r>
            <a:r>
              <a:rPr lang="fr-BE" sz="2400" dirty="0" err="1"/>
              <a:t>steering</a:t>
            </a:r>
            <a:r>
              <a:rPr lang="fr-BE" sz="2400" dirty="0"/>
              <a:t> group; </a:t>
            </a:r>
            <a:r>
              <a:rPr lang="fr-BE" sz="2400" dirty="0" err="1"/>
              <a:t>steering</a:t>
            </a:r>
            <a:r>
              <a:rPr lang="fr-BE" sz="2400" dirty="0"/>
              <a:t> group </a:t>
            </a:r>
            <a:r>
              <a:rPr lang="fr-BE" sz="2400" dirty="0" err="1"/>
              <a:t>convened</a:t>
            </a:r>
            <a:r>
              <a:rPr lang="fr-BE" sz="2400" dirty="0"/>
              <a:t> in March 2016, EuroGOOS and EMB </a:t>
            </a:r>
            <a:r>
              <a:rPr lang="fr-BE" sz="2400" dirty="0" err="1"/>
              <a:t>co</a:t>
            </a:r>
            <a:r>
              <a:rPr lang="fr-BE" sz="2400" dirty="0"/>
              <a:t>-chairs</a:t>
            </a:r>
            <a:br>
              <a:rPr lang="fr-BE" sz="2400" dirty="0"/>
            </a:br>
            <a:endParaRPr lang="fr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b="1" dirty="0"/>
              <a:t>EOOS </a:t>
            </a:r>
            <a:r>
              <a:rPr lang="fr-BE" sz="2400" b="1" dirty="0" err="1"/>
              <a:t>steering</a:t>
            </a:r>
            <a:r>
              <a:rPr lang="fr-BE" sz="2400" b="1" dirty="0"/>
              <a:t> group meetings</a:t>
            </a:r>
            <a:r>
              <a:rPr lang="fr-BE" sz="2400" dirty="0"/>
              <a:t>: 18 April 2016, 15 Sept. 2016, 9 </a:t>
            </a:r>
            <a:r>
              <a:rPr lang="fr-BE" sz="2400" dirty="0" err="1"/>
              <a:t>Feb</a:t>
            </a:r>
            <a:r>
              <a:rPr lang="fr-BE" sz="2400" dirty="0"/>
              <a:t>. 2017, 20 Sept. 2017, 19 </a:t>
            </a:r>
            <a:r>
              <a:rPr lang="fr-BE" sz="2400" dirty="0" err="1"/>
              <a:t>Dec</a:t>
            </a:r>
            <a:r>
              <a:rPr lang="fr-BE" sz="2400" dirty="0"/>
              <a:t>. 2017</a:t>
            </a:r>
            <a:br>
              <a:rPr lang="fr-BE" sz="2400" dirty="0"/>
            </a:br>
            <a:endParaRPr lang="fr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b="1" dirty="0" err="1"/>
              <a:t>Summer</a:t>
            </a:r>
            <a:r>
              <a:rPr lang="fr-BE" sz="2400" b="1" dirty="0"/>
              <a:t> 2016</a:t>
            </a:r>
            <a:r>
              <a:rPr lang="fr-BE" sz="2400" dirty="0"/>
              <a:t>: </a:t>
            </a:r>
            <a:r>
              <a:rPr lang="fr-BE" sz="2400" dirty="0" err="1"/>
              <a:t>drafting</a:t>
            </a:r>
            <a:r>
              <a:rPr lang="fr-BE" sz="2400" dirty="0"/>
              <a:t> of Consultation Document for an open </a:t>
            </a:r>
            <a:r>
              <a:rPr lang="fr-BE" sz="2400" dirty="0" err="1"/>
              <a:t>stakeholder</a:t>
            </a:r>
            <a:r>
              <a:rPr lang="fr-BE" sz="2400" dirty="0"/>
              <a:t> </a:t>
            </a:r>
            <a:r>
              <a:rPr lang="fr-BE" sz="2400" dirty="0" err="1"/>
              <a:t>survey</a:t>
            </a:r>
            <a:r>
              <a:rPr lang="fr-BE" sz="2400" dirty="0"/>
              <a:t>; Cons. Doc. </a:t>
            </a:r>
            <a:r>
              <a:rPr lang="fr-BE" sz="2400" dirty="0" err="1"/>
              <a:t>presented</a:t>
            </a:r>
            <a:r>
              <a:rPr lang="fr-BE" sz="2400" dirty="0"/>
              <a:t> at </a:t>
            </a:r>
            <a:r>
              <a:rPr lang="fr-BE" sz="2400" dirty="0" err="1"/>
              <a:t>European</a:t>
            </a:r>
            <a:r>
              <a:rPr lang="fr-BE" sz="2400" dirty="0"/>
              <a:t> </a:t>
            </a:r>
            <a:r>
              <a:rPr lang="fr-BE" sz="2400" dirty="0" err="1"/>
              <a:t>Parliament</a:t>
            </a:r>
            <a:r>
              <a:rPr lang="fr-BE" sz="2400" dirty="0"/>
              <a:t> EOOS </a:t>
            </a:r>
            <a:r>
              <a:rPr lang="fr-BE" sz="2400" dirty="0" err="1"/>
              <a:t>event</a:t>
            </a:r>
            <a:r>
              <a:rPr lang="fr-BE" sz="2400" dirty="0"/>
              <a:t> on </a:t>
            </a:r>
            <a:r>
              <a:rPr lang="fr-BE" sz="2400" b="1" dirty="0"/>
              <a:t>8 </a:t>
            </a:r>
            <a:r>
              <a:rPr lang="fr-BE" sz="2400" b="1" dirty="0" err="1"/>
              <a:t>September</a:t>
            </a:r>
            <a:r>
              <a:rPr lang="fr-BE" sz="2400" b="1" dirty="0"/>
              <a:t> </a:t>
            </a:r>
          </a:p>
          <a:p>
            <a:endParaRPr lang="fr-BE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b="1" dirty="0"/>
              <a:t>May 2017: </a:t>
            </a:r>
            <a:r>
              <a:rPr lang="fr-BE" sz="2400" dirty="0"/>
              <a:t>EOOS consultation report </a:t>
            </a:r>
            <a:r>
              <a:rPr lang="fr-BE" sz="2400" dirty="0" err="1"/>
              <a:t>released</a:t>
            </a:r>
            <a:endParaRPr lang="fr-BE" sz="2400" dirty="0"/>
          </a:p>
          <a:p>
            <a:endParaRPr lang="fr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b="1" dirty="0"/>
              <a:t>Winter 2018</a:t>
            </a:r>
            <a:r>
              <a:rPr lang="fr-BE" sz="2400" dirty="0"/>
              <a:t>: EOOS long-</a:t>
            </a:r>
            <a:r>
              <a:rPr lang="fr-BE" sz="2400" dirty="0" err="1"/>
              <a:t>term</a:t>
            </a:r>
            <a:r>
              <a:rPr lang="fr-BE" sz="2400" dirty="0"/>
              <a:t> </a:t>
            </a:r>
            <a:r>
              <a:rPr lang="fr-BE" sz="2400" dirty="0" err="1"/>
              <a:t>strategy</a:t>
            </a:r>
            <a:r>
              <a:rPr lang="fr-BE" sz="2400" dirty="0"/>
              <a:t> and short-</a:t>
            </a:r>
            <a:r>
              <a:rPr lang="fr-BE" sz="2400" dirty="0" err="1"/>
              <a:t>term</a:t>
            </a:r>
            <a:r>
              <a:rPr lang="fr-BE" sz="2400" dirty="0"/>
              <a:t> </a:t>
            </a:r>
            <a:r>
              <a:rPr lang="fr-BE" sz="2400" dirty="0" err="1"/>
              <a:t>implementation</a:t>
            </a:r>
            <a:r>
              <a:rPr lang="fr-BE" sz="2400" dirty="0"/>
              <a:t> </a:t>
            </a:r>
          </a:p>
          <a:p>
            <a:endParaRPr lang="fr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b="1" dirty="0"/>
              <a:t>8 March 2018</a:t>
            </a:r>
            <a:r>
              <a:rPr lang="fr-BE" sz="2400" dirty="0"/>
              <a:t>: EOOS forum in Brussels, and </a:t>
            </a:r>
            <a:r>
              <a:rPr lang="fr-BE" sz="2400" b="1" dirty="0"/>
              <a:t>Conference</a:t>
            </a:r>
            <a:r>
              <a:rPr lang="fr-BE" sz="2400" dirty="0"/>
              <a:t> </a:t>
            </a:r>
            <a:r>
              <a:rPr lang="fr-BE" sz="2400" b="1" dirty="0"/>
              <a:t>21-23 Nov</a:t>
            </a:r>
            <a:r>
              <a:rPr lang="fr-BE" sz="2400" dirty="0"/>
              <a:t>., Brussels</a:t>
            </a:r>
          </a:p>
          <a:p>
            <a:r>
              <a:rPr lang="fr-BE" sz="2400" dirty="0"/>
              <a:t/>
            </a:r>
            <a:br>
              <a:rPr lang="fr-BE" sz="2400" dirty="0"/>
            </a:br>
            <a:endParaRPr lang="fr-BE" sz="2400" dirty="0"/>
          </a:p>
        </p:txBody>
      </p:sp>
      <p:sp>
        <p:nvSpPr>
          <p:cNvPr id="32" name="Freeform 3"/>
          <p:cNvSpPr/>
          <p:nvPr/>
        </p:nvSpPr>
        <p:spPr>
          <a:xfrm>
            <a:off x="0" y="95394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5730817" y="9774208"/>
            <a:ext cx="218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sz="1400" dirty="0"/>
              <a:t>Dina Eparkhina, EuroGOOS </a:t>
            </a:r>
            <a:endParaRPr lang="en-GB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14471650" y="453264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2017</a:t>
            </a:r>
            <a:endParaRPr lang="en-GB" sz="3200" b="1" dirty="0">
              <a:solidFill>
                <a:srgbClr val="153A8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/>
          <a:srcRect l="34166" t="12222" r="32917" b="4815"/>
          <a:stretch/>
        </p:blipFill>
        <p:spPr>
          <a:xfrm rot="937982">
            <a:off x="4770644" y="7476773"/>
            <a:ext cx="1035175" cy="146758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8"/>
          <a:srcRect l="32500" t="14584" r="33750" b="6250"/>
          <a:stretch/>
        </p:blipFill>
        <p:spPr>
          <a:xfrm rot="827593">
            <a:off x="11267642" y="6999277"/>
            <a:ext cx="1196927" cy="16845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80126A9-6D52-4F89-A637-41D7207BA443}"/>
              </a:ext>
            </a:extLst>
          </p:cNvPr>
          <p:cNvSpPr txBox="1"/>
          <p:nvPr/>
        </p:nvSpPr>
        <p:spPr>
          <a:xfrm>
            <a:off x="651164" y="9685085"/>
            <a:ext cx="3250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FF0000"/>
                </a:solidFill>
              </a:rPr>
              <a:t>www.eoos-ocean.eu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BFDE3A5-C040-419A-80C8-AF75EAA04611}"/>
              </a:ext>
            </a:extLst>
          </p:cNvPr>
          <p:cNvSpPr txBox="1"/>
          <p:nvPr/>
        </p:nvSpPr>
        <p:spPr>
          <a:xfrm>
            <a:off x="16642261" y="380234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2018</a:t>
            </a:r>
            <a:endParaRPr lang="en-GB" sz="3200" b="1" dirty="0">
              <a:solidFill>
                <a:srgbClr val="153A8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468263A-1642-483D-8163-24F7BF84F53E}"/>
              </a:ext>
            </a:extLst>
          </p:cNvPr>
          <p:cNvSpPr txBox="1"/>
          <p:nvPr/>
        </p:nvSpPr>
        <p:spPr>
          <a:xfrm>
            <a:off x="8225509" y="7272740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153A85"/>
                </a:solidFill>
              </a:rPr>
              <a:t>www.eoos-ocean.eu</a:t>
            </a:r>
            <a:endParaRPr lang="en-GB" b="1" dirty="0">
              <a:solidFill>
                <a:srgbClr val="153A85"/>
              </a:solidFill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7F4913FE-2A80-45D2-B3A2-687B69D6088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515" y="5560654"/>
            <a:ext cx="2035514" cy="1443034"/>
          </a:xfrm>
          <a:prstGeom prst="rect">
            <a:avLst/>
          </a:prstGeom>
        </p:spPr>
      </p:pic>
      <p:pic>
        <p:nvPicPr>
          <p:cNvPr id="41" name="Picture 40" descr="A screenshot of a cell phone&#10;&#10;Description generated with high confidence">
            <a:extLst>
              <a:ext uri="{FF2B5EF4-FFF2-40B4-BE49-F238E27FC236}">
                <a16:creationId xmlns="" xmlns:a16="http://schemas.microsoft.com/office/drawing/2014/main" id="{CA253ADD-29F0-458D-97FB-7008518C76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758" y="4430730"/>
            <a:ext cx="2072361" cy="14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"/>
          <p:cNvSpPr/>
          <p:nvPr/>
        </p:nvSpPr>
        <p:spPr>
          <a:xfrm>
            <a:off x="771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070850" y="9618529"/>
            <a:ext cx="2171969" cy="630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746" t="10278" r="30786" b="6561"/>
          <a:stretch/>
        </p:blipFill>
        <p:spPr>
          <a:xfrm>
            <a:off x="306160" y="647700"/>
            <a:ext cx="6400800" cy="7783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6360" y="8750594"/>
            <a:ext cx="3250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www.eoos-ocean.eu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972" t="9972" r="31654" b="4043"/>
          <a:stretch/>
        </p:blipFill>
        <p:spPr>
          <a:xfrm>
            <a:off x="6630760" y="647700"/>
            <a:ext cx="6014359" cy="7783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8118" t="9972" r="51214" b="32210"/>
          <a:stretch/>
        </p:blipFill>
        <p:spPr>
          <a:xfrm>
            <a:off x="12682975" y="647700"/>
            <a:ext cx="5230129" cy="55462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075284" y="6601854"/>
            <a:ext cx="44455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Relevant </a:t>
            </a:r>
            <a:r>
              <a:rPr lang="fr-BE" dirty="0" err="1"/>
              <a:t>Materials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About: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EOOS, </a:t>
            </a:r>
            <a:r>
              <a:rPr lang="fr-BE" dirty="0" err="1"/>
              <a:t>Why</a:t>
            </a:r>
            <a:r>
              <a:rPr lang="fr-BE" dirty="0"/>
              <a:t>, EOOS Progress</a:t>
            </a:r>
            <a:endParaRPr lang="en-GB" dirty="0"/>
          </a:p>
        </p:txBody>
      </p:sp>
      <p:sp>
        <p:nvSpPr>
          <p:cNvPr id="8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898525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226" y="8077720"/>
            <a:ext cx="1279060" cy="1279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50" y="8483799"/>
            <a:ext cx="715959" cy="715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33825" y="8427428"/>
            <a:ext cx="1244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>
                <a:solidFill>
                  <a:srgbClr val="33CCFF"/>
                </a:solidFill>
              </a:rPr>
              <a:t>EOOS</a:t>
            </a:r>
            <a:endParaRPr lang="en-GB" sz="3600" b="1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"/>
          <p:cNvSpPr/>
          <p:nvPr/>
        </p:nvSpPr>
        <p:spPr>
          <a:xfrm>
            <a:off x="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050985" y="9618529"/>
            <a:ext cx="2171969" cy="6303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6485CAD-0464-4776-95C5-B75DD3DC0781}"/>
              </a:ext>
            </a:extLst>
          </p:cNvPr>
          <p:cNvSpPr/>
          <p:nvPr/>
        </p:nvSpPr>
        <p:spPr>
          <a:xfrm>
            <a:off x="831850" y="495300"/>
            <a:ext cx="16891546" cy="4771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EOOS Forum, 8 March 2018, Area 42, Brussels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and sustained ocean observing: a European strategy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Objectives: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and discuss the EOOS strategy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delivered by the EOOS Steering Group further to the stakeholder survey on the EOOS consultation document;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main opportunities and threats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delivery of EOOS and the downstream services linked to the funding sustainability;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 examples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national or EU funding commitments to EOOS-related infrastructures and services; 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sensitivities and bottlenecks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sustainable and integrated EOOS;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the value of communications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achieving the EOOS objectives. 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Targets: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funders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need to be explained why EOOS is needed (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policy response, sustainability);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implementers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need to be brought in to align and share;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need to be asked for their feedback. 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Outputs: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discussed; forum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published; forum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feed into the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Nov. 2018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="" xmlns:a16="http://schemas.microsoft.com/office/drawing/2014/main" id="{94022598-CF74-44D3-BE04-4D311A996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650" y="5646211"/>
            <a:ext cx="5015572" cy="35556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F01443-479B-4938-A272-54A9F7651B56}"/>
              </a:ext>
            </a:extLst>
          </p:cNvPr>
          <p:cNvSpPr/>
          <p:nvPr/>
        </p:nvSpPr>
        <p:spPr>
          <a:xfrm>
            <a:off x="801551" y="5684311"/>
            <a:ext cx="12039600" cy="34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Principle objective: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EOOS Forum 2018 will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together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main ocean observing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Europe. It will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examine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extent to which the current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observing systems are sustainable today, and what opportunities and threats there are. </a:t>
            </a:r>
          </a:p>
          <a:p>
            <a:pPr>
              <a:lnSpc>
                <a:spcPts val="38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Initiated by the EOOS Steering Group as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forum for an integrated European Ocean Observing System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event will discuss the EOOS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developed further to the stakeholder consultation Dec. 2016- Jan. 2017, and seek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feedback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funders, implementers and users on the way forward.</a:t>
            </a:r>
            <a:endParaRPr lang="x-none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07A24B-AAAD-4D30-A429-E7A4A1E1CBFF}"/>
              </a:ext>
            </a:extLst>
          </p:cNvPr>
          <p:cNvSpPr txBox="1"/>
          <p:nvPr/>
        </p:nvSpPr>
        <p:spPr>
          <a:xfrm>
            <a:off x="774859" y="9651569"/>
            <a:ext cx="3250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FF0000"/>
                </a:solidFill>
              </a:rPr>
              <a:t>www.eoos-ocean.eu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372" y="8547107"/>
            <a:ext cx="18261240" cy="1738541"/>
          </a:xfrm>
          <a:custGeom>
            <a:avLst/>
            <a:gdLst>
              <a:gd name="connsiteX0" fmla="*/ 0 w 18273930"/>
              <a:gd name="connsiteY0" fmla="*/ 1738541 h 1738541"/>
              <a:gd name="connsiteX1" fmla="*/ 18273930 w 18273930"/>
              <a:gd name="connsiteY1" fmla="*/ 1738541 h 1738541"/>
              <a:gd name="connsiteX2" fmla="*/ 18273930 w 18273930"/>
              <a:gd name="connsiteY2" fmla="*/ 0 h 1738541"/>
              <a:gd name="connsiteX3" fmla="*/ 0 w 18273930"/>
              <a:gd name="connsiteY3" fmla="*/ 0 h 1738541"/>
              <a:gd name="connsiteX4" fmla="*/ 0 w 18273930"/>
              <a:gd name="connsiteY4" fmla="*/ 1738541 h 17385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30" h="1738541">
                <a:moveTo>
                  <a:pt x="0" y="1738541"/>
                </a:moveTo>
                <a:lnTo>
                  <a:pt x="18273930" y="1738541"/>
                </a:lnTo>
                <a:lnTo>
                  <a:pt x="18273930" y="0"/>
                </a:lnTo>
                <a:lnTo>
                  <a:pt x="0" y="0"/>
                </a:lnTo>
                <a:lnTo>
                  <a:pt x="0" y="1738541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03479" y="2111885"/>
            <a:ext cx="17068585" cy="25400"/>
          </a:xfrm>
          <a:custGeom>
            <a:avLst/>
            <a:gdLst>
              <a:gd name="connsiteX0" fmla="*/ 6350 w 17080446"/>
              <a:gd name="connsiteY0" fmla="*/ 6350 h 25400"/>
              <a:gd name="connsiteX1" fmla="*/ 17074096 w 1708044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0446" h="25400">
                <a:moveTo>
                  <a:pt x="6350" y="6350"/>
                </a:moveTo>
                <a:lnTo>
                  <a:pt x="1707409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291078" y="942490"/>
            <a:ext cx="607514" cy="821030"/>
          </a:xfrm>
          <a:custGeom>
            <a:avLst/>
            <a:gdLst>
              <a:gd name="connsiteX0" fmla="*/ 249758 w 607936"/>
              <a:gd name="connsiteY0" fmla="*/ 90144 h 821029"/>
              <a:gd name="connsiteX1" fmla="*/ 0 w 607936"/>
              <a:gd name="connsiteY1" fmla="*/ 90144 h 821029"/>
              <a:gd name="connsiteX2" fmla="*/ 0 w 607936"/>
              <a:gd name="connsiteY2" fmla="*/ 0 h 821029"/>
              <a:gd name="connsiteX3" fmla="*/ 607936 w 607936"/>
              <a:gd name="connsiteY3" fmla="*/ 0 h 821029"/>
              <a:gd name="connsiteX4" fmla="*/ 607936 w 607936"/>
              <a:gd name="connsiteY4" fmla="*/ 90144 h 821029"/>
              <a:gd name="connsiteX5" fmla="*/ 356959 w 607936"/>
              <a:gd name="connsiteY5" fmla="*/ 90144 h 821029"/>
              <a:gd name="connsiteX6" fmla="*/ 356959 w 607936"/>
              <a:gd name="connsiteY6" fmla="*/ 821029 h 821029"/>
              <a:gd name="connsiteX7" fmla="*/ 249758 w 607936"/>
              <a:gd name="connsiteY7" fmla="*/ 821029 h 821029"/>
              <a:gd name="connsiteX8" fmla="*/ 249758 w 607936"/>
              <a:gd name="connsiteY8" fmla="*/ 90144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07936" h="821029">
                <a:moveTo>
                  <a:pt x="249758" y="90144"/>
                </a:moveTo>
                <a:lnTo>
                  <a:pt x="0" y="90144"/>
                </a:lnTo>
                <a:lnTo>
                  <a:pt x="0" y="0"/>
                </a:lnTo>
                <a:lnTo>
                  <a:pt x="607936" y="0"/>
                </a:lnTo>
                <a:lnTo>
                  <a:pt x="607936" y="90144"/>
                </a:lnTo>
                <a:lnTo>
                  <a:pt x="356959" y="90144"/>
                </a:lnTo>
                <a:lnTo>
                  <a:pt x="356959" y="821029"/>
                </a:lnTo>
                <a:lnTo>
                  <a:pt x="249758" y="821029"/>
                </a:lnTo>
                <a:lnTo>
                  <a:pt x="249758" y="90144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179852" y="942490"/>
            <a:ext cx="609976" cy="821030"/>
          </a:xfrm>
          <a:custGeom>
            <a:avLst/>
            <a:gdLst>
              <a:gd name="connsiteX0" fmla="*/ 105994 w 610399"/>
              <a:gd name="connsiteY0" fmla="*/ 0 h 821029"/>
              <a:gd name="connsiteX1" fmla="*/ 105994 w 610399"/>
              <a:gd name="connsiteY1" fmla="*/ 343522 h 821029"/>
              <a:gd name="connsiteX2" fmla="*/ 503161 w 610399"/>
              <a:gd name="connsiteY2" fmla="*/ 343522 h 821029"/>
              <a:gd name="connsiteX3" fmla="*/ 503161 w 610399"/>
              <a:gd name="connsiteY3" fmla="*/ 0 h 821029"/>
              <a:gd name="connsiteX4" fmla="*/ 610399 w 610399"/>
              <a:gd name="connsiteY4" fmla="*/ 0 h 821029"/>
              <a:gd name="connsiteX5" fmla="*/ 610399 w 610399"/>
              <a:gd name="connsiteY5" fmla="*/ 821029 h 821029"/>
              <a:gd name="connsiteX6" fmla="*/ 503161 w 610399"/>
              <a:gd name="connsiteY6" fmla="*/ 821029 h 821029"/>
              <a:gd name="connsiteX7" fmla="*/ 503161 w 610399"/>
              <a:gd name="connsiteY7" fmla="*/ 436092 h 821029"/>
              <a:gd name="connsiteX8" fmla="*/ 105994 w 610399"/>
              <a:gd name="connsiteY8" fmla="*/ 436092 h 821029"/>
              <a:gd name="connsiteX9" fmla="*/ 105994 w 610399"/>
              <a:gd name="connsiteY9" fmla="*/ 821029 h 821029"/>
              <a:gd name="connsiteX10" fmla="*/ 0 w 610399"/>
              <a:gd name="connsiteY10" fmla="*/ 821029 h 821029"/>
              <a:gd name="connsiteX11" fmla="*/ 0 w 610399"/>
              <a:gd name="connsiteY11" fmla="*/ 0 h 821029"/>
              <a:gd name="connsiteX12" fmla="*/ 105994 w 610399"/>
              <a:gd name="connsiteY12" fmla="*/ 0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610399" h="821029">
                <a:moveTo>
                  <a:pt x="105994" y="0"/>
                </a:moveTo>
                <a:lnTo>
                  <a:pt x="105994" y="343522"/>
                </a:lnTo>
                <a:lnTo>
                  <a:pt x="503161" y="343522"/>
                </a:lnTo>
                <a:lnTo>
                  <a:pt x="503161" y="0"/>
                </a:lnTo>
                <a:lnTo>
                  <a:pt x="610399" y="0"/>
                </a:lnTo>
                <a:lnTo>
                  <a:pt x="610399" y="821029"/>
                </a:lnTo>
                <a:lnTo>
                  <a:pt x="503161" y="821029"/>
                </a:lnTo>
                <a:lnTo>
                  <a:pt x="503161" y="436092"/>
                </a:lnTo>
                <a:lnTo>
                  <a:pt x="105994" y="436092"/>
                </a:lnTo>
                <a:lnTo>
                  <a:pt x="105994" y="821029"/>
                </a:lnTo>
                <a:lnTo>
                  <a:pt x="0" y="821029"/>
                </a:lnTo>
                <a:lnTo>
                  <a:pt x="0" y="0"/>
                </a:lnTo>
                <a:lnTo>
                  <a:pt x="105994" y="0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8098678" y="942490"/>
            <a:ext cx="616042" cy="821030"/>
          </a:xfrm>
          <a:custGeom>
            <a:avLst/>
            <a:gdLst>
              <a:gd name="connsiteX0" fmla="*/ 0 w 616470"/>
              <a:gd name="connsiteY0" fmla="*/ 821029 h 821029"/>
              <a:gd name="connsiteX1" fmla="*/ 0 w 616470"/>
              <a:gd name="connsiteY1" fmla="*/ 0 h 821029"/>
              <a:gd name="connsiteX2" fmla="*/ 115734 w 616470"/>
              <a:gd name="connsiteY2" fmla="*/ 0 h 821029"/>
              <a:gd name="connsiteX3" fmla="*/ 378891 w 616470"/>
              <a:gd name="connsiteY3" fmla="*/ 415391 h 821029"/>
              <a:gd name="connsiteX4" fmla="*/ 526300 w 616470"/>
              <a:gd name="connsiteY4" fmla="*/ 682155 h 821029"/>
              <a:gd name="connsiteX5" fmla="*/ 528752 w 616470"/>
              <a:gd name="connsiteY5" fmla="*/ 680948 h 821029"/>
              <a:gd name="connsiteX6" fmla="*/ 516559 w 616470"/>
              <a:gd name="connsiteY6" fmla="*/ 343522 h 821029"/>
              <a:gd name="connsiteX7" fmla="*/ 516559 w 616470"/>
              <a:gd name="connsiteY7" fmla="*/ 0 h 821029"/>
              <a:gd name="connsiteX8" fmla="*/ 616470 w 616470"/>
              <a:gd name="connsiteY8" fmla="*/ 0 h 821029"/>
              <a:gd name="connsiteX9" fmla="*/ 616470 w 616470"/>
              <a:gd name="connsiteY9" fmla="*/ 821029 h 821029"/>
              <a:gd name="connsiteX10" fmla="*/ 509269 w 616470"/>
              <a:gd name="connsiteY10" fmla="*/ 821029 h 821029"/>
              <a:gd name="connsiteX11" fmla="*/ 248513 w 616470"/>
              <a:gd name="connsiteY11" fmla="*/ 404418 h 821029"/>
              <a:gd name="connsiteX12" fmla="*/ 95021 w 616470"/>
              <a:gd name="connsiteY12" fmla="*/ 130340 h 821029"/>
              <a:gd name="connsiteX13" fmla="*/ 91364 w 616470"/>
              <a:gd name="connsiteY13" fmla="*/ 131559 h 821029"/>
              <a:gd name="connsiteX14" fmla="*/ 99885 w 616470"/>
              <a:gd name="connsiteY14" fmla="*/ 470204 h 821029"/>
              <a:gd name="connsiteX15" fmla="*/ 99885 w 616470"/>
              <a:gd name="connsiteY15" fmla="*/ 821029 h 821029"/>
              <a:gd name="connsiteX16" fmla="*/ 0 w 616470"/>
              <a:gd name="connsiteY16" fmla="*/ 821029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616470" h="821029">
                <a:moveTo>
                  <a:pt x="0" y="821029"/>
                </a:moveTo>
                <a:lnTo>
                  <a:pt x="0" y="0"/>
                </a:lnTo>
                <a:lnTo>
                  <a:pt x="115734" y="0"/>
                </a:lnTo>
                <a:lnTo>
                  <a:pt x="378891" y="415391"/>
                </a:lnTo>
                <a:cubicBezTo>
                  <a:pt x="439813" y="511632"/>
                  <a:pt x="487324" y="598106"/>
                  <a:pt x="526300" y="682155"/>
                </a:cubicBezTo>
                <a:lnTo>
                  <a:pt x="528752" y="680948"/>
                </a:lnTo>
                <a:cubicBezTo>
                  <a:pt x="519010" y="571309"/>
                  <a:pt x="516559" y="471423"/>
                  <a:pt x="516559" y="343522"/>
                </a:cubicBezTo>
                <a:lnTo>
                  <a:pt x="516559" y="0"/>
                </a:lnTo>
                <a:lnTo>
                  <a:pt x="616470" y="0"/>
                </a:lnTo>
                <a:lnTo>
                  <a:pt x="616470" y="821029"/>
                </a:lnTo>
                <a:lnTo>
                  <a:pt x="509269" y="821029"/>
                </a:lnTo>
                <a:lnTo>
                  <a:pt x="248513" y="404418"/>
                </a:lnTo>
                <a:cubicBezTo>
                  <a:pt x="191274" y="313067"/>
                  <a:pt x="136449" y="219278"/>
                  <a:pt x="95021" y="130340"/>
                </a:cubicBezTo>
                <a:lnTo>
                  <a:pt x="91364" y="131559"/>
                </a:lnTo>
                <a:cubicBezTo>
                  <a:pt x="97459" y="235102"/>
                  <a:pt x="99885" y="333768"/>
                  <a:pt x="99885" y="470204"/>
                </a:cubicBezTo>
                <a:lnTo>
                  <a:pt x="99885" y="821029"/>
                </a:lnTo>
                <a:lnTo>
                  <a:pt x="0" y="821029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9089732" y="942490"/>
            <a:ext cx="579517" cy="821030"/>
          </a:xfrm>
          <a:custGeom>
            <a:avLst/>
            <a:gdLst>
              <a:gd name="connsiteX0" fmla="*/ 0 w 579920"/>
              <a:gd name="connsiteY0" fmla="*/ 0 h 821029"/>
              <a:gd name="connsiteX1" fmla="*/ 105994 w 579920"/>
              <a:gd name="connsiteY1" fmla="*/ 0 h 821029"/>
              <a:gd name="connsiteX2" fmla="*/ 105994 w 579920"/>
              <a:gd name="connsiteY2" fmla="*/ 395897 h 821029"/>
              <a:gd name="connsiteX3" fmla="*/ 109639 w 579920"/>
              <a:gd name="connsiteY3" fmla="*/ 395897 h 821029"/>
              <a:gd name="connsiteX4" fmla="*/ 174206 w 579920"/>
              <a:gd name="connsiteY4" fmla="*/ 308190 h 821029"/>
              <a:gd name="connsiteX5" fmla="*/ 425183 w 579920"/>
              <a:gd name="connsiteY5" fmla="*/ 0 h 821029"/>
              <a:gd name="connsiteX6" fmla="*/ 556768 w 579920"/>
              <a:gd name="connsiteY6" fmla="*/ 0 h 821029"/>
              <a:gd name="connsiteX7" fmla="*/ 259499 w 579920"/>
              <a:gd name="connsiteY7" fmla="*/ 348386 h 821029"/>
              <a:gd name="connsiteX8" fmla="*/ 579920 w 579920"/>
              <a:gd name="connsiteY8" fmla="*/ 821029 h 821029"/>
              <a:gd name="connsiteX9" fmla="*/ 454418 w 579920"/>
              <a:gd name="connsiteY9" fmla="*/ 821029 h 821029"/>
              <a:gd name="connsiteX10" fmla="*/ 183946 w 579920"/>
              <a:gd name="connsiteY10" fmla="*/ 417817 h 821029"/>
              <a:gd name="connsiteX11" fmla="*/ 105994 w 579920"/>
              <a:gd name="connsiteY11" fmla="*/ 507974 h 821029"/>
              <a:gd name="connsiteX12" fmla="*/ 105994 w 579920"/>
              <a:gd name="connsiteY12" fmla="*/ 821029 h 821029"/>
              <a:gd name="connsiteX13" fmla="*/ 0 w 579920"/>
              <a:gd name="connsiteY13" fmla="*/ 821029 h 821029"/>
              <a:gd name="connsiteX14" fmla="*/ 0 w 579920"/>
              <a:gd name="connsiteY14" fmla="*/ 0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79920" h="821029">
                <a:moveTo>
                  <a:pt x="0" y="0"/>
                </a:moveTo>
                <a:lnTo>
                  <a:pt x="105994" y="0"/>
                </a:lnTo>
                <a:lnTo>
                  <a:pt x="105994" y="395897"/>
                </a:lnTo>
                <a:lnTo>
                  <a:pt x="109639" y="395897"/>
                </a:lnTo>
                <a:cubicBezTo>
                  <a:pt x="131559" y="364223"/>
                  <a:pt x="153505" y="334987"/>
                  <a:pt x="174206" y="308190"/>
                </a:cubicBezTo>
                <a:lnTo>
                  <a:pt x="425183" y="0"/>
                </a:lnTo>
                <a:lnTo>
                  <a:pt x="556768" y="0"/>
                </a:lnTo>
                <a:lnTo>
                  <a:pt x="259499" y="348386"/>
                </a:lnTo>
                <a:lnTo>
                  <a:pt x="579920" y="821029"/>
                </a:lnTo>
                <a:lnTo>
                  <a:pt x="454418" y="821029"/>
                </a:lnTo>
                <a:lnTo>
                  <a:pt x="183946" y="417817"/>
                </a:lnTo>
                <a:lnTo>
                  <a:pt x="105994" y="507974"/>
                </a:lnTo>
                <a:lnTo>
                  <a:pt x="105994" y="821029"/>
                </a:lnTo>
                <a:lnTo>
                  <a:pt x="0" y="821029"/>
                </a:lnTo>
                <a:lnTo>
                  <a:pt x="0" y="0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310878" y="942490"/>
            <a:ext cx="641628" cy="821030"/>
          </a:xfrm>
          <a:custGeom>
            <a:avLst/>
            <a:gdLst>
              <a:gd name="connsiteX0" fmla="*/ 259511 w 642074"/>
              <a:gd name="connsiteY0" fmla="*/ 821029 h 821029"/>
              <a:gd name="connsiteX1" fmla="*/ 259511 w 642074"/>
              <a:gd name="connsiteY1" fmla="*/ 472643 h 821029"/>
              <a:gd name="connsiteX2" fmla="*/ 0 w 642074"/>
              <a:gd name="connsiteY2" fmla="*/ 0 h 821029"/>
              <a:gd name="connsiteX3" fmla="*/ 120598 w 642074"/>
              <a:gd name="connsiteY3" fmla="*/ 0 h 821029"/>
              <a:gd name="connsiteX4" fmla="*/ 236372 w 642074"/>
              <a:gd name="connsiteY4" fmla="*/ 226580 h 821029"/>
              <a:gd name="connsiteX5" fmla="*/ 317982 w 642074"/>
              <a:gd name="connsiteY5" fmla="*/ 395897 h 821029"/>
              <a:gd name="connsiteX6" fmla="*/ 320433 w 642074"/>
              <a:gd name="connsiteY6" fmla="*/ 395897 h 821029"/>
              <a:gd name="connsiteX7" fmla="*/ 403275 w 642074"/>
              <a:gd name="connsiteY7" fmla="*/ 226580 h 821029"/>
              <a:gd name="connsiteX8" fmla="*/ 521448 w 642074"/>
              <a:gd name="connsiteY8" fmla="*/ 0 h 821029"/>
              <a:gd name="connsiteX9" fmla="*/ 642074 w 642074"/>
              <a:gd name="connsiteY9" fmla="*/ 0 h 821029"/>
              <a:gd name="connsiteX10" fmla="*/ 366712 w 642074"/>
              <a:gd name="connsiteY10" fmla="*/ 471423 h 821029"/>
              <a:gd name="connsiteX11" fmla="*/ 366712 w 642074"/>
              <a:gd name="connsiteY11" fmla="*/ 821029 h 821029"/>
              <a:gd name="connsiteX12" fmla="*/ 259511 w 642074"/>
              <a:gd name="connsiteY12" fmla="*/ 821029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642074" h="821029">
                <a:moveTo>
                  <a:pt x="259511" y="821029"/>
                </a:moveTo>
                <a:lnTo>
                  <a:pt x="259511" y="472643"/>
                </a:lnTo>
                <a:lnTo>
                  <a:pt x="0" y="0"/>
                </a:lnTo>
                <a:lnTo>
                  <a:pt x="120598" y="0"/>
                </a:lnTo>
                <a:lnTo>
                  <a:pt x="236372" y="226580"/>
                </a:lnTo>
                <a:cubicBezTo>
                  <a:pt x="268045" y="288709"/>
                  <a:pt x="292404" y="338645"/>
                  <a:pt x="317982" y="395897"/>
                </a:cubicBezTo>
                <a:lnTo>
                  <a:pt x="320433" y="395897"/>
                </a:lnTo>
                <a:cubicBezTo>
                  <a:pt x="343572" y="342303"/>
                  <a:pt x="371602" y="288709"/>
                  <a:pt x="403275" y="226580"/>
                </a:cubicBezTo>
                <a:lnTo>
                  <a:pt x="521448" y="0"/>
                </a:lnTo>
                <a:lnTo>
                  <a:pt x="642074" y="0"/>
                </a:lnTo>
                <a:lnTo>
                  <a:pt x="366712" y="471423"/>
                </a:lnTo>
                <a:lnTo>
                  <a:pt x="366712" y="821029"/>
                </a:lnTo>
                <a:lnTo>
                  <a:pt x="259511" y="821029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2263769" y="942488"/>
            <a:ext cx="605089" cy="834428"/>
          </a:xfrm>
          <a:custGeom>
            <a:avLst/>
            <a:gdLst>
              <a:gd name="connsiteX0" fmla="*/ 107212 w 605510"/>
              <a:gd name="connsiteY0" fmla="*/ 0 h 834428"/>
              <a:gd name="connsiteX1" fmla="*/ 107212 w 605510"/>
              <a:gd name="connsiteY1" fmla="*/ 486041 h 834428"/>
              <a:gd name="connsiteX2" fmla="*/ 298500 w 605510"/>
              <a:gd name="connsiteY2" fmla="*/ 747941 h 834428"/>
              <a:gd name="connsiteX3" fmla="*/ 498296 w 605510"/>
              <a:gd name="connsiteY3" fmla="*/ 486041 h 834428"/>
              <a:gd name="connsiteX4" fmla="*/ 498296 w 605510"/>
              <a:gd name="connsiteY4" fmla="*/ 0 h 834428"/>
              <a:gd name="connsiteX5" fmla="*/ 605510 w 605510"/>
              <a:gd name="connsiteY5" fmla="*/ 0 h 834428"/>
              <a:gd name="connsiteX6" fmla="*/ 605510 w 605510"/>
              <a:gd name="connsiteY6" fmla="*/ 478726 h 834428"/>
              <a:gd name="connsiteX7" fmla="*/ 294843 w 605510"/>
              <a:gd name="connsiteY7" fmla="*/ 834428 h 834428"/>
              <a:gd name="connsiteX8" fmla="*/ 0 w 605510"/>
              <a:gd name="connsiteY8" fmla="*/ 483603 h 834428"/>
              <a:gd name="connsiteX9" fmla="*/ 0 w 605510"/>
              <a:gd name="connsiteY9" fmla="*/ 0 h 834428"/>
              <a:gd name="connsiteX10" fmla="*/ 107212 w 605510"/>
              <a:gd name="connsiteY10" fmla="*/ 0 h 834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05510" h="834428">
                <a:moveTo>
                  <a:pt x="107212" y="0"/>
                </a:moveTo>
                <a:lnTo>
                  <a:pt x="107212" y="486041"/>
                </a:lnTo>
                <a:cubicBezTo>
                  <a:pt x="107212" y="669975"/>
                  <a:pt x="188848" y="747941"/>
                  <a:pt x="298500" y="747941"/>
                </a:cubicBezTo>
                <a:cubicBezTo>
                  <a:pt x="420331" y="747941"/>
                  <a:pt x="498296" y="667550"/>
                  <a:pt x="498296" y="486041"/>
                </a:cubicBezTo>
                <a:lnTo>
                  <a:pt x="498296" y="0"/>
                </a:lnTo>
                <a:lnTo>
                  <a:pt x="605510" y="0"/>
                </a:lnTo>
                <a:lnTo>
                  <a:pt x="605510" y="478726"/>
                </a:lnTo>
                <a:cubicBezTo>
                  <a:pt x="605510" y="730884"/>
                  <a:pt x="472719" y="834428"/>
                  <a:pt x="294843" y="834428"/>
                </a:cubicBezTo>
                <a:cubicBezTo>
                  <a:pt x="126707" y="834428"/>
                  <a:pt x="0" y="738187"/>
                  <a:pt x="0" y="483603"/>
                </a:cubicBezTo>
                <a:lnTo>
                  <a:pt x="0" y="0"/>
                </a:lnTo>
                <a:lnTo>
                  <a:pt x="107212" y="0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7681714" y="2865970"/>
            <a:ext cx="179808" cy="239687"/>
          </a:xfrm>
          <a:custGeom>
            <a:avLst/>
            <a:gdLst>
              <a:gd name="connsiteX0" fmla="*/ 0 w 179933"/>
              <a:gd name="connsiteY0" fmla="*/ 239687 h 239687"/>
              <a:gd name="connsiteX1" fmla="*/ 0 w 179933"/>
              <a:gd name="connsiteY1" fmla="*/ 0 h 239687"/>
              <a:gd name="connsiteX2" fmla="*/ 33781 w 179933"/>
              <a:gd name="connsiteY2" fmla="*/ 0 h 239687"/>
              <a:gd name="connsiteX3" fmla="*/ 110604 w 179933"/>
              <a:gd name="connsiteY3" fmla="*/ 121259 h 239687"/>
              <a:gd name="connsiteX4" fmla="*/ 153644 w 179933"/>
              <a:gd name="connsiteY4" fmla="*/ 199136 h 239687"/>
              <a:gd name="connsiteX5" fmla="*/ 154330 w 179933"/>
              <a:gd name="connsiteY5" fmla="*/ 198793 h 239687"/>
              <a:gd name="connsiteX6" fmla="*/ 150786 w 179933"/>
              <a:gd name="connsiteY6" fmla="*/ 100291 h 239687"/>
              <a:gd name="connsiteX7" fmla="*/ 150786 w 179933"/>
              <a:gd name="connsiteY7" fmla="*/ 0 h 239687"/>
              <a:gd name="connsiteX8" fmla="*/ 179933 w 179933"/>
              <a:gd name="connsiteY8" fmla="*/ 0 h 239687"/>
              <a:gd name="connsiteX9" fmla="*/ 179933 w 179933"/>
              <a:gd name="connsiteY9" fmla="*/ 239687 h 239687"/>
              <a:gd name="connsiteX10" fmla="*/ 148653 w 179933"/>
              <a:gd name="connsiteY10" fmla="*/ 239687 h 239687"/>
              <a:gd name="connsiteX11" fmla="*/ 72555 w 179933"/>
              <a:gd name="connsiteY11" fmla="*/ 118059 h 239687"/>
              <a:gd name="connsiteX12" fmla="*/ 27761 w 179933"/>
              <a:gd name="connsiteY12" fmla="*/ 38062 h 239687"/>
              <a:gd name="connsiteX13" fmla="*/ 26695 w 179933"/>
              <a:gd name="connsiteY13" fmla="*/ 38417 h 239687"/>
              <a:gd name="connsiteX14" fmla="*/ 29171 w 179933"/>
              <a:gd name="connsiteY14" fmla="*/ 137274 h 239687"/>
              <a:gd name="connsiteX15" fmla="*/ 29171 w 179933"/>
              <a:gd name="connsiteY15" fmla="*/ 239687 h 239687"/>
              <a:gd name="connsiteX16" fmla="*/ 0 w 179933"/>
              <a:gd name="connsiteY16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79933" h="239687">
                <a:moveTo>
                  <a:pt x="0" y="239687"/>
                </a:moveTo>
                <a:lnTo>
                  <a:pt x="0" y="0"/>
                </a:lnTo>
                <a:lnTo>
                  <a:pt x="33781" y="0"/>
                </a:lnTo>
                <a:lnTo>
                  <a:pt x="110604" y="121259"/>
                </a:lnTo>
                <a:cubicBezTo>
                  <a:pt x="128384" y="149352"/>
                  <a:pt x="142252" y="174599"/>
                  <a:pt x="153644" y="199136"/>
                </a:cubicBezTo>
                <a:lnTo>
                  <a:pt x="154330" y="198793"/>
                </a:lnTo>
                <a:cubicBezTo>
                  <a:pt x="151510" y="166776"/>
                  <a:pt x="150786" y="137617"/>
                  <a:pt x="150786" y="100291"/>
                </a:cubicBezTo>
                <a:lnTo>
                  <a:pt x="150786" y="0"/>
                </a:lnTo>
                <a:lnTo>
                  <a:pt x="179933" y="0"/>
                </a:lnTo>
                <a:lnTo>
                  <a:pt x="179933" y="239687"/>
                </a:lnTo>
                <a:lnTo>
                  <a:pt x="148653" y="239687"/>
                </a:lnTo>
                <a:lnTo>
                  <a:pt x="72555" y="118059"/>
                </a:lnTo>
                <a:cubicBezTo>
                  <a:pt x="55829" y="91401"/>
                  <a:pt x="39840" y="64008"/>
                  <a:pt x="27761" y="38062"/>
                </a:cubicBezTo>
                <a:lnTo>
                  <a:pt x="26695" y="38417"/>
                </a:lnTo>
                <a:cubicBezTo>
                  <a:pt x="28461" y="68643"/>
                  <a:pt x="29171" y="97434"/>
                  <a:pt x="29171" y="137274"/>
                </a:cubicBezTo>
                <a:lnTo>
                  <a:pt x="29171" y="239687"/>
                </a:lnTo>
                <a:lnTo>
                  <a:pt x="0" y="239687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7959629" y="2865970"/>
            <a:ext cx="187296" cy="239687"/>
          </a:xfrm>
          <a:custGeom>
            <a:avLst/>
            <a:gdLst>
              <a:gd name="connsiteX0" fmla="*/ 75755 w 187426"/>
              <a:gd name="connsiteY0" fmla="*/ 239687 h 239687"/>
              <a:gd name="connsiteX1" fmla="*/ 75755 w 187426"/>
              <a:gd name="connsiteY1" fmla="*/ 137985 h 239687"/>
              <a:gd name="connsiteX2" fmla="*/ 0 w 187426"/>
              <a:gd name="connsiteY2" fmla="*/ 0 h 239687"/>
              <a:gd name="connsiteX3" fmla="*/ 35229 w 187426"/>
              <a:gd name="connsiteY3" fmla="*/ 0 h 239687"/>
              <a:gd name="connsiteX4" fmla="*/ 69011 w 187426"/>
              <a:gd name="connsiteY4" fmla="*/ 66141 h 239687"/>
              <a:gd name="connsiteX5" fmla="*/ 92823 w 187426"/>
              <a:gd name="connsiteY5" fmla="*/ 115582 h 239687"/>
              <a:gd name="connsiteX6" fmla="*/ 93535 w 187426"/>
              <a:gd name="connsiteY6" fmla="*/ 115582 h 239687"/>
              <a:gd name="connsiteX7" fmla="*/ 117728 w 187426"/>
              <a:gd name="connsiteY7" fmla="*/ 66141 h 239687"/>
              <a:gd name="connsiteX8" fmla="*/ 152221 w 187426"/>
              <a:gd name="connsiteY8" fmla="*/ 0 h 239687"/>
              <a:gd name="connsiteX9" fmla="*/ 187426 w 187426"/>
              <a:gd name="connsiteY9" fmla="*/ 0 h 239687"/>
              <a:gd name="connsiteX10" fmla="*/ 107060 w 187426"/>
              <a:gd name="connsiteY10" fmla="*/ 137617 h 239687"/>
              <a:gd name="connsiteX11" fmla="*/ 107060 w 187426"/>
              <a:gd name="connsiteY11" fmla="*/ 239687 h 239687"/>
              <a:gd name="connsiteX12" fmla="*/ 75755 w 187426"/>
              <a:gd name="connsiteY12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87426" h="239687">
                <a:moveTo>
                  <a:pt x="75755" y="239687"/>
                </a:moveTo>
                <a:lnTo>
                  <a:pt x="75755" y="137985"/>
                </a:lnTo>
                <a:lnTo>
                  <a:pt x="0" y="0"/>
                </a:lnTo>
                <a:lnTo>
                  <a:pt x="35229" y="0"/>
                </a:lnTo>
                <a:lnTo>
                  <a:pt x="69011" y="66141"/>
                </a:lnTo>
                <a:cubicBezTo>
                  <a:pt x="78244" y="84277"/>
                  <a:pt x="85356" y="98869"/>
                  <a:pt x="92823" y="115582"/>
                </a:cubicBezTo>
                <a:lnTo>
                  <a:pt x="93535" y="115582"/>
                </a:lnTo>
                <a:cubicBezTo>
                  <a:pt x="100291" y="99936"/>
                  <a:pt x="108470" y="84277"/>
                  <a:pt x="117728" y="66141"/>
                </a:cubicBezTo>
                <a:lnTo>
                  <a:pt x="152221" y="0"/>
                </a:lnTo>
                <a:lnTo>
                  <a:pt x="187426" y="0"/>
                </a:lnTo>
                <a:lnTo>
                  <a:pt x="107060" y="137617"/>
                </a:lnTo>
                <a:lnTo>
                  <a:pt x="107060" y="239687"/>
                </a:lnTo>
                <a:lnTo>
                  <a:pt x="75755" y="239687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8693536" y="2865972"/>
            <a:ext cx="176612" cy="243585"/>
          </a:xfrm>
          <a:custGeom>
            <a:avLst/>
            <a:gdLst>
              <a:gd name="connsiteX0" fmla="*/ 31280 w 176734"/>
              <a:gd name="connsiteY0" fmla="*/ 0 h 243585"/>
              <a:gd name="connsiteX1" fmla="*/ 31280 w 176734"/>
              <a:gd name="connsiteY1" fmla="*/ 141884 h 243585"/>
              <a:gd name="connsiteX2" fmla="*/ 87109 w 176734"/>
              <a:gd name="connsiteY2" fmla="*/ 218338 h 243585"/>
              <a:gd name="connsiteX3" fmla="*/ 145428 w 176734"/>
              <a:gd name="connsiteY3" fmla="*/ 141884 h 243585"/>
              <a:gd name="connsiteX4" fmla="*/ 145428 w 176734"/>
              <a:gd name="connsiteY4" fmla="*/ 0 h 243585"/>
              <a:gd name="connsiteX5" fmla="*/ 176733 w 176734"/>
              <a:gd name="connsiteY5" fmla="*/ 0 h 243585"/>
              <a:gd name="connsiteX6" fmla="*/ 176733 w 176734"/>
              <a:gd name="connsiteY6" fmla="*/ 139750 h 243585"/>
              <a:gd name="connsiteX7" fmla="*/ 86042 w 176734"/>
              <a:gd name="connsiteY7" fmla="*/ 243585 h 243585"/>
              <a:gd name="connsiteX8" fmla="*/ 0 w 176734"/>
              <a:gd name="connsiteY8" fmla="*/ 141173 h 243585"/>
              <a:gd name="connsiteX9" fmla="*/ 0 w 176734"/>
              <a:gd name="connsiteY9" fmla="*/ 0 h 243585"/>
              <a:gd name="connsiteX10" fmla="*/ 31280 w 176734"/>
              <a:gd name="connsiteY10" fmla="*/ 0 h 243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176734" h="243585">
                <a:moveTo>
                  <a:pt x="31280" y="0"/>
                </a:moveTo>
                <a:lnTo>
                  <a:pt x="31280" y="141884"/>
                </a:lnTo>
                <a:cubicBezTo>
                  <a:pt x="31280" y="195579"/>
                  <a:pt x="55118" y="218338"/>
                  <a:pt x="87109" y="218338"/>
                </a:cubicBezTo>
                <a:cubicBezTo>
                  <a:pt x="122682" y="218338"/>
                  <a:pt x="145428" y="194868"/>
                  <a:pt x="145428" y="141884"/>
                </a:cubicBezTo>
                <a:lnTo>
                  <a:pt x="145428" y="0"/>
                </a:lnTo>
                <a:lnTo>
                  <a:pt x="176733" y="0"/>
                </a:lnTo>
                <a:lnTo>
                  <a:pt x="176733" y="139750"/>
                </a:lnTo>
                <a:cubicBezTo>
                  <a:pt x="176733" y="213359"/>
                  <a:pt x="137960" y="243585"/>
                  <a:pt x="86042" y="243585"/>
                </a:cubicBezTo>
                <a:cubicBezTo>
                  <a:pt x="36983" y="243585"/>
                  <a:pt x="0" y="215493"/>
                  <a:pt x="0" y="141173"/>
                </a:cubicBezTo>
                <a:lnTo>
                  <a:pt x="0" y="0"/>
                </a:lnTo>
                <a:lnTo>
                  <a:pt x="31280" y="0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8990302" y="2865983"/>
            <a:ext cx="134665" cy="239675"/>
          </a:xfrm>
          <a:custGeom>
            <a:avLst/>
            <a:gdLst>
              <a:gd name="connsiteX0" fmla="*/ 124091 w 134759"/>
              <a:gd name="connsiteY0" fmla="*/ 127304 h 239674"/>
              <a:gd name="connsiteX1" fmla="*/ 30924 w 134759"/>
              <a:gd name="connsiteY1" fmla="*/ 127304 h 239674"/>
              <a:gd name="connsiteX2" fmla="*/ 30924 w 134759"/>
              <a:gd name="connsiteY2" fmla="*/ 213715 h 239674"/>
              <a:gd name="connsiteX3" fmla="*/ 134759 w 134759"/>
              <a:gd name="connsiteY3" fmla="*/ 213715 h 239674"/>
              <a:gd name="connsiteX4" fmla="*/ 134759 w 134759"/>
              <a:gd name="connsiteY4" fmla="*/ 239674 h 239674"/>
              <a:gd name="connsiteX5" fmla="*/ 0 w 134759"/>
              <a:gd name="connsiteY5" fmla="*/ 239674 h 239674"/>
              <a:gd name="connsiteX6" fmla="*/ 0 w 134759"/>
              <a:gd name="connsiteY6" fmla="*/ 0 h 239674"/>
              <a:gd name="connsiteX7" fmla="*/ 129425 w 134759"/>
              <a:gd name="connsiteY7" fmla="*/ 0 h 239674"/>
              <a:gd name="connsiteX8" fmla="*/ 129425 w 134759"/>
              <a:gd name="connsiteY8" fmla="*/ 25958 h 239674"/>
              <a:gd name="connsiteX9" fmla="*/ 30924 w 134759"/>
              <a:gd name="connsiteY9" fmla="*/ 25958 h 239674"/>
              <a:gd name="connsiteX10" fmla="*/ 30924 w 134759"/>
              <a:gd name="connsiteY10" fmla="*/ 101688 h 239674"/>
              <a:gd name="connsiteX11" fmla="*/ 124091 w 134759"/>
              <a:gd name="connsiteY11" fmla="*/ 101688 h 239674"/>
              <a:gd name="connsiteX12" fmla="*/ 124091 w 134759"/>
              <a:gd name="connsiteY12" fmla="*/ 127304 h 2396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34759" h="239674">
                <a:moveTo>
                  <a:pt x="124091" y="127304"/>
                </a:moveTo>
                <a:lnTo>
                  <a:pt x="30924" y="127304"/>
                </a:lnTo>
                <a:lnTo>
                  <a:pt x="30924" y="213715"/>
                </a:lnTo>
                <a:lnTo>
                  <a:pt x="134759" y="213715"/>
                </a:lnTo>
                <a:lnTo>
                  <a:pt x="134759" y="239674"/>
                </a:lnTo>
                <a:lnTo>
                  <a:pt x="0" y="239674"/>
                </a:lnTo>
                <a:lnTo>
                  <a:pt x="0" y="0"/>
                </a:lnTo>
                <a:lnTo>
                  <a:pt x="129425" y="0"/>
                </a:lnTo>
                <a:lnTo>
                  <a:pt x="129425" y="25958"/>
                </a:lnTo>
                <a:lnTo>
                  <a:pt x="30924" y="25958"/>
                </a:lnTo>
                <a:lnTo>
                  <a:pt x="30924" y="101688"/>
                </a:lnTo>
                <a:lnTo>
                  <a:pt x="124091" y="101688"/>
                </a:lnTo>
                <a:lnTo>
                  <a:pt x="124091" y="127304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9219516" y="2862065"/>
            <a:ext cx="144997" cy="247142"/>
          </a:xfrm>
          <a:custGeom>
            <a:avLst/>
            <a:gdLst>
              <a:gd name="connsiteX0" fmla="*/ 7823 w 145098"/>
              <a:gd name="connsiteY0" fmla="*/ 205892 h 247142"/>
              <a:gd name="connsiteX1" fmla="*/ 63284 w 145098"/>
              <a:gd name="connsiteY1" fmla="*/ 221526 h 247142"/>
              <a:gd name="connsiteX2" fmla="*/ 113436 w 145098"/>
              <a:gd name="connsiteY2" fmla="*/ 180644 h 247142"/>
              <a:gd name="connsiteX3" fmla="*/ 68275 w 145098"/>
              <a:gd name="connsiteY3" fmla="*/ 132994 h 247142"/>
              <a:gd name="connsiteX4" fmla="*/ 4965 w 145098"/>
              <a:gd name="connsiteY4" fmla="*/ 65074 h 247142"/>
              <a:gd name="connsiteX5" fmla="*/ 82499 w 145098"/>
              <a:gd name="connsiteY5" fmla="*/ 0 h 247142"/>
              <a:gd name="connsiteX6" fmla="*/ 135483 w 145098"/>
              <a:gd name="connsiteY6" fmla="*/ 11734 h 247142"/>
              <a:gd name="connsiteX7" fmla="*/ 126949 w 145098"/>
              <a:gd name="connsiteY7" fmla="*/ 36982 h 247142"/>
              <a:gd name="connsiteX8" fmla="*/ 81433 w 145098"/>
              <a:gd name="connsiteY8" fmla="*/ 25603 h 247142"/>
              <a:gd name="connsiteX9" fmla="*/ 36271 w 145098"/>
              <a:gd name="connsiteY9" fmla="*/ 61518 h 247142"/>
              <a:gd name="connsiteX10" fmla="*/ 83922 w 145098"/>
              <a:gd name="connsiteY10" fmla="*/ 107734 h 247142"/>
              <a:gd name="connsiteX11" fmla="*/ 145098 w 145098"/>
              <a:gd name="connsiteY11" fmla="*/ 178143 h 247142"/>
              <a:gd name="connsiteX12" fmla="*/ 61150 w 145098"/>
              <a:gd name="connsiteY12" fmla="*/ 247142 h 247142"/>
              <a:gd name="connsiteX13" fmla="*/ 0 w 145098"/>
              <a:gd name="connsiteY13" fmla="*/ 231851 h 247142"/>
              <a:gd name="connsiteX14" fmla="*/ 7823 w 145098"/>
              <a:gd name="connsiteY14" fmla="*/ 205892 h 2471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45098" h="247142">
                <a:moveTo>
                  <a:pt x="7823" y="205892"/>
                </a:moveTo>
                <a:cubicBezTo>
                  <a:pt x="21691" y="214426"/>
                  <a:pt x="41961" y="221526"/>
                  <a:pt x="63284" y="221526"/>
                </a:cubicBezTo>
                <a:cubicBezTo>
                  <a:pt x="94932" y="221526"/>
                  <a:pt x="113436" y="204825"/>
                  <a:pt x="113436" y="180644"/>
                </a:cubicBezTo>
                <a:cubicBezTo>
                  <a:pt x="113436" y="158242"/>
                  <a:pt x="100648" y="145440"/>
                  <a:pt x="68275" y="132994"/>
                </a:cubicBezTo>
                <a:cubicBezTo>
                  <a:pt x="29159" y="119126"/>
                  <a:pt x="4965" y="98856"/>
                  <a:pt x="4965" y="65074"/>
                </a:cubicBezTo>
                <a:cubicBezTo>
                  <a:pt x="4965" y="27736"/>
                  <a:pt x="35915" y="0"/>
                  <a:pt x="82499" y="0"/>
                </a:cubicBezTo>
                <a:cubicBezTo>
                  <a:pt x="107036" y="0"/>
                  <a:pt x="124815" y="5689"/>
                  <a:pt x="135483" y="11734"/>
                </a:cubicBezTo>
                <a:lnTo>
                  <a:pt x="126949" y="36982"/>
                </a:lnTo>
                <a:cubicBezTo>
                  <a:pt x="119126" y="32715"/>
                  <a:pt x="103123" y="25603"/>
                  <a:pt x="81433" y="25603"/>
                </a:cubicBezTo>
                <a:cubicBezTo>
                  <a:pt x="48730" y="25603"/>
                  <a:pt x="36271" y="45161"/>
                  <a:pt x="36271" y="61518"/>
                </a:cubicBezTo>
                <a:cubicBezTo>
                  <a:pt x="36271" y="83921"/>
                  <a:pt x="50863" y="94945"/>
                  <a:pt x="83922" y="107734"/>
                </a:cubicBezTo>
                <a:cubicBezTo>
                  <a:pt x="124460" y="123393"/>
                  <a:pt x="145098" y="142951"/>
                  <a:pt x="145098" y="178143"/>
                </a:cubicBezTo>
                <a:cubicBezTo>
                  <a:pt x="145098" y="215138"/>
                  <a:pt x="117703" y="247142"/>
                  <a:pt x="61150" y="247142"/>
                </a:cubicBezTo>
                <a:cubicBezTo>
                  <a:pt x="38049" y="247142"/>
                  <a:pt x="12814" y="240385"/>
                  <a:pt x="0" y="231851"/>
                </a:cubicBezTo>
                <a:lnTo>
                  <a:pt x="7823" y="205892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9445915" y="2865976"/>
            <a:ext cx="177307" cy="239675"/>
          </a:xfrm>
          <a:custGeom>
            <a:avLst/>
            <a:gdLst>
              <a:gd name="connsiteX0" fmla="*/ 72897 w 177431"/>
              <a:gd name="connsiteY0" fmla="*/ 26314 h 239674"/>
              <a:gd name="connsiteX1" fmla="*/ 0 w 177431"/>
              <a:gd name="connsiteY1" fmla="*/ 26314 h 239674"/>
              <a:gd name="connsiteX2" fmla="*/ 0 w 177431"/>
              <a:gd name="connsiteY2" fmla="*/ 0 h 239674"/>
              <a:gd name="connsiteX3" fmla="*/ 177431 w 177431"/>
              <a:gd name="connsiteY3" fmla="*/ 0 h 239674"/>
              <a:gd name="connsiteX4" fmla="*/ 177431 w 177431"/>
              <a:gd name="connsiteY4" fmla="*/ 26314 h 239674"/>
              <a:gd name="connsiteX5" fmla="*/ 104178 w 177431"/>
              <a:gd name="connsiteY5" fmla="*/ 26314 h 239674"/>
              <a:gd name="connsiteX6" fmla="*/ 104178 w 177431"/>
              <a:gd name="connsiteY6" fmla="*/ 239674 h 239674"/>
              <a:gd name="connsiteX7" fmla="*/ 72897 w 177431"/>
              <a:gd name="connsiteY7" fmla="*/ 239674 h 239674"/>
              <a:gd name="connsiteX8" fmla="*/ 72897 w 177431"/>
              <a:gd name="connsiteY8" fmla="*/ 26314 h 2396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7431" h="239674">
                <a:moveTo>
                  <a:pt x="72897" y="26314"/>
                </a:moveTo>
                <a:lnTo>
                  <a:pt x="0" y="26314"/>
                </a:lnTo>
                <a:lnTo>
                  <a:pt x="0" y="0"/>
                </a:lnTo>
                <a:lnTo>
                  <a:pt x="177431" y="0"/>
                </a:lnTo>
                <a:lnTo>
                  <a:pt x="177431" y="26314"/>
                </a:lnTo>
                <a:lnTo>
                  <a:pt x="104178" y="26314"/>
                </a:lnTo>
                <a:lnTo>
                  <a:pt x="104178" y="239674"/>
                </a:lnTo>
                <a:lnTo>
                  <a:pt x="72897" y="239674"/>
                </a:lnTo>
                <a:lnTo>
                  <a:pt x="72897" y="26314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9716336" y="2865977"/>
            <a:ext cx="30940" cy="239687"/>
          </a:xfrm>
          <a:custGeom>
            <a:avLst/>
            <a:gdLst>
              <a:gd name="connsiteX0" fmla="*/ 15481 w 30962"/>
              <a:gd name="connsiteY0" fmla="*/ 0 h 239687"/>
              <a:gd name="connsiteX1" fmla="*/ 15481 w 30962"/>
              <a:gd name="connsiteY1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962" h="239687">
                <a:moveTo>
                  <a:pt x="15481" y="0"/>
                </a:moveTo>
                <a:lnTo>
                  <a:pt x="15481" y="239687"/>
                </a:lnTo>
              </a:path>
            </a:pathLst>
          </a:custGeom>
          <a:ln w="25400">
            <a:solidFill>
              <a:srgbClr val="27326E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10179086" y="2865970"/>
            <a:ext cx="179796" cy="239687"/>
          </a:xfrm>
          <a:custGeom>
            <a:avLst/>
            <a:gdLst>
              <a:gd name="connsiteX0" fmla="*/ 0 w 179921"/>
              <a:gd name="connsiteY0" fmla="*/ 239687 h 239687"/>
              <a:gd name="connsiteX1" fmla="*/ 0 w 179921"/>
              <a:gd name="connsiteY1" fmla="*/ 0 h 239687"/>
              <a:gd name="connsiteX2" fmla="*/ 33782 w 179921"/>
              <a:gd name="connsiteY2" fmla="*/ 0 h 239687"/>
              <a:gd name="connsiteX3" fmla="*/ 110591 w 179921"/>
              <a:gd name="connsiteY3" fmla="*/ 121259 h 239687"/>
              <a:gd name="connsiteX4" fmla="*/ 153606 w 179921"/>
              <a:gd name="connsiteY4" fmla="*/ 199136 h 239687"/>
              <a:gd name="connsiteX5" fmla="*/ 154330 w 179921"/>
              <a:gd name="connsiteY5" fmla="*/ 198793 h 239687"/>
              <a:gd name="connsiteX6" fmla="*/ 150774 w 179921"/>
              <a:gd name="connsiteY6" fmla="*/ 100291 h 239687"/>
              <a:gd name="connsiteX7" fmla="*/ 150774 w 179921"/>
              <a:gd name="connsiteY7" fmla="*/ 0 h 239687"/>
              <a:gd name="connsiteX8" fmla="*/ 179921 w 179921"/>
              <a:gd name="connsiteY8" fmla="*/ 0 h 239687"/>
              <a:gd name="connsiteX9" fmla="*/ 179921 w 179921"/>
              <a:gd name="connsiteY9" fmla="*/ 239687 h 239687"/>
              <a:gd name="connsiteX10" fmla="*/ 148641 w 179921"/>
              <a:gd name="connsiteY10" fmla="*/ 239687 h 239687"/>
              <a:gd name="connsiteX11" fmla="*/ 72542 w 179921"/>
              <a:gd name="connsiteY11" fmla="*/ 118059 h 239687"/>
              <a:gd name="connsiteX12" fmla="*/ 27737 w 179921"/>
              <a:gd name="connsiteY12" fmla="*/ 38062 h 239687"/>
              <a:gd name="connsiteX13" fmla="*/ 26670 w 179921"/>
              <a:gd name="connsiteY13" fmla="*/ 38417 h 239687"/>
              <a:gd name="connsiteX14" fmla="*/ 29159 w 179921"/>
              <a:gd name="connsiteY14" fmla="*/ 137274 h 239687"/>
              <a:gd name="connsiteX15" fmla="*/ 29159 w 179921"/>
              <a:gd name="connsiteY15" fmla="*/ 239687 h 239687"/>
              <a:gd name="connsiteX16" fmla="*/ 0 w 179921"/>
              <a:gd name="connsiteY16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79921" h="239687">
                <a:moveTo>
                  <a:pt x="0" y="239687"/>
                </a:moveTo>
                <a:lnTo>
                  <a:pt x="0" y="0"/>
                </a:lnTo>
                <a:lnTo>
                  <a:pt x="33782" y="0"/>
                </a:lnTo>
                <a:lnTo>
                  <a:pt x="110591" y="121259"/>
                </a:lnTo>
                <a:cubicBezTo>
                  <a:pt x="128372" y="149352"/>
                  <a:pt x="142240" y="174599"/>
                  <a:pt x="153606" y="199136"/>
                </a:cubicBezTo>
                <a:lnTo>
                  <a:pt x="154330" y="198793"/>
                </a:lnTo>
                <a:cubicBezTo>
                  <a:pt x="151472" y="166776"/>
                  <a:pt x="150774" y="137617"/>
                  <a:pt x="150774" y="100291"/>
                </a:cubicBezTo>
                <a:lnTo>
                  <a:pt x="150774" y="0"/>
                </a:lnTo>
                <a:lnTo>
                  <a:pt x="179921" y="0"/>
                </a:lnTo>
                <a:lnTo>
                  <a:pt x="179921" y="239687"/>
                </a:lnTo>
                <a:lnTo>
                  <a:pt x="148641" y="239687"/>
                </a:lnTo>
                <a:lnTo>
                  <a:pt x="72542" y="118059"/>
                </a:lnTo>
                <a:cubicBezTo>
                  <a:pt x="55829" y="91401"/>
                  <a:pt x="39827" y="64008"/>
                  <a:pt x="27737" y="38062"/>
                </a:cubicBezTo>
                <a:lnTo>
                  <a:pt x="26670" y="38417"/>
                </a:lnTo>
                <a:cubicBezTo>
                  <a:pt x="28448" y="68643"/>
                  <a:pt x="29159" y="97434"/>
                  <a:pt x="29159" y="137274"/>
                </a:cubicBezTo>
                <a:lnTo>
                  <a:pt x="29159" y="239687"/>
                </a:lnTo>
                <a:lnTo>
                  <a:pt x="0" y="239687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10467306" y="2862065"/>
            <a:ext cx="144996" cy="247142"/>
          </a:xfrm>
          <a:custGeom>
            <a:avLst/>
            <a:gdLst>
              <a:gd name="connsiteX0" fmla="*/ 7835 w 145097"/>
              <a:gd name="connsiteY0" fmla="*/ 205892 h 247142"/>
              <a:gd name="connsiteX1" fmla="*/ 63309 w 145097"/>
              <a:gd name="connsiteY1" fmla="*/ 221526 h 247142"/>
              <a:gd name="connsiteX2" fmla="*/ 113448 w 145097"/>
              <a:gd name="connsiteY2" fmla="*/ 180644 h 247142"/>
              <a:gd name="connsiteX3" fmla="*/ 68288 w 145097"/>
              <a:gd name="connsiteY3" fmla="*/ 132994 h 247142"/>
              <a:gd name="connsiteX4" fmla="*/ 4991 w 145097"/>
              <a:gd name="connsiteY4" fmla="*/ 65074 h 247142"/>
              <a:gd name="connsiteX5" fmla="*/ 82498 w 145097"/>
              <a:gd name="connsiteY5" fmla="*/ 0 h 247142"/>
              <a:gd name="connsiteX6" fmla="*/ 135483 w 145097"/>
              <a:gd name="connsiteY6" fmla="*/ 11734 h 247142"/>
              <a:gd name="connsiteX7" fmla="*/ 126948 w 145097"/>
              <a:gd name="connsiteY7" fmla="*/ 36982 h 247142"/>
              <a:gd name="connsiteX8" fmla="*/ 81432 w 145097"/>
              <a:gd name="connsiteY8" fmla="*/ 25603 h 247142"/>
              <a:gd name="connsiteX9" fmla="*/ 36283 w 145097"/>
              <a:gd name="connsiteY9" fmla="*/ 61518 h 247142"/>
              <a:gd name="connsiteX10" fmla="*/ 83934 w 145097"/>
              <a:gd name="connsiteY10" fmla="*/ 107734 h 247142"/>
              <a:gd name="connsiteX11" fmla="*/ 145097 w 145097"/>
              <a:gd name="connsiteY11" fmla="*/ 178143 h 247142"/>
              <a:gd name="connsiteX12" fmla="*/ 61175 w 145097"/>
              <a:gd name="connsiteY12" fmla="*/ 247142 h 247142"/>
              <a:gd name="connsiteX13" fmla="*/ 0 w 145097"/>
              <a:gd name="connsiteY13" fmla="*/ 231851 h 247142"/>
              <a:gd name="connsiteX14" fmla="*/ 7835 w 145097"/>
              <a:gd name="connsiteY14" fmla="*/ 205892 h 2471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45097" h="247142">
                <a:moveTo>
                  <a:pt x="7835" y="205892"/>
                </a:moveTo>
                <a:cubicBezTo>
                  <a:pt x="21704" y="214426"/>
                  <a:pt x="41973" y="221526"/>
                  <a:pt x="63309" y="221526"/>
                </a:cubicBezTo>
                <a:cubicBezTo>
                  <a:pt x="94957" y="221526"/>
                  <a:pt x="113448" y="204825"/>
                  <a:pt x="113448" y="180644"/>
                </a:cubicBezTo>
                <a:cubicBezTo>
                  <a:pt x="113448" y="158242"/>
                  <a:pt x="100647" y="145440"/>
                  <a:pt x="68288" y="132994"/>
                </a:cubicBezTo>
                <a:cubicBezTo>
                  <a:pt x="29171" y="119126"/>
                  <a:pt x="4991" y="98856"/>
                  <a:pt x="4991" y="65074"/>
                </a:cubicBezTo>
                <a:cubicBezTo>
                  <a:pt x="4991" y="27736"/>
                  <a:pt x="35915" y="0"/>
                  <a:pt x="82498" y="0"/>
                </a:cubicBezTo>
                <a:cubicBezTo>
                  <a:pt x="107048" y="0"/>
                  <a:pt x="124815" y="5689"/>
                  <a:pt x="135483" y="11734"/>
                </a:cubicBezTo>
                <a:lnTo>
                  <a:pt x="126948" y="36982"/>
                </a:lnTo>
                <a:cubicBezTo>
                  <a:pt x="119138" y="32715"/>
                  <a:pt x="103136" y="25603"/>
                  <a:pt x="81432" y="25603"/>
                </a:cubicBezTo>
                <a:cubicBezTo>
                  <a:pt x="48717" y="25603"/>
                  <a:pt x="36283" y="45161"/>
                  <a:pt x="36283" y="61518"/>
                </a:cubicBezTo>
                <a:cubicBezTo>
                  <a:pt x="36283" y="83921"/>
                  <a:pt x="50863" y="94945"/>
                  <a:pt x="83934" y="107734"/>
                </a:cubicBezTo>
                <a:cubicBezTo>
                  <a:pt x="124472" y="123393"/>
                  <a:pt x="145097" y="142951"/>
                  <a:pt x="145097" y="178143"/>
                </a:cubicBezTo>
                <a:cubicBezTo>
                  <a:pt x="145097" y="215138"/>
                  <a:pt x="117716" y="247142"/>
                  <a:pt x="61175" y="247142"/>
                </a:cubicBezTo>
                <a:cubicBezTo>
                  <a:pt x="38048" y="247142"/>
                  <a:pt x="12813" y="240385"/>
                  <a:pt x="0" y="231851"/>
                </a:cubicBezTo>
                <a:lnTo>
                  <a:pt x="7835" y="205892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10736345" y="3065102"/>
            <a:ext cx="42287" cy="44450"/>
          </a:xfrm>
          <a:custGeom>
            <a:avLst/>
            <a:gdLst>
              <a:gd name="connsiteX0" fmla="*/ 0 w 42316"/>
              <a:gd name="connsiteY0" fmla="*/ 22415 h 44450"/>
              <a:gd name="connsiteX1" fmla="*/ 21349 w 42316"/>
              <a:gd name="connsiteY1" fmla="*/ 0 h 44450"/>
              <a:gd name="connsiteX2" fmla="*/ 42316 w 42316"/>
              <a:gd name="connsiteY2" fmla="*/ 22415 h 44450"/>
              <a:gd name="connsiteX3" fmla="*/ 20993 w 42316"/>
              <a:gd name="connsiteY3" fmla="*/ 44450 h 44450"/>
              <a:gd name="connsiteX4" fmla="*/ 0 w 42316"/>
              <a:gd name="connsiteY4" fmla="*/ 22415 h 44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316" h="44450">
                <a:moveTo>
                  <a:pt x="0" y="22415"/>
                </a:moveTo>
                <a:cubicBezTo>
                  <a:pt x="0" y="9258"/>
                  <a:pt x="8902" y="0"/>
                  <a:pt x="21349" y="0"/>
                </a:cubicBezTo>
                <a:cubicBezTo>
                  <a:pt x="33782" y="0"/>
                  <a:pt x="42316" y="9258"/>
                  <a:pt x="42316" y="22415"/>
                </a:cubicBezTo>
                <a:cubicBezTo>
                  <a:pt x="42316" y="34848"/>
                  <a:pt x="34137" y="44450"/>
                  <a:pt x="20993" y="44450"/>
                </a:cubicBezTo>
                <a:cubicBezTo>
                  <a:pt x="8547" y="44450"/>
                  <a:pt x="0" y="34848"/>
                  <a:pt x="0" y="22415"/>
                </a:cubicBez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10712194" y="2862063"/>
            <a:ext cx="110160" cy="175667"/>
          </a:xfrm>
          <a:custGeom>
            <a:avLst/>
            <a:gdLst>
              <a:gd name="connsiteX0" fmla="*/ 32004 w 110236"/>
              <a:gd name="connsiteY0" fmla="*/ 175666 h 175666"/>
              <a:gd name="connsiteX1" fmla="*/ 31293 w 110236"/>
              <a:gd name="connsiteY1" fmla="*/ 166420 h 175666"/>
              <a:gd name="connsiteX2" fmla="*/ 53340 w 110236"/>
              <a:gd name="connsiteY2" fmla="*/ 104901 h 175666"/>
              <a:gd name="connsiteX3" fmla="*/ 78232 w 110236"/>
              <a:gd name="connsiteY3" fmla="*/ 56184 h 175666"/>
              <a:gd name="connsiteX4" fmla="*/ 44450 w 110236"/>
              <a:gd name="connsiteY4" fmla="*/ 25603 h 175666"/>
              <a:gd name="connsiteX5" fmla="*/ 8534 w 110236"/>
              <a:gd name="connsiteY5" fmla="*/ 36626 h 175666"/>
              <a:gd name="connsiteX6" fmla="*/ 0 w 110236"/>
              <a:gd name="connsiteY6" fmla="*/ 14223 h 175666"/>
              <a:gd name="connsiteX7" fmla="*/ 50851 w 110236"/>
              <a:gd name="connsiteY7" fmla="*/ 0 h 175666"/>
              <a:gd name="connsiteX8" fmla="*/ 110236 w 110236"/>
              <a:gd name="connsiteY8" fmla="*/ 52273 h 175666"/>
              <a:gd name="connsiteX9" fmla="*/ 79654 w 110236"/>
              <a:gd name="connsiteY9" fmla="*/ 114134 h 175666"/>
              <a:gd name="connsiteX10" fmla="*/ 59373 w 110236"/>
              <a:gd name="connsiteY10" fmla="*/ 166420 h 175666"/>
              <a:gd name="connsiteX11" fmla="*/ 59741 w 110236"/>
              <a:gd name="connsiteY11" fmla="*/ 175666 h 175666"/>
              <a:gd name="connsiteX12" fmla="*/ 32004 w 110236"/>
              <a:gd name="connsiteY12" fmla="*/ 175666 h 175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10236" h="175666">
                <a:moveTo>
                  <a:pt x="32004" y="175666"/>
                </a:moveTo>
                <a:lnTo>
                  <a:pt x="31293" y="166420"/>
                </a:lnTo>
                <a:cubicBezTo>
                  <a:pt x="29159" y="147218"/>
                  <a:pt x="35547" y="126238"/>
                  <a:pt x="53340" y="104901"/>
                </a:cubicBezTo>
                <a:cubicBezTo>
                  <a:pt x="69342" y="86042"/>
                  <a:pt x="78232" y="72186"/>
                  <a:pt x="78232" y="56184"/>
                </a:cubicBezTo>
                <a:cubicBezTo>
                  <a:pt x="78232" y="38049"/>
                  <a:pt x="66853" y="25958"/>
                  <a:pt x="44450" y="25603"/>
                </a:cubicBezTo>
                <a:cubicBezTo>
                  <a:pt x="31648" y="25603"/>
                  <a:pt x="17424" y="29870"/>
                  <a:pt x="8534" y="36626"/>
                </a:cubicBezTo>
                <a:lnTo>
                  <a:pt x="0" y="14223"/>
                </a:lnTo>
                <a:cubicBezTo>
                  <a:pt x="11734" y="5689"/>
                  <a:pt x="32004" y="0"/>
                  <a:pt x="50851" y="0"/>
                </a:cubicBezTo>
                <a:cubicBezTo>
                  <a:pt x="91744" y="0"/>
                  <a:pt x="110236" y="25234"/>
                  <a:pt x="110236" y="52273"/>
                </a:cubicBezTo>
                <a:cubicBezTo>
                  <a:pt x="110236" y="76454"/>
                  <a:pt x="96723" y="93878"/>
                  <a:pt x="79654" y="114134"/>
                </a:cubicBezTo>
                <a:cubicBezTo>
                  <a:pt x="64008" y="132626"/>
                  <a:pt x="58305" y="148285"/>
                  <a:pt x="59373" y="166420"/>
                </a:cubicBezTo>
                <a:lnTo>
                  <a:pt x="59741" y="175666"/>
                </a:lnTo>
                <a:lnTo>
                  <a:pt x="32004" y="175666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7492048" y="9150721"/>
            <a:ext cx="621170" cy="508001"/>
          </a:xfrm>
          <a:custGeom>
            <a:avLst/>
            <a:gdLst>
              <a:gd name="connsiteX0" fmla="*/ 304546 w 621601"/>
              <a:gd name="connsiteY0" fmla="*/ 156488 h 508000"/>
              <a:gd name="connsiteX1" fmla="*/ 301968 w 621601"/>
              <a:gd name="connsiteY1" fmla="*/ 126847 h 508000"/>
              <a:gd name="connsiteX2" fmla="*/ 365290 w 621601"/>
              <a:gd name="connsiteY2" fmla="*/ 17640 h 508000"/>
              <a:gd name="connsiteX3" fmla="*/ 436460 w 621601"/>
              <a:gd name="connsiteY3" fmla="*/ 0 h 508000"/>
              <a:gd name="connsiteX4" fmla="*/ 518401 w 621601"/>
              <a:gd name="connsiteY4" fmla="*/ 34683 h 508000"/>
              <a:gd name="connsiteX5" fmla="*/ 530492 w 621601"/>
              <a:gd name="connsiteY5" fmla="*/ 38010 h 508000"/>
              <a:gd name="connsiteX6" fmla="*/ 604952 w 621601"/>
              <a:gd name="connsiteY6" fmla="*/ 9410 h 508000"/>
              <a:gd name="connsiteX7" fmla="*/ 554076 w 621601"/>
              <a:gd name="connsiteY7" fmla="*/ 80060 h 508000"/>
              <a:gd name="connsiteX8" fmla="*/ 588162 w 621601"/>
              <a:gd name="connsiteY8" fmla="*/ 72402 h 508000"/>
              <a:gd name="connsiteX9" fmla="*/ 621601 w 621601"/>
              <a:gd name="connsiteY9" fmla="*/ 60578 h 508000"/>
              <a:gd name="connsiteX10" fmla="*/ 569595 w 621601"/>
              <a:gd name="connsiteY10" fmla="*/ 117652 h 508000"/>
              <a:gd name="connsiteX11" fmla="*/ 559016 w 621601"/>
              <a:gd name="connsiteY11" fmla="*/ 138124 h 508000"/>
              <a:gd name="connsiteX12" fmla="*/ 525030 w 621601"/>
              <a:gd name="connsiteY12" fmla="*/ 298818 h 508000"/>
              <a:gd name="connsiteX13" fmla="*/ 473342 w 621601"/>
              <a:gd name="connsiteY13" fmla="*/ 380110 h 508000"/>
              <a:gd name="connsiteX14" fmla="*/ 343293 w 621601"/>
              <a:gd name="connsiteY14" fmla="*/ 477557 h 508000"/>
              <a:gd name="connsiteX15" fmla="*/ 252476 w 621601"/>
              <a:gd name="connsiteY15" fmla="*/ 503301 h 508000"/>
              <a:gd name="connsiteX16" fmla="*/ 190716 w 621601"/>
              <a:gd name="connsiteY16" fmla="*/ 508000 h 508000"/>
              <a:gd name="connsiteX17" fmla="*/ 16942 w 621601"/>
              <a:gd name="connsiteY17" fmla="*/ 462685 h 508000"/>
              <a:gd name="connsiteX18" fmla="*/ 0 w 621601"/>
              <a:gd name="connsiteY18" fmla="*/ 451471 h 508000"/>
              <a:gd name="connsiteX19" fmla="*/ 186601 w 621601"/>
              <a:gd name="connsiteY19" fmla="*/ 397661 h 508000"/>
              <a:gd name="connsiteX20" fmla="*/ 112751 w 621601"/>
              <a:gd name="connsiteY20" fmla="*/ 371779 h 508000"/>
              <a:gd name="connsiteX21" fmla="*/ 68656 w 621601"/>
              <a:gd name="connsiteY21" fmla="*/ 308736 h 508000"/>
              <a:gd name="connsiteX22" fmla="*/ 120574 w 621601"/>
              <a:gd name="connsiteY22" fmla="*/ 308736 h 508000"/>
              <a:gd name="connsiteX23" fmla="*/ 120840 w 621601"/>
              <a:gd name="connsiteY23" fmla="*/ 306196 h 508000"/>
              <a:gd name="connsiteX24" fmla="*/ 22466 w 621601"/>
              <a:gd name="connsiteY24" fmla="*/ 180289 h 508000"/>
              <a:gd name="connsiteX25" fmla="*/ 74777 w 621601"/>
              <a:gd name="connsiteY25" fmla="*/ 195744 h 508000"/>
              <a:gd name="connsiteX26" fmla="*/ 76670 w 621601"/>
              <a:gd name="connsiteY26" fmla="*/ 192671 h 508000"/>
              <a:gd name="connsiteX27" fmla="*/ 25514 w 621601"/>
              <a:gd name="connsiteY27" fmla="*/ 115416 h 508000"/>
              <a:gd name="connsiteX28" fmla="*/ 40805 w 621601"/>
              <a:gd name="connsiteY28" fmla="*/ 23570 h 508000"/>
              <a:gd name="connsiteX29" fmla="*/ 304546 w 621601"/>
              <a:gd name="connsiteY29" fmla="*/ 156488 h 50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621601" h="508000">
                <a:moveTo>
                  <a:pt x="304546" y="156488"/>
                </a:moveTo>
                <a:cubicBezTo>
                  <a:pt x="303581" y="145884"/>
                  <a:pt x="301815" y="136346"/>
                  <a:pt x="301968" y="126847"/>
                </a:cubicBezTo>
                <a:cubicBezTo>
                  <a:pt x="302704" y="78764"/>
                  <a:pt x="324815" y="42862"/>
                  <a:pt x="365290" y="17640"/>
                </a:cubicBezTo>
                <a:cubicBezTo>
                  <a:pt x="387146" y="4038"/>
                  <a:pt x="411366" y="-978"/>
                  <a:pt x="436460" y="0"/>
                </a:cubicBezTo>
                <a:cubicBezTo>
                  <a:pt x="467792" y="1206"/>
                  <a:pt x="495820" y="12064"/>
                  <a:pt x="518401" y="34683"/>
                </a:cubicBezTo>
                <a:cubicBezTo>
                  <a:pt x="522008" y="38277"/>
                  <a:pt x="525195" y="39166"/>
                  <a:pt x="530492" y="38010"/>
                </a:cubicBezTo>
                <a:cubicBezTo>
                  <a:pt x="556463" y="32321"/>
                  <a:pt x="580707" y="22428"/>
                  <a:pt x="604952" y="9410"/>
                </a:cubicBezTo>
                <a:cubicBezTo>
                  <a:pt x="596989" y="40017"/>
                  <a:pt x="577545" y="60921"/>
                  <a:pt x="554076" y="80060"/>
                </a:cubicBezTo>
                <a:cubicBezTo>
                  <a:pt x="565455" y="77558"/>
                  <a:pt x="576974" y="75627"/>
                  <a:pt x="588162" y="72402"/>
                </a:cubicBezTo>
                <a:cubicBezTo>
                  <a:pt x="599554" y="69100"/>
                  <a:pt x="610590" y="64541"/>
                  <a:pt x="621601" y="60578"/>
                </a:cubicBezTo>
                <a:cubicBezTo>
                  <a:pt x="610743" y="80200"/>
                  <a:pt x="587768" y="103974"/>
                  <a:pt x="569595" y="117652"/>
                </a:cubicBezTo>
                <a:cubicBezTo>
                  <a:pt x="562889" y="122707"/>
                  <a:pt x="558965" y="128345"/>
                  <a:pt x="559016" y="138124"/>
                </a:cubicBezTo>
                <a:cubicBezTo>
                  <a:pt x="559320" y="194043"/>
                  <a:pt x="548526" y="247763"/>
                  <a:pt x="525030" y="298818"/>
                </a:cubicBezTo>
                <a:cubicBezTo>
                  <a:pt x="511442" y="328294"/>
                  <a:pt x="494601" y="355498"/>
                  <a:pt x="473342" y="380110"/>
                </a:cubicBezTo>
                <a:cubicBezTo>
                  <a:pt x="437057" y="422109"/>
                  <a:pt x="393713" y="454545"/>
                  <a:pt x="343293" y="477557"/>
                </a:cubicBezTo>
                <a:cubicBezTo>
                  <a:pt x="314363" y="490753"/>
                  <a:pt x="284112" y="499744"/>
                  <a:pt x="252476" y="503301"/>
                </a:cubicBezTo>
                <a:cubicBezTo>
                  <a:pt x="231965" y="505599"/>
                  <a:pt x="211290" y="508241"/>
                  <a:pt x="190716" y="508000"/>
                </a:cubicBezTo>
                <a:cubicBezTo>
                  <a:pt x="129197" y="507238"/>
                  <a:pt x="70891" y="492962"/>
                  <a:pt x="16942" y="462685"/>
                </a:cubicBezTo>
                <a:cubicBezTo>
                  <a:pt x="11201" y="459472"/>
                  <a:pt x="5702" y="455879"/>
                  <a:pt x="0" y="451471"/>
                </a:cubicBezTo>
                <a:cubicBezTo>
                  <a:pt x="68084" y="455738"/>
                  <a:pt x="130733" y="441718"/>
                  <a:pt x="186601" y="397661"/>
                </a:cubicBezTo>
                <a:cubicBezTo>
                  <a:pt x="158623" y="396125"/>
                  <a:pt x="133884" y="387870"/>
                  <a:pt x="112751" y="371779"/>
                </a:cubicBezTo>
                <a:cubicBezTo>
                  <a:pt x="91618" y="355713"/>
                  <a:pt x="75996" y="335050"/>
                  <a:pt x="68656" y="308736"/>
                </a:cubicBezTo>
                <a:lnTo>
                  <a:pt x="120574" y="308736"/>
                </a:lnTo>
                <a:cubicBezTo>
                  <a:pt x="120663" y="307885"/>
                  <a:pt x="120764" y="307034"/>
                  <a:pt x="120840" y="306196"/>
                </a:cubicBezTo>
                <a:cubicBezTo>
                  <a:pt x="58826" y="286638"/>
                  <a:pt x="26289" y="244563"/>
                  <a:pt x="22466" y="180289"/>
                </a:cubicBezTo>
                <a:cubicBezTo>
                  <a:pt x="40500" y="185622"/>
                  <a:pt x="57670" y="190677"/>
                  <a:pt x="74777" y="195744"/>
                </a:cubicBezTo>
                <a:cubicBezTo>
                  <a:pt x="75425" y="194716"/>
                  <a:pt x="76060" y="193699"/>
                  <a:pt x="76670" y="192671"/>
                </a:cubicBezTo>
                <a:cubicBezTo>
                  <a:pt x="50698" y="172630"/>
                  <a:pt x="31877" y="147928"/>
                  <a:pt x="25514" y="115416"/>
                </a:cubicBezTo>
                <a:cubicBezTo>
                  <a:pt x="19228" y="83260"/>
                  <a:pt x="23774" y="52793"/>
                  <a:pt x="40805" y="23570"/>
                </a:cubicBezTo>
                <a:cubicBezTo>
                  <a:pt x="109411" y="106781"/>
                  <a:pt x="196469" y="152374"/>
                  <a:pt x="304546" y="1564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8563" y="927104"/>
            <a:ext cx="710706" cy="850901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5126" y="914400"/>
            <a:ext cx="774163" cy="876300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7230" y="2857500"/>
            <a:ext cx="228441" cy="2667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57145" y="2844800"/>
            <a:ext cx="241133" cy="304800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42013" y="2844806"/>
            <a:ext cx="241133" cy="2794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68311" y="9182108"/>
            <a:ext cx="2878115" cy="607859"/>
          </a:xfrm>
          <a:prstGeom prst="rect">
            <a:avLst/>
          </a:prstGeom>
          <a:noFill/>
        </p:spPr>
        <p:txBody>
          <a:bodyPr wrap="none" lIns="0" tIns="0" rIns="0" bIns="68548" rtlCol="0">
            <a:spAutoFit/>
          </a:bodyPr>
          <a:lstStyle/>
          <a:p>
            <a:pPr>
              <a:lnSpc>
                <a:spcPts val="2099"/>
              </a:lnSpc>
            </a:pPr>
            <a:r>
              <a:rPr lang="en-US" altLang="zh-CN" sz="2400" dirty="0">
                <a:solidFill>
                  <a:srgbClr val="FFFFFF"/>
                </a:solidFill>
                <a:cs typeface="Myriad Pro" pitchFamily="18" charset="0"/>
              </a:rPr>
              <a:t>Twitter</a:t>
            </a:r>
          </a:p>
          <a:p>
            <a:pPr>
              <a:lnSpc>
                <a:spcPts val="2099"/>
              </a:lnSpc>
            </a:pPr>
            <a:r>
              <a:rPr lang="en-US" altLang="zh-CN" sz="2400" dirty="0">
                <a:solidFill>
                  <a:srgbClr val="FFFFFF"/>
                </a:solidFill>
                <a:cs typeface="Myriad Pro" pitchFamily="18" charset="0"/>
              </a:rPr>
              <a:t>twitter.com/EuroGOOS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12611099" y="9169408"/>
            <a:ext cx="3006138" cy="607859"/>
          </a:xfrm>
          <a:prstGeom prst="rect">
            <a:avLst/>
          </a:prstGeom>
          <a:noFill/>
        </p:spPr>
        <p:txBody>
          <a:bodyPr wrap="none" lIns="0" tIns="0" rIns="0" bIns="68548" rtlCol="0">
            <a:spAutoFit/>
          </a:bodyPr>
          <a:lstStyle/>
          <a:p>
            <a:pPr>
              <a:lnSpc>
                <a:spcPts val="2099"/>
              </a:lnSpc>
            </a:pPr>
            <a:r>
              <a:rPr lang="en-US" altLang="zh-CN" sz="2400" dirty="0">
                <a:solidFill>
                  <a:srgbClr val="FFFFFF"/>
                </a:solidFill>
                <a:cs typeface="Myriad Pro" pitchFamily="18" charset="0"/>
              </a:rPr>
              <a:t>E-mail</a:t>
            </a:r>
          </a:p>
          <a:p>
            <a:pPr>
              <a:lnSpc>
                <a:spcPts val="2099"/>
              </a:lnSpc>
            </a:pPr>
            <a:r>
              <a:rPr lang="en-US" altLang="zh-CN" sz="2400" dirty="0">
                <a:solidFill>
                  <a:srgbClr val="FFFFFF"/>
                </a:solidFill>
                <a:cs typeface="Myriad Pro" pitchFamily="18" charset="0"/>
              </a:rPr>
              <a:t>eurogoos@eurogoos.eu</a:t>
            </a:r>
          </a:p>
        </p:txBody>
      </p:sp>
      <p:sp>
        <p:nvSpPr>
          <p:cNvPr id="1024" name="TextBox 1"/>
          <p:cNvSpPr txBox="1"/>
          <p:nvPr/>
        </p:nvSpPr>
        <p:spPr>
          <a:xfrm>
            <a:off x="4283274" y="9169408"/>
            <a:ext cx="2438589" cy="607859"/>
          </a:xfrm>
          <a:prstGeom prst="rect">
            <a:avLst/>
          </a:prstGeom>
          <a:noFill/>
        </p:spPr>
        <p:txBody>
          <a:bodyPr wrap="none" lIns="0" tIns="0" rIns="0" bIns="68548" rtlCol="0">
            <a:spAutoFit/>
          </a:bodyPr>
          <a:lstStyle/>
          <a:p>
            <a:pPr>
              <a:lnSpc>
                <a:spcPts val="2099"/>
              </a:lnSpc>
            </a:pPr>
            <a:r>
              <a:rPr lang="en-US" altLang="zh-CN" sz="2400" dirty="0">
                <a:solidFill>
                  <a:srgbClr val="FFFFFF"/>
                </a:solidFill>
                <a:cs typeface="Myriad Pro" pitchFamily="18" charset="0"/>
              </a:rPr>
              <a:t>Website</a:t>
            </a:r>
          </a:p>
          <a:p>
            <a:pPr>
              <a:lnSpc>
                <a:spcPts val="2099"/>
              </a:lnSpc>
            </a:pPr>
            <a:r>
              <a:rPr lang="en-US" altLang="zh-CN" sz="2400" dirty="0">
                <a:solidFill>
                  <a:srgbClr val="FFFFFF"/>
                </a:solidFill>
                <a:cs typeface="Myriad Pro" pitchFamily="18" charset="0"/>
              </a:rPr>
              <a:t>www.eurogoose.eu</a:t>
            </a:r>
          </a:p>
        </p:txBody>
      </p:sp>
      <p:sp>
        <p:nvSpPr>
          <p:cNvPr id="1025" name="TextBox 1"/>
          <p:cNvSpPr txBox="1"/>
          <p:nvPr/>
        </p:nvSpPr>
        <p:spPr>
          <a:xfrm>
            <a:off x="3065659" y="5150612"/>
            <a:ext cx="9975223" cy="684803"/>
          </a:xfrm>
          <a:prstGeom prst="rect">
            <a:avLst/>
          </a:prstGeom>
          <a:noFill/>
        </p:spPr>
        <p:txBody>
          <a:bodyPr wrap="none" lIns="0" tIns="0" rIns="0" bIns="68548" rtlCol="0">
            <a:spAutoFit/>
          </a:bodyPr>
          <a:lstStyle/>
          <a:p>
            <a:pPr>
              <a:lnSpc>
                <a:spcPts val="2399"/>
              </a:lnSpc>
              <a:tabLst>
                <a:tab pos="609346" algn="l"/>
                <a:tab pos="850545" algn="l"/>
                <a:tab pos="1764565" algn="l"/>
                <a:tab pos="2310436" algn="l"/>
                <a:tab pos="2335827" algn="l"/>
              </a:tabLst>
            </a:pP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</a:rPr>
              <a:t>				</a:t>
            </a:r>
            <a:r>
              <a:rPr lang="en-US" altLang="zh-CN" sz="4800" dirty="0">
                <a:solidFill>
                  <a:schemeClr val="tx2">
                    <a:lumMod val="75000"/>
                  </a:schemeClr>
                </a:solidFill>
                <a:hlinkClick r:id="rId8"/>
              </a:rPr>
              <a:t>patrick.gorringe@eurogoos.eu</a:t>
            </a:r>
            <a:endParaRPr lang="en-US" altLang="zh-CN" sz="4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ts val="2399"/>
              </a:lnSpc>
              <a:tabLst>
                <a:tab pos="609346" algn="l"/>
                <a:tab pos="850545" algn="l"/>
                <a:tab pos="1764565" algn="l"/>
                <a:tab pos="2310436" algn="l"/>
                <a:tab pos="2335827" algn="l"/>
              </a:tabLst>
            </a:pPr>
            <a:endParaRPr lang="en-US" altLang="zh-CN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Afbeelding 10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1470" y="9146884"/>
            <a:ext cx="766371" cy="543224"/>
          </a:xfrm>
          <a:prstGeom prst="rect">
            <a:avLst/>
          </a:prstGeom>
        </p:spPr>
      </p:pic>
      <p:pic>
        <p:nvPicPr>
          <p:cNvPr id="1028" name="Afbeelding 10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472" y="9029707"/>
            <a:ext cx="761471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650" y="571500"/>
            <a:ext cx="4170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b="1" dirty="0"/>
              <a:t>EuroGOOS Office</a:t>
            </a:r>
            <a:endParaRPr lang="en-GB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11" y="6365986"/>
            <a:ext cx="1773392" cy="1773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682466"/>
            <a:ext cx="1447800" cy="1839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50" y="1676968"/>
            <a:ext cx="1752600" cy="1927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4076700"/>
            <a:ext cx="16002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889250" y="2019300"/>
            <a:ext cx="49323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Erik </a:t>
            </a:r>
            <a:r>
              <a:rPr lang="fr-BE" sz="2800" b="1" dirty="0" err="1"/>
              <a:t>Buch</a:t>
            </a:r>
            <a:endParaRPr lang="fr-BE" sz="2800" b="1" dirty="0"/>
          </a:p>
          <a:p>
            <a:r>
              <a:rPr lang="fr-BE" sz="2800" dirty="0"/>
              <a:t>EuroGOOS Chair</a:t>
            </a:r>
          </a:p>
          <a:p>
            <a:r>
              <a:rPr lang="fr-BE" sz="2800" dirty="0"/>
              <a:t>Senior consultant on EU </a:t>
            </a:r>
            <a:r>
              <a:rPr lang="fr-BE" sz="2800" dirty="0" err="1"/>
              <a:t>projects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005" y="4124283"/>
            <a:ext cx="32330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Glenn Nolan </a:t>
            </a:r>
          </a:p>
          <a:p>
            <a:r>
              <a:rPr lang="fr-BE" sz="2800" dirty="0" err="1"/>
              <a:t>Secretary</a:t>
            </a:r>
            <a:r>
              <a:rPr lang="fr-BE" sz="2800" dirty="0"/>
              <a:t> General</a:t>
            </a:r>
          </a:p>
          <a:p>
            <a:r>
              <a:rPr lang="fr-BE" sz="2800" dirty="0" err="1"/>
              <a:t>Oversight</a:t>
            </a:r>
            <a:r>
              <a:rPr lang="fr-BE" sz="2800" dirty="0"/>
              <a:t> and Office 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005" y="6591300"/>
            <a:ext cx="57467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Patrick Gorringe</a:t>
            </a:r>
          </a:p>
          <a:p>
            <a:r>
              <a:rPr lang="fr-BE" sz="2800" dirty="0"/>
              <a:t>Senior Operations </a:t>
            </a:r>
            <a:r>
              <a:rPr lang="fr-BE" sz="2800" dirty="0" err="1"/>
              <a:t>Officer</a:t>
            </a:r>
            <a:endParaRPr lang="fr-BE" sz="2800" dirty="0"/>
          </a:p>
          <a:p>
            <a:r>
              <a:rPr lang="fr-BE" sz="2800" dirty="0" err="1"/>
              <a:t>Task</a:t>
            </a:r>
            <a:r>
              <a:rPr lang="fr-BE" sz="2800" dirty="0"/>
              <a:t> Teams, Data </a:t>
            </a:r>
            <a:r>
              <a:rPr lang="fr-BE" sz="2800" dirty="0" err="1"/>
              <a:t>projects</a:t>
            </a:r>
            <a:r>
              <a:rPr lang="fr-BE" sz="2800" dirty="0"/>
              <a:t>, DATAMEQ </a:t>
            </a:r>
            <a:endParaRPr lang="en-GB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5764" y="4076700"/>
            <a:ext cx="1831285" cy="1893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268752" y="2019299"/>
            <a:ext cx="53624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Dina Eparkhina</a:t>
            </a:r>
          </a:p>
          <a:p>
            <a:r>
              <a:rPr lang="fr-BE" sz="2800" dirty="0"/>
              <a:t>Policy and Communications </a:t>
            </a:r>
            <a:r>
              <a:rPr lang="fr-BE" sz="2800" dirty="0" err="1"/>
              <a:t>Officer</a:t>
            </a:r>
            <a:endParaRPr lang="fr-BE" sz="2800" dirty="0"/>
          </a:p>
          <a:p>
            <a:r>
              <a:rPr lang="fr-BE" sz="2800" dirty="0"/>
              <a:t>EuroGOOS, EOOS, EU </a:t>
            </a:r>
            <a:r>
              <a:rPr lang="fr-BE" sz="2800" dirty="0" err="1"/>
              <a:t>projects</a:t>
            </a:r>
            <a:r>
              <a:rPr lang="fr-BE" sz="2800" dirty="0"/>
              <a:t>, EP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2261850" y="4124283"/>
            <a:ext cx="39922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Vicente Fernandez</a:t>
            </a:r>
          </a:p>
          <a:p>
            <a:r>
              <a:rPr lang="fr-BE" sz="2800" dirty="0"/>
              <a:t>Science </a:t>
            </a:r>
            <a:r>
              <a:rPr lang="fr-BE" sz="2800" dirty="0" err="1"/>
              <a:t>Officer</a:t>
            </a:r>
            <a:endParaRPr lang="fr-BE" sz="2800" dirty="0"/>
          </a:p>
          <a:p>
            <a:r>
              <a:rPr lang="fr-BE" sz="2800" dirty="0" err="1"/>
              <a:t>AtlantOS</a:t>
            </a:r>
            <a:r>
              <a:rPr lang="fr-BE" sz="2800" dirty="0"/>
              <a:t>, Data </a:t>
            </a:r>
            <a:r>
              <a:rPr lang="fr-BE" sz="2800" dirty="0" err="1"/>
              <a:t>integration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2317170" y="6591300"/>
            <a:ext cx="53713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i="1" dirty="0" err="1" smtClean="0"/>
              <a:t>Orla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Colligan</a:t>
            </a:r>
            <a:endParaRPr lang="fr-BE" sz="2800" b="1" i="1" dirty="0"/>
          </a:p>
          <a:p>
            <a:r>
              <a:rPr lang="fr-BE" sz="2800" dirty="0" err="1"/>
              <a:t>Administrator</a:t>
            </a:r>
            <a:endParaRPr lang="fr-BE" sz="2800" dirty="0"/>
          </a:p>
          <a:p>
            <a:r>
              <a:rPr lang="fr-BE" sz="2800" dirty="0"/>
              <a:t>Office support, </a:t>
            </a:r>
            <a:r>
              <a:rPr lang="fr-BE" sz="2800" dirty="0" err="1"/>
              <a:t>financial</a:t>
            </a:r>
            <a:r>
              <a:rPr lang="fr-BE" sz="2800" dirty="0"/>
              <a:t> monitoring</a:t>
            </a:r>
            <a:endParaRPr lang="en-GB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71239" y="8839603"/>
            <a:ext cx="69270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/>
              <a:t>4 full-time staff members based in </a:t>
            </a:r>
            <a:r>
              <a:rPr lang="fr-BE" sz="2800" dirty="0" smtClean="0"/>
              <a:t>Brussels</a:t>
            </a:r>
          </a:p>
          <a:p>
            <a:r>
              <a:rPr lang="fr-BE" sz="2800" dirty="0" smtClean="0"/>
              <a:t>3 offices </a:t>
            </a:r>
            <a:r>
              <a:rPr lang="fr-BE" sz="2800" dirty="0" err="1" smtClean="0"/>
              <a:t>provided</a:t>
            </a:r>
            <a:r>
              <a:rPr lang="fr-BE" sz="2800" dirty="0" smtClean="0"/>
              <a:t> by BELSPO at Avenue Louise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730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6346" y="9501308"/>
            <a:ext cx="1826125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9" y="9537707"/>
            <a:ext cx="2297104" cy="74930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2695322" y="9779006"/>
            <a:ext cx="4440054" cy="377027"/>
          </a:xfrm>
          <a:prstGeom prst="rect">
            <a:avLst/>
          </a:prstGeom>
          <a:noFill/>
        </p:spPr>
        <p:txBody>
          <a:bodyPr wrap="none" lIns="0" tIns="0" rIns="0" bIns="68548" rtlCol="0">
            <a:spAutoFit/>
          </a:bodyPr>
          <a:lstStyle/>
          <a:p>
            <a:pPr>
              <a:lnSpc>
                <a:spcPts val="2399"/>
              </a:lnSpc>
            </a:pPr>
            <a:r>
              <a:rPr lang="en-US" altLang="zh-CN" sz="2100" dirty="0">
                <a:solidFill>
                  <a:srgbClr val="7F7F7F"/>
                </a:solidFill>
                <a:latin typeface="Myriad Pro"/>
                <a:cs typeface="Myriad Pro"/>
              </a:rPr>
              <a:t>eurogoos.eu</a:t>
            </a:r>
            <a:r>
              <a:rPr lang="en-US" altLang="zh-CN" sz="2100" dirty="0">
                <a:latin typeface="Myriad Pro"/>
                <a:cs typeface="Myriad Pro"/>
              </a:rPr>
              <a:t> </a:t>
            </a:r>
            <a:r>
              <a:rPr lang="en-US" altLang="zh-CN" sz="2100" dirty="0">
                <a:solidFill>
                  <a:srgbClr val="7F7F7F"/>
                </a:solidFill>
                <a:latin typeface="Myriad Pro"/>
                <a:cs typeface="Myriad Pro"/>
              </a:rPr>
              <a:t>|</a:t>
            </a:r>
            <a:r>
              <a:rPr lang="en-US" altLang="zh-CN" sz="2100" dirty="0">
                <a:latin typeface="Myriad Pro"/>
                <a:cs typeface="Myriad Pro"/>
              </a:rPr>
              <a:t> </a:t>
            </a:r>
            <a:r>
              <a:rPr lang="en-US" altLang="zh-CN" sz="2100" dirty="0">
                <a:solidFill>
                  <a:srgbClr val="7F7F7F"/>
                </a:solidFill>
                <a:latin typeface="Myriad Pro"/>
                <a:cs typeface="Myriad Pro"/>
              </a:rPr>
              <a:t>twitter.com/EuroGOOS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" y="1746057"/>
            <a:ext cx="10952389" cy="777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à coins arrondis 23"/>
          <p:cNvSpPr/>
          <p:nvPr/>
        </p:nvSpPr>
        <p:spPr>
          <a:xfrm>
            <a:off x="11125853" y="1746057"/>
            <a:ext cx="6778230" cy="7749573"/>
          </a:xfrm>
          <a:prstGeom prst="round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6984" tIns="68493" rIns="136984" bIns="68493" anchor="ctr"/>
          <a:lstStyle/>
          <a:p>
            <a:pPr marL="571262" indent="-571262">
              <a:buFont typeface="Arial" panose="020B0604020202020204" pitchFamily="34" charset="0"/>
              <a:buChar char="•"/>
              <a:defRPr/>
            </a:pPr>
            <a:endParaRPr lang="en-US" sz="2800" b="1" dirty="0"/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41 EuroGOOS members, mainly marine institutes and </a:t>
            </a:r>
            <a:r>
              <a:rPr lang="en-GB" sz="2800" b="1" dirty="0"/>
              <a:t>organisations</a:t>
            </a:r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48 additional ROOS members </a:t>
            </a:r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Secretariat Office in Brussels</a:t>
            </a:r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Established in 1994 (legal entity (AISBL) since 2013)</a:t>
            </a:r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5 regional systems, </a:t>
            </a:r>
            <a:r>
              <a:rPr lang="en-US" sz="2800" b="1" dirty="0" err="1"/>
              <a:t>ROOSes</a:t>
            </a:r>
            <a:endParaRPr lang="en-US" sz="2800" b="1" dirty="0"/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7 European operational networks, Task Teams</a:t>
            </a:r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EU projects</a:t>
            </a:r>
          </a:p>
          <a:p>
            <a:pPr marL="571262" indent="-571262">
              <a:buFont typeface="Arial" panose="020B0604020202020204" pitchFamily="34" charset="0"/>
              <a:buChar char="•"/>
              <a:defRPr/>
            </a:pPr>
            <a:endParaRPr lang="en-US" sz="2800" b="1" dirty="0"/>
          </a:p>
        </p:txBody>
      </p:sp>
      <p:sp>
        <p:nvSpPr>
          <p:cNvPr id="12" name="Rektangel 1"/>
          <p:cNvSpPr/>
          <p:nvPr/>
        </p:nvSpPr>
        <p:spPr>
          <a:xfrm>
            <a:off x="332452" y="222207"/>
            <a:ext cx="17361535" cy="1431450"/>
          </a:xfrm>
          <a:prstGeom prst="rect">
            <a:avLst/>
          </a:prstGeom>
        </p:spPr>
        <p:txBody>
          <a:bodyPr wrap="square" lIns="137096" tIns="68548" rIns="137096" bIns="68548">
            <a:spAutoFit/>
          </a:bodyPr>
          <a:lstStyle/>
          <a:p>
            <a:pPr algn="ctr" defTabSz="1371029"/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EuroGOOS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 is an association promoting and implementing 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Operational Oceanography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. Ensure 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sustained observations 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and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 models 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are made in European seas underpinning a suite of fit-for-purpose 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products and services for marine and maritime end-users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cs typeface="Century"/>
              </a:rPr>
              <a:t>.</a:t>
            </a:r>
            <a:endParaRPr lang="en-US" sz="2400" kern="0" dirty="0">
              <a:solidFill>
                <a:schemeClr val="accent1">
                  <a:lumMod val="50000"/>
                </a:schemeClr>
              </a:solidFill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22216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goos"/>
          <p:cNvSpPr>
            <a:spLocks noChangeAspect="1" noChangeArrowheads="1"/>
          </p:cNvSpPr>
          <p:nvPr/>
        </p:nvSpPr>
        <p:spPr bwMode="auto">
          <a:xfrm>
            <a:off x="2513013" y="-2631282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4" tIns="68572" rIns="137144" bIns="68572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5" y="26603"/>
            <a:ext cx="4968552" cy="1714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5444" y="2401445"/>
            <a:ext cx="1974080" cy="8460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9" t="15100" r="26340"/>
          <a:stretch/>
        </p:blipFill>
        <p:spPr>
          <a:xfrm>
            <a:off x="2332895" y="7157406"/>
            <a:ext cx="6264695" cy="560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3167" y="2865491"/>
            <a:ext cx="2297737" cy="7352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925" y="3369353"/>
            <a:ext cx="917058" cy="970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312" y="2582777"/>
            <a:ext cx="1124561" cy="991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7741" y="1705412"/>
            <a:ext cx="1620181" cy="8164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058" y="3647770"/>
            <a:ext cx="2476218" cy="599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2046" y="1723429"/>
            <a:ext cx="830508" cy="996611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32" r="28833"/>
          <a:stretch/>
        </p:blipFill>
        <p:spPr>
          <a:xfrm>
            <a:off x="7684584" y="6162230"/>
            <a:ext cx="1079013" cy="815592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93" y="3753037"/>
            <a:ext cx="2395208" cy="644864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707" y="1578856"/>
            <a:ext cx="2188149" cy="1006754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7701" y="2901674"/>
            <a:ext cx="1552572" cy="586770"/>
          </a:xfrm>
          <a:prstGeom prst="rect">
            <a:avLst/>
          </a:prstGeom>
        </p:spPr>
      </p:pic>
      <p:pic>
        <p:nvPicPr>
          <p:cNvPr id="17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6117" y="7175735"/>
            <a:ext cx="3957704" cy="598397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2184" y="1894146"/>
            <a:ext cx="1944216" cy="857250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730" y="2652272"/>
            <a:ext cx="2148527" cy="948495"/>
          </a:xfrm>
          <a:prstGeom prst="rect">
            <a:avLst/>
          </a:prstGeom>
        </p:spPr>
      </p:pic>
      <p:pic>
        <p:nvPicPr>
          <p:cNvPr id="20" name="Picture 2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919" y="2711574"/>
            <a:ext cx="648072" cy="1143000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5502" y="4658030"/>
            <a:ext cx="2855616" cy="913797"/>
          </a:xfrm>
          <a:prstGeom prst="rect">
            <a:avLst/>
          </a:prstGeom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899" y="4461594"/>
            <a:ext cx="2160290" cy="691293"/>
          </a:xfrm>
          <a:prstGeom prst="rect">
            <a:avLst/>
          </a:prstGeom>
        </p:spPr>
      </p:pic>
      <p:pic>
        <p:nvPicPr>
          <p:cNvPr id="23" name="Picture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3625" y="3837969"/>
            <a:ext cx="3571875" cy="648072"/>
          </a:xfrm>
          <a:prstGeom prst="rect">
            <a:avLst/>
          </a:prstGeom>
        </p:spPr>
      </p:pic>
      <p:pic>
        <p:nvPicPr>
          <p:cNvPr id="24" name="Picture 3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3712" y="3827186"/>
            <a:ext cx="2020696" cy="548681"/>
          </a:xfrm>
          <a:prstGeom prst="rect">
            <a:avLst/>
          </a:prstGeom>
        </p:spPr>
      </p:pic>
      <p:pic>
        <p:nvPicPr>
          <p:cNvPr id="25" name="Picture 3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1507" y="1741103"/>
            <a:ext cx="2268252" cy="648072"/>
          </a:xfrm>
          <a:prstGeom prst="rect">
            <a:avLst/>
          </a:prstGeom>
        </p:spPr>
      </p:pic>
      <p:pic>
        <p:nvPicPr>
          <p:cNvPr id="26" name="Picture 32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492" y="1723427"/>
            <a:ext cx="1821690" cy="876246"/>
          </a:xfrm>
          <a:prstGeom prst="rect">
            <a:avLst/>
          </a:prstGeom>
        </p:spPr>
      </p:pic>
      <p:pic>
        <p:nvPicPr>
          <p:cNvPr id="27" name="Picture 3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234" y="2491972"/>
            <a:ext cx="1149437" cy="1216352"/>
          </a:xfrm>
          <a:prstGeom prst="rect">
            <a:avLst/>
          </a:prstGeom>
        </p:spPr>
      </p:pic>
      <p:pic>
        <p:nvPicPr>
          <p:cNvPr id="28" name="Picture 35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328" y="5096324"/>
            <a:ext cx="1103061" cy="1061159"/>
          </a:xfrm>
          <a:prstGeom prst="rect">
            <a:avLst/>
          </a:prstGeom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594" y="5119242"/>
            <a:ext cx="3099195" cy="991743"/>
          </a:xfrm>
          <a:prstGeom prst="rect">
            <a:avLst/>
          </a:prstGeom>
        </p:spPr>
      </p:pic>
      <p:pic>
        <p:nvPicPr>
          <p:cNvPr id="30" name="Picture 38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9021" y="5587426"/>
            <a:ext cx="831327" cy="1256744"/>
          </a:xfrm>
          <a:prstGeom prst="rect">
            <a:avLst/>
          </a:prstGeom>
        </p:spPr>
      </p:pic>
      <p:pic>
        <p:nvPicPr>
          <p:cNvPr id="31" name="Picture 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758" y="6189239"/>
            <a:ext cx="2806722" cy="898151"/>
          </a:xfrm>
          <a:prstGeom prst="rect">
            <a:avLst/>
          </a:prstGeom>
        </p:spPr>
      </p:pic>
      <p:pic>
        <p:nvPicPr>
          <p:cNvPr id="32" name="Picture 40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18700" y="5652228"/>
            <a:ext cx="2016156" cy="969785"/>
          </a:xfrm>
          <a:prstGeom prst="rect">
            <a:avLst/>
          </a:prstGeom>
        </p:spPr>
      </p:pic>
      <p:pic>
        <p:nvPicPr>
          <p:cNvPr id="33" name="Picture 41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250" y="6042126"/>
            <a:ext cx="2075413" cy="813420"/>
          </a:xfrm>
          <a:prstGeom prst="rect">
            <a:avLst/>
          </a:prstGeom>
        </p:spPr>
      </p:pic>
      <p:pic>
        <p:nvPicPr>
          <p:cNvPr id="34" name="Picture 42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9787" y="4420522"/>
            <a:ext cx="1203077" cy="979319"/>
          </a:xfrm>
          <a:prstGeom prst="rect">
            <a:avLst/>
          </a:prstGeom>
        </p:spPr>
      </p:pic>
      <p:pic>
        <p:nvPicPr>
          <p:cNvPr id="35" name="Picture 43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6283" y="6032733"/>
            <a:ext cx="2376264" cy="1143000"/>
          </a:xfrm>
          <a:prstGeom prst="rect">
            <a:avLst/>
          </a:prstGeom>
        </p:spPr>
      </p:pic>
      <p:pic>
        <p:nvPicPr>
          <p:cNvPr id="36" name="Picture 44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050" y="4245569"/>
            <a:ext cx="2053634" cy="905495"/>
          </a:xfrm>
          <a:prstGeom prst="rect">
            <a:avLst/>
          </a:prstGeom>
        </p:spPr>
      </p:pic>
      <p:pic>
        <p:nvPicPr>
          <p:cNvPr id="37" name="Picture 45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966" y="5316997"/>
            <a:ext cx="1162235" cy="1024911"/>
          </a:xfrm>
          <a:prstGeom prst="rect">
            <a:avLst/>
          </a:prstGeom>
        </p:spPr>
      </p:pic>
      <p:pic>
        <p:nvPicPr>
          <p:cNvPr id="38" name="Picture 46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5985" y="4544794"/>
            <a:ext cx="1057019" cy="1016867"/>
          </a:xfrm>
          <a:prstGeom prst="rect">
            <a:avLst/>
          </a:prstGeom>
        </p:spPr>
      </p:pic>
      <p:pic>
        <p:nvPicPr>
          <p:cNvPr id="39" name="Picture 47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376" y="4509228"/>
            <a:ext cx="1296143" cy="1143000"/>
          </a:xfrm>
          <a:prstGeom prst="rect">
            <a:avLst/>
          </a:prstGeom>
        </p:spPr>
      </p:pic>
      <p:pic>
        <p:nvPicPr>
          <p:cNvPr id="40" name="Picture 48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785" y="5258927"/>
            <a:ext cx="2052228" cy="648072"/>
          </a:xfrm>
          <a:prstGeom prst="rect">
            <a:avLst/>
          </a:prstGeom>
        </p:spPr>
      </p:pic>
      <p:pic>
        <p:nvPicPr>
          <p:cNvPr id="41" name="Picture 49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8311" y="5565621"/>
            <a:ext cx="756087" cy="1143000"/>
          </a:xfrm>
          <a:prstGeom prst="rect">
            <a:avLst/>
          </a:prstGeom>
        </p:spPr>
      </p:pic>
      <p:pic>
        <p:nvPicPr>
          <p:cNvPr id="42" name="Picture 5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86" y="6958837"/>
            <a:ext cx="2547788" cy="815292"/>
          </a:xfrm>
          <a:prstGeom prst="rect">
            <a:avLst/>
          </a:prstGeom>
        </p:spPr>
      </p:pic>
      <p:pic>
        <p:nvPicPr>
          <p:cNvPr id="43" name="Picture 51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0273" y="6655827"/>
            <a:ext cx="3571875" cy="648072"/>
          </a:xfrm>
          <a:prstGeom prst="rect">
            <a:avLst/>
          </a:prstGeom>
        </p:spPr>
      </p:pic>
      <p:pic>
        <p:nvPicPr>
          <p:cNvPr id="44" name="Picture 52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146" y="4198530"/>
            <a:ext cx="1241562" cy="1094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749" y="159836"/>
            <a:ext cx="12500473" cy="830997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fr-BE" sz="48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Leading</a:t>
            </a:r>
            <a:r>
              <a:rPr lang="fr-BE" sz="4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sz="48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pan-European</a:t>
            </a:r>
            <a:r>
              <a:rPr lang="fr-BE" sz="4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sz="48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ocean</a:t>
            </a:r>
            <a:r>
              <a:rPr lang="fr-BE" sz="4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sz="48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observing</a:t>
            </a:r>
            <a:r>
              <a:rPr lang="fr-BE" sz="4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network</a:t>
            </a:r>
            <a:endParaRPr lang="en-GB" sz="4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8199321"/>
            <a:ext cx="2455240" cy="7457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118" y="8096093"/>
            <a:ext cx="1602332" cy="88599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461" y="8169727"/>
            <a:ext cx="1695790" cy="73873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115" y="7903808"/>
            <a:ext cx="1144500" cy="120808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4831" y="8283412"/>
            <a:ext cx="3017914" cy="577592"/>
          </a:xfrm>
          <a:prstGeom prst="rect">
            <a:avLst/>
          </a:prstGeom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538" y="7886701"/>
            <a:ext cx="1378414" cy="137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5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t="15207" r="12246" b="25809"/>
          <a:stretch/>
        </p:blipFill>
        <p:spPr bwMode="auto">
          <a:xfrm>
            <a:off x="5760252" y="8074439"/>
            <a:ext cx="1762869" cy="83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5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74" b="22244"/>
          <a:stretch/>
        </p:blipFill>
        <p:spPr bwMode="auto">
          <a:xfrm>
            <a:off x="9443800" y="8153330"/>
            <a:ext cx="1549816" cy="77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2717"/>
          <a:stretch/>
        </p:blipFill>
        <p:spPr bwMode="auto">
          <a:xfrm>
            <a:off x="16167472" y="8079889"/>
            <a:ext cx="895293" cy="8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4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7141" y="9080739"/>
            <a:ext cx="1024324" cy="119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46357" y="8878409"/>
            <a:ext cx="2209800" cy="4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951" y="9404408"/>
            <a:ext cx="1410201" cy="73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4927" y="9404407"/>
            <a:ext cx="2448273" cy="6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9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4822" y="9257714"/>
            <a:ext cx="2116087" cy="96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5"/>
          <a:stretch/>
        </p:blipFill>
        <p:spPr bwMode="auto">
          <a:xfrm>
            <a:off x="11740279" y="9482799"/>
            <a:ext cx="1512170" cy="53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5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t="15207" r="12246" b="25809"/>
          <a:stretch/>
        </p:blipFill>
        <p:spPr bwMode="auto">
          <a:xfrm>
            <a:off x="5747273" y="8074439"/>
            <a:ext cx="1762869" cy="83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4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1453" y="9080739"/>
            <a:ext cx="1024324" cy="119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8264" y="9404408"/>
            <a:ext cx="1410201" cy="73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239" y="9404407"/>
            <a:ext cx="2448273" cy="6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9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9136" y="9257714"/>
            <a:ext cx="2116087" cy="96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2400300"/>
            <a:ext cx="17678400" cy="50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triped Right Arrow 30"/>
          <p:cNvSpPr/>
          <p:nvPr/>
        </p:nvSpPr>
        <p:spPr bwMode="auto">
          <a:xfrm>
            <a:off x="3651250" y="4838700"/>
            <a:ext cx="1187418" cy="647700"/>
          </a:xfrm>
          <a:prstGeom prst="striped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7032" tIns="68517" rIns="137032" bIns="68517"/>
          <a:lstStyle/>
          <a:p>
            <a:pPr>
              <a:defRPr/>
            </a:pPr>
            <a:endParaRPr lang="el-GR">
              <a:latin typeface="Tahoma" pitchFamily="34" charset="0"/>
            </a:endParaRPr>
          </a:p>
        </p:txBody>
      </p:sp>
      <p:sp>
        <p:nvSpPr>
          <p:cNvPr id="32" name="Striped Right Arrow 31"/>
          <p:cNvSpPr/>
          <p:nvPr/>
        </p:nvSpPr>
        <p:spPr bwMode="auto">
          <a:xfrm>
            <a:off x="8604251" y="4838700"/>
            <a:ext cx="1187419" cy="647700"/>
          </a:xfrm>
          <a:prstGeom prst="striped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7032" tIns="68517" rIns="137032" bIns="68517"/>
          <a:lstStyle/>
          <a:p>
            <a:pPr>
              <a:defRPr/>
            </a:pPr>
            <a:endParaRPr lang="el-GR">
              <a:latin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4650" y="2933700"/>
            <a:ext cx="3034533" cy="5943507"/>
            <a:chOff x="1631951" y="1412876"/>
            <a:chExt cx="2879725" cy="4824413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631951" y="1412876"/>
              <a:ext cx="2879725" cy="4824413"/>
            </a:xfrm>
            <a:prstGeom prst="roundRect">
              <a:avLst/>
            </a:prstGeom>
            <a:solidFill>
              <a:srgbClr val="8FE1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000" dirty="0">
                  <a:solidFill>
                    <a:schemeClr val="tx2"/>
                  </a:solidFill>
                  <a:cs typeface="Century"/>
                </a:rPr>
                <a:t>Observations</a:t>
              </a:r>
              <a:endParaRPr lang="el-GR" sz="3000" dirty="0">
                <a:solidFill>
                  <a:schemeClr val="tx2"/>
                </a:solidFill>
                <a:cs typeface="Century"/>
              </a:endParaRPr>
            </a:p>
          </p:txBody>
        </p:sp>
        <p:pic>
          <p:nvPicPr>
            <p:cNvPr id="1332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357" y="3140869"/>
              <a:ext cx="482600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9" y="2276476"/>
              <a:ext cx="1474787" cy="95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2276475"/>
              <a:ext cx="1223962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431" y="3370368"/>
              <a:ext cx="2016125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869" y="4794502"/>
              <a:ext cx="618862" cy="91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3" name="Picture 50" descr="5100_IFM-Kiel_fig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739" y="4864100"/>
              <a:ext cx="1183048" cy="909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946650" y="2933701"/>
            <a:ext cx="3689292" cy="5901638"/>
            <a:chOff x="4353730" y="1813543"/>
            <a:chExt cx="3038762" cy="482441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353730" y="1813543"/>
              <a:ext cx="2879725" cy="4824413"/>
            </a:xfrm>
            <a:prstGeom prst="roundRect">
              <a:avLst/>
            </a:prstGeom>
            <a:solidFill>
              <a:srgbClr val="8FE1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000" dirty="0">
                  <a:solidFill>
                    <a:srgbClr val="1F497D"/>
                  </a:solidFill>
                  <a:cs typeface="Century"/>
                </a:rPr>
                <a:t>Processing &amp; Modeling</a:t>
              </a:r>
              <a:endParaRPr lang="el-GR" sz="2100" dirty="0">
                <a:solidFill>
                  <a:srgbClr val="1F497D"/>
                </a:solidFill>
                <a:cs typeface="Century"/>
              </a:endParaRPr>
            </a:p>
          </p:txBody>
        </p:sp>
        <p:pic>
          <p:nvPicPr>
            <p:cNvPr id="13335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930" y="4335463"/>
              <a:ext cx="2087562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2" descr="Image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985" y="5445914"/>
              <a:ext cx="1441450" cy="7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4" t="32003" r="30923"/>
            <a:stretch/>
          </p:blipFill>
          <p:spPr bwMode="auto">
            <a:xfrm>
              <a:off x="6263221" y="2956070"/>
              <a:ext cx="1008659" cy="1295649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6" name="Picture 6" descr="Glo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995" y="2869826"/>
              <a:ext cx="1441449" cy="141681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747252" y="2857500"/>
            <a:ext cx="3480445" cy="5715813"/>
            <a:chOff x="7536458" y="1484388"/>
            <a:chExt cx="2879725" cy="4824413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536458" y="1484388"/>
              <a:ext cx="2879725" cy="4824413"/>
            </a:xfrm>
            <a:prstGeom prst="roundRect">
              <a:avLst/>
            </a:prstGeom>
            <a:solidFill>
              <a:srgbClr val="8FE1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000" dirty="0">
                  <a:solidFill>
                    <a:srgbClr val="1F497D"/>
                  </a:solidFill>
                  <a:cs typeface="Century"/>
                </a:rPr>
                <a:t>Services</a:t>
              </a:r>
              <a:endParaRPr lang="el-GR" sz="3000" dirty="0">
                <a:solidFill>
                  <a:srgbClr val="1F497D"/>
                </a:solidFill>
                <a:cs typeface="Century"/>
              </a:endParaRPr>
            </a:p>
          </p:txBody>
        </p:sp>
        <p:pic>
          <p:nvPicPr>
            <p:cNvPr id="13320" name="Picture 2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950" y="3573463"/>
              <a:ext cx="6477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8" descr="Picture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689" y="3573463"/>
              <a:ext cx="4222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63" descr="Bandeau_part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04"/>
            <a:stretch>
              <a:fillRect/>
            </a:stretch>
          </p:blipFill>
          <p:spPr bwMode="auto">
            <a:xfrm>
              <a:off x="7824788" y="4581526"/>
              <a:ext cx="1720850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4" descr="xronis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320" y="2636912"/>
              <a:ext cx="12954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9" descr="oil1 7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357" y="2492451"/>
              <a:ext cx="1079500" cy="96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 descr="prestige (crédit douanes françaises)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048750" y="4941888"/>
              <a:ext cx="1316038" cy="1181100"/>
            </a:xfrm>
            <a:prstGeom prst="rect">
              <a:avLst/>
            </a:prstGeom>
            <a:noFill/>
            <a:ln w="28575">
              <a:solidFill>
                <a:srgbClr val="4C6F1A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850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897" y="3545592"/>
              <a:ext cx="797136" cy="1155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251452" y="4305300"/>
            <a:ext cx="4000499" cy="3048000"/>
            <a:chOff x="5251450" y="1333500"/>
            <a:chExt cx="4000500" cy="3048000"/>
          </a:xfrm>
        </p:grpSpPr>
        <p:sp>
          <p:nvSpPr>
            <p:cNvPr id="12" name="Trapezoid 11"/>
            <p:cNvSpPr/>
            <p:nvPr/>
          </p:nvSpPr>
          <p:spPr>
            <a:xfrm rot="5400000">
              <a:off x="5727700" y="857250"/>
              <a:ext cx="3048000" cy="400050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1046" y="2228774"/>
              <a:ext cx="2590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CMEMS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+ Other</a:t>
              </a:r>
            </a:p>
          </p:txBody>
        </p:sp>
      </p:grpSp>
      <p:sp>
        <p:nvSpPr>
          <p:cNvPr id="56" name="Title 5"/>
          <p:cNvSpPr txBox="1">
            <a:spLocks/>
          </p:cNvSpPr>
          <p:nvPr/>
        </p:nvSpPr>
        <p:spPr>
          <a:xfrm>
            <a:off x="908052" y="1409700"/>
            <a:ext cx="12953999" cy="1143000"/>
          </a:xfrm>
          <a:prstGeom prst="rect">
            <a:avLst/>
          </a:prstGeom>
        </p:spPr>
        <p:txBody>
          <a:bodyPr vert="horz" lIns="91400" tIns="45697" rIns="91400" bIns="45697" rtlCol="0" anchor="ctr">
            <a:normAutofit fontScale="82500" lnSpcReduction="20000"/>
          </a:bodyPr>
          <a:lstStyle>
            <a:lvl1pPr algn="ctr" defTabSz="91431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E568B"/>
                </a:solidFill>
              </a:rPr>
              <a:t>Through our members we cover the full value chain from observations to societal applications</a:t>
            </a:r>
            <a:endParaRPr lang="en-US" b="1" dirty="0">
              <a:solidFill>
                <a:srgbClr val="0E568B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47251" y="4381500"/>
            <a:ext cx="4259053" cy="3048000"/>
            <a:chOff x="9671050" y="1333500"/>
            <a:chExt cx="4000500" cy="3048000"/>
          </a:xfrm>
        </p:grpSpPr>
        <p:sp>
          <p:nvSpPr>
            <p:cNvPr id="52" name="Trapezoid 51"/>
            <p:cNvSpPr/>
            <p:nvPr/>
          </p:nvSpPr>
          <p:spPr>
            <a:xfrm rot="16200000">
              <a:off x="10147300" y="857250"/>
              <a:ext cx="3048000" cy="400050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128250" y="2095500"/>
              <a:ext cx="2895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Downstream Services</a:t>
              </a:r>
            </a:p>
          </p:txBody>
        </p:sp>
      </p:grpSp>
      <p:sp>
        <p:nvSpPr>
          <p:cNvPr id="43" name="Title 5"/>
          <p:cNvSpPr txBox="1">
            <a:spLocks/>
          </p:cNvSpPr>
          <p:nvPr/>
        </p:nvSpPr>
        <p:spPr>
          <a:xfrm>
            <a:off x="7308851" y="7734300"/>
            <a:ext cx="3955786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00" tIns="45697" rIns="91400" bIns="45697" rtlCol="0" anchor="ctr">
            <a:normAutofit fontScale="67500" lnSpcReduction="20000"/>
          </a:bodyPr>
          <a:lstStyle>
            <a:lvl1pPr algn="ctr" defTabSz="91431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E568B"/>
                </a:solidFill>
              </a:rPr>
              <a:t>Local/national Forecasts and analysis</a:t>
            </a:r>
            <a:endParaRPr lang="en-US" b="1" dirty="0">
              <a:solidFill>
                <a:srgbClr val="0E568B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98451" y="4152900"/>
            <a:ext cx="4000499" cy="3048000"/>
            <a:chOff x="5251450" y="1333500"/>
            <a:chExt cx="4000500" cy="3048000"/>
          </a:xfrm>
        </p:grpSpPr>
        <p:sp>
          <p:nvSpPr>
            <p:cNvPr id="45" name="Trapezoid 44"/>
            <p:cNvSpPr/>
            <p:nvPr/>
          </p:nvSpPr>
          <p:spPr>
            <a:xfrm rot="5400000">
              <a:off x="5727700" y="857250"/>
              <a:ext cx="3048000" cy="400050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1049" y="1866900"/>
              <a:ext cx="2590800" cy="20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EOOS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GOOS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G7</a:t>
              </a:r>
            </a:p>
          </p:txBody>
        </p:sp>
      </p:grpSp>
      <p:pic>
        <p:nvPicPr>
          <p:cNvPr id="47" name="Picture 46" descr="image00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50" y="2781300"/>
            <a:ext cx="42481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14651" y="7124701"/>
            <a:ext cx="2347187" cy="2475110"/>
            <a:chOff x="7318312" y="5605199"/>
            <a:chExt cx="1565879" cy="1650073"/>
          </a:xfrm>
        </p:grpSpPr>
        <p:pic>
          <p:nvPicPr>
            <p:cNvPr id="13330" name="Picture 13" descr="j029202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168" y="5605199"/>
              <a:ext cx="1189037" cy="119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Rounded Rectangle 26"/>
            <p:cNvSpPr>
              <a:spLocks noChangeArrowheads="1"/>
            </p:cNvSpPr>
            <p:nvPr/>
          </p:nvSpPr>
          <p:spPr bwMode="auto">
            <a:xfrm>
              <a:off x="7318312" y="6894909"/>
              <a:ext cx="1565879" cy="360363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cs typeface="Century"/>
                </a:rPr>
                <a:t>End Users</a:t>
              </a:r>
              <a:endParaRPr lang="el-GR" sz="3100" dirty="0">
                <a:solidFill>
                  <a:schemeClr val="bg1"/>
                </a:solidFill>
                <a:cs typeface="Century"/>
              </a:endParaRPr>
            </a:p>
          </p:txBody>
        </p:sp>
      </p:grpSp>
      <p:sp>
        <p:nvSpPr>
          <p:cNvPr id="13331" name="Down Arrow 25"/>
          <p:cNvSpPr>
            <a:spLocks noChangeArrowheads="1"/>
          </p:cNvSpPr>
          <p:nvPr/>
        </p:nvSpPr>
        <p:spPr bwMode="auto">
          <a:xfrm rot="16200000">
            <a:off x="13543778" y="5385574"/>
            <a:ext cx="647700" cy="1077956"/>
          </a:xfrm>
          <a:prstGeom prst="downArrow">
            <a:avLst>
              <a:gd name="adj1" fmla="val 50000"/>
              <a:gd name="adj2" fmla="val 49963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7032" tIns="68517" rIns="137032" bIns="68517"/>
          <a:lstStyle/>
          <a:p>
            <a:endParaRPr lang="el-GR"/>
          </a:p>
        </p:txBody>
      </p:sp>
      <p:pic>
        <p:nvPicPr>
          <p:cNvPr id="48" name="Εικόνα 3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41" y="53190"/>
            <a:ext cx="40776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Afbeelding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9537700"/>
            <a:ext cx="2298700" cy="749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62" y="2450784"/>
            <a:ext cx="2417588" cy="3402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03" y="6388835"/>
            <a:ext cx="1894717" cy="2666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6017">
            <a:off x="2909458" y="3152465"/>
            <a:ext cx="1954264" cy="2750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9" y="183428"/>
            <a:ext cx="8435786" cy="1480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802" y="2322330"/>
            <a:ext cx="2013485" cy="27905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385" y="6983383"/>
            <a:ext cx="3669771" cy="2072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BD95811-7BA5-4DED-8D61-70D2687CA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7455">
            <a:off x="15565035" y="931374"/>
            <a:ext cx="2165612" cy="302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="" xmlns:a16="http://schemas.microsoft.com/office/drawing/2014/main" id="{61BD8393-0E2C-4EDF-AFAF-F18ACD31C4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319" y="2283424"/>
            <a:ext cx="2472870" cy="3444355"/>
          </a:xfrm>
          <a:prstGeom prst="rect">
            <a:avLst/>
          </a:prstGeom>
        </p:spPr>
      </p:pic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226FBDDC-4900-40C2-9DC3-6683750F21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52" t="9965" r="32365" b="4020"/>
          <a:stretch/>
        </p:blipFill>
        <p:spPr>
          <a:xfrm>
            <a:off x="11832262" y="1089501"/>
            <a:ext cx="2660532" cy="3799155"/>
          </a:xfrm>
          <a:prstGeom prst="rect">
            <a:avLst/>
          </a:prstGeom>
        </p:spPr>
      </p:pic>
      <p:pic>
        <p:nvPicPr>
          <p:cNvPr id="24" name="Picture 23" descr="A screenshot of a computer&#10;&#10;Description generated with very high confidence">
            <a:extLst>
              <a:ext uri="{FF2B5EF4-FFF2-40B4-BE49-F238E27FC236}">
                <a16:creationId xmlns="" xmlns:a16="http://schemas.microsoft.com/office/drawing/2014/main" id="{9D3C5492-6CC2-4FA4-8BB3-34A1B87DA1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45">
            <a:off x="14042026" y="6392012"/>
            <a:ext cx="3183927" cy="2522706"/>
          </a:xfrm>
          <a:prstGeom prst="rect">
            <a:avLst/>
          </a:prstGeom>
        </p:spPr>
      </p:pic>
      <p:pic>
        <p:nvPicPr>
          <p:cNvPr id="26" name="Picture 25" descr="A screenshot of a social media post&#10;&#10;Description generated with very high confidence">
            <a:extLst>
              <a:ext uri="{FF2B5EF4-FFF2-40B4-BE49-F238E27FC236}">
                <a16:creationId xmlns="" xmlns:a16="http://schemas.microsoft.com/office/drawing/2014/main" id="{F0D62F96-A1B0-495C-AB54-5C1B6C49F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2008" y="2389563"/>
            <a:ext cx="2008642" cy="2774800"/>
          </a:xfrm>
          <a:prstGeom prst="rect">
            <a:avLst/>
          </a:prstGeom>
        </p:spPr>
      </p:pic>
      <p:pic>
        <p:nvPicPr>
          <p:cNvPr id="28" name="Picture 27" descr="A screenshot of a computer&#10;&#10;Description generated with very high confidence">
            <a:extLst>
              <a:ext uri="{FF2B5EF4-FFF2-40B4-BE49-F238E27FC236}">
                <a16:creationId xmlns="" xmlns:a16="http://schemas.microsoft.com/office/drawing/2014/main" id="{28887349-3779-4849-B28A-211A08DAC3A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052" y="6605786"/>
            <a:ext cx="2909947" cy="2620057"/>
          </a:xfrm>
          <a:prstGeom prst="rect">
            <a:avLst/>
          </a:prstGeom>
        </p:spPr>
      </p:pic>
      <p:pic>
        <p:nvPicPr>
          <p:cNvPr id="30" name="Picture 29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92700396-1986-43F0-8DAA-EC220EEF3B9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3546">
            <a:off x="14408414" y="2115215"/>
            <a:ext cx="2472870" cy="3473794"/>
          </a:xfrm>
          <a:prstGeom prst="rect">
            <a:avLst/>
          </a:prstGeom>
        </p:spPr>
      </p:pic>
      <p:pic>
        <p:nvPicPr>
          <p:cNvPr id="32" name="Picture 31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C6C23620-71E0-48FB-AC67-64902317817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810" y="5473558"/>
            <a:ext cx="2434443" cy="3513769"/>
          </a:xfrm>
          <a:prstGeom prst="rect">
            <a:avLst/>
          </a:prstGeom>
        </p:spPr>
      </p:pic>
      <p:sp>
        <p:nvSpPr>
          <p:cNvPr id="18" name="TextBox 1"/>
          <p:cNvSpPr txBox="1"/>
          <p:nvPr/>
        </p:nvSpPr>
        <p:spPr>
          <a:xfrm>
            <a:off x="6318250" y="9779000"/>
            <a:ext cx="6719624" cy="35645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EuroGOOS </a:t>
            </a:r>
            <a:r>
              <a:rPr kumimoji="0" lang="en-US" altLang="zh-CN" sz="2098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2017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|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eurogoos.eu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|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twitter.com/EuroGOOS</a:t>
            </a:r>
          </a:p>
        </p:txBody>
      </p:sp>
    </p:spTree>
    <p:extLst>
      <p:ext uri="{BB962C8B-B14F-4D97-AF65-F5344CB8AC3E}">
        <p14:creationId xmlns:p14="http://schemas.microsoft.com/office/powerpoint/2010/main" val="4256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6352" y="9501313"/>
            <a:ext cx="1826125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2" rIns="91366" bIns="45682" rtlCol="0" anchor="ctr"/>
          <a:lstStyle/>
          <a:p>
            <a:pPr algn="ctr"/>
            <a:endParaRPr lang="zh-CN" altLang="en-US"/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9" y="9537712"/>
            <a:ext cx="2297104" cy="749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56881" y="571511"/>
            <a:ext cx="19341359" cy="923297"/>
          </a:xfrm>
          <a:prstGeom prst="rect">
            <a:avLst/>
          </a:prstGeom>
          <a:noFill/>
        </p:spPr>
        <p:txBody>
          <a:bodyPr wrap="square" lIns="91366" tIns="45682" rIns="91366" bIns="45682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2">
                    <a:lumMod val="75000"/>
                  </a:schemeClr>
                </a:solidFill>
              </a:rPr>
              <a:t>EuroGOOS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2216" y="5981705"/>
            <a:ext cx="1599087" cy="830964"/>
          </a:xfrm>
          <a:prstGeom prst="rect">
            <a:avLst/>
          </a:prstGeom>
          <a:noFill/>
        </p:spPr>
        <p:txBody>
          <a:bodyPr wrap="square" lIns="91366" tIns="45682" rIns="91366" bIns="45682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C-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Production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55977" y="7581903"/>
            <a:ext cx="2360558" cy="830964"/>
          </a:xfrm>
          <a:prstGeom prst="rect">
            <a:avLst/>
          </a:prstGeom>
          <a:noFill/>
        </p:spPr>
        <p:txBody>
          <a:bodyPr wrap="square" lIns="91366" tIns="45682" rIns="91366" bIns="45682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Sustained Observations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98189" y="2171700"/>
            <a:ext cx="2893588" cy="7010400"/>
            <a:chOff x="908050" y="2247900"/>
            <a:chExt cx="3962400" cy="7010400"/>
          </a:xfrm>
        </p:grpSpPr>
        <p:sp>
          <p:nvSpPr>
            <p:cNvPr id="18" name="Rounded Rectangle 17"/>
            <p:cNvSpPr/>
            <p:nvPr/>
          </p:nvSpPr>
          <p:spPr>
            <a:xfrm>
              <a:off x="908050" y="2247900"/>
              <a:ext cx="3962400" cy="7010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41449" y="2476500"/>
              <a:ext cx="2971801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ARCTIC</a:t>
              </a:r>
            </a:p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ROOS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4588" y="2171700"/>
            <a:ext cx="2589001" cy="7010400"/>
            <a:chOff x="908050" y="2247900"/>
            <a:chExt cx="3962400" cy="7010400"/>
          </a:xfrm>
        </p:grpSpPr>
        <p:sp>
          <p:nvSpPr>
            <p:cNvPr id="43" name="Rounded Rectangle 42"/>
            <p:cNvSpPr/>
            <p:nvPr/>
          </p:nvSpPr>
          <p:spPr>
            <a:xfrm>
              <a:off x="908050" y="2247900"/>
              <a:ext cx="3962400" cy="7010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1448" y="2476500"/>
              <a:ext cx="29718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BOOS</a:t>
              </a:r>
            </a:p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(Baltic)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320210" y="2095500"/>
            <a:ext cx="4035795" cy="7010400"/>
            <a:chOff x="908050" y="2247900"/>
            <a:chExt cx="3962400" cy="7010400"/>
          </a:xfrm>
        </p:grpSpPr>
        <p:sp>
          <p:nvSpPr>
            <p:cNvPr id="47" name="Rounded Rectangle 46"/>
            <p:cNvSpPr/>
            <p:nvPr/>
          </p:nvSpPr>
          <p:spPr>
            <a:xfrm>
              <a:off x="908050" y="2247900"/>
              <a:ext cx="3962400" cy="7010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41448" y="2476500"/>
              <a:ext cx="29718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MONGOOS</a:t>
              </a:r>
            </a:p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(Mediterranean)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84446" y="2095500"/>
            <a:ext cx="3578913" cy="7010400"/>
            <a:chOff x="908050" y="2247900"/>
            <a:chExt cx="3962400" cy="7010400"/>
          </a:xfrm>
        </p:grpSpPr>
        <p:sp>
          <p:nvSpPr>
            <p:cNvPr id="66" name="Rounded Rectangle 65"/>
            <p:cNvSpPr/>
            <p:nvPr/>
          </p:nvSpPr>
          <p:spPr>
            <a:xfrm>
              <a:off x="908050" y="2247900"/>
              <a:ext cx="3962400" cy="7010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41452" y="2476500"/>
              <a:ext cx="2971800" cy="1569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NOOS</a:t>
              </a:r>
            </a:p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(Northwest shelf)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315650" y="2171700"/>
            <a:ext cx="3731207" cy="7010400"/>
            <a:chOff x="908050" y="2247900"/>
            <a:chExt cx="3962400" cy="7010400"/>
          </a:xfrm>
        </p:grpSpPr>
        <p:sp>
          <p:nvSpPr>
            <p:cNvPr id="78" name="Rounded Rectangle 77"/>
            <p:cNvSpPr/>
            <p:nvPr/>
          </p:nvSpPr>
          <p:spPr>
            <a:xfrm>
              <a:off x="908050" y="2247900"/>
              <a:ext cx="3962400" cy="7010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41451" y="2476500"/>
              <a:ext cx="2971802" cy="1569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IBI-ROOS</a:t>
              </a:r>
            </a:p>
            <a:p>
              <a:pPr algn="ctr"/>
              <a:r>
                <a:rPr lang="en-US" sz="3100" dirty="0">
                  <a:solidFill>
                    <a:srgbClr val="FFFFFF"/>
                  </a:solidFill>
                </a:rPr>
                <a:t>(Iberia-Biscay-Ireland)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4588" y="6515103"/>
            <a:ext cx="17437682" cy="1752600"/>
            <a:chOff x="3270250" y="3695700"/>
            <a:chExt cx="5029199" cy="1905000"/>
          </a:xfrm>
        </p:grpSpPr>
        <p:sp>
          <p:nvSpPr>
            <p:cNvPr id="68" name="Rounded Rectangle 67"/>
            <p:cNvSpPr/>
            <p:nvPr/>
          </p:nvSpPr>
          <p:spPr>
            <a:xfrm>
              <a:off x="3270250" y="3695700"/>
              <a:ext cx="5029199" cy="1905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92212" y="3944178"/>
              <a:ext cx="4964646" cy="15724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5400" b="1" dirty="0">
                  <a:solidFill>
                    <a:schemeClr val="tx2"/>
                  </a:solidFill>
                </a:rPr>
                <a:t>Task Teams</a:t>
              </a:r>
              <a:endParaRPr lang="en-IE" sz="3100" b="1" dirty="0">
                <a:solidFill>
                  <a:schemeClr val="tx2"/>
                </a:solidFill>
              </a:endParaRPr>
            </a:p>
            <a:p>
              <a:pPr algn="ctr"/>
              <a:r>
                <a:rPr lang="en-IE" sz="3100" b="1" dirty="0">
                  <a:solidFill>
                    <a:schemeClr val="tx2"/>
                  </a:solidFill>
                </a:rPr>
                <a:t>Tide Gauge    Ferrybox      Glider      HF radar      Euro-ARGO       EMSO Fixed Platform   Animal-Borne </a:t>
              </a:r>
              <a:endParaRPr lang="en-IE" sz="3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030" y="4152910"/>
            <a:ext cx="17209241" cy="1812755"/>
            <a:chOff x="984250" y="7277100"/>
            <a:chExt cx="16992600" cy="1295400"/>
          </a:xfrm>
        </p:grpSpPr>
        <p:sp>
          <p:nvSpPr>
            <p:cNvPr id="71" name="Rounded Rectangle 70"/>
            <p:cNvSpPr/>
            <p:nvPr/>
          </p:nvSpPr>
          <p:spPr>
            <a:xfrm>
              <a:off x="984250" y="7277100"/>
              <a:ext cx="16992600" cy="1295400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35381" y="7331552"/>
              <a:ext cx="15915366" cy="1033778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5400" b="1" dirty="0">
                  <a:solidFill>
                    <a:schemeClr val="bg1"/>
                  </a:solidFill>
                </a:rPr>
                <a:t>Working Groups</a:t>
              </a:r>
            </a:p>
            <a:p>
              <a:pPr algn="ctr"/>
              <a:r>
                <a:rPr lang="en-IE" sz="3100" b="1" dirty="0">
                  <a:solidFill>
                    <a:schemeClr val="bg1"/>
                  </a:solidFill>
                </a:rPr>
                <a:t>Data-MEQ       Technology Planning     Products     Science Advisory    Coastal </a:t>
              </a:r>
              <a:endParaRPr lang="en-IE" sz="3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1"/>
          <p:cNvSpPr txBox="1"/>
          <p:nvPr/>
        </p:nvSpPr>
        <p:spPr>
          <a:xfrm>
            <a:off x="6318250" y="9779000"/>
            <a:ext cx="6719624" cy="35645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EuroGOOS </a:t>
            </a:r>
            <a:r>
              <a:rPr kumimoji="0" lang="en-US" altLang="zh-CN" sz="2098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2017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|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eurogoos.eu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|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twitter.com/EuroGOOS</a:t>
            </a:r>
          </a:p>
        </p:txBody>
      </p:sp>
    </p:spTree>
    <p:extLst>
      <p:ext uri="{BB962C8B-B14F-4D97-AF65-F5344CB8AC3E}">
        <p14:creationId xmlns:p14="http://schemas.microsoft.com/office/powerpoint/2010/main" val="22353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80" y="1814783"/>
            <a:ext cx="7707626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34" y="8434103"/>
            <a:ext cx="8616518" cy="104298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text 3"/>
          <p:cNvSpPr txBox="1">
            <a:spLocks/>
          </p:cNvSpPr>
          <p:nvPr/>
        </p:nvSpPr>
        <p:spPr>
          <a:xfrm>
            <a:off x="11204170" y="1814783"/>
            <a:ext cx="6290980" cy="6112670"/>
          </a:xfrm>
          <a:prstGeom prst="rect">
            <a:avLst/>
          </a:prstGeom>
        </p:spPr>
        <p:txBody>
          <a:bodyPr lIns="137096" tIns="68548" rIns="137096" bIns="68548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425" indent="-428425"/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 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ROOSs - Regional Operational Oceanographic Systems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are the operational arm(s) of EuroGOOS</a:t>
            </a:r>
          </a:p>
          <a:p>
            <a:pPr marL="428425" indent="-428425"/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About 50 additional partners in ROOSs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428425" indent="-428425">
              <a:defRPr/>
            </a:pPr>
            <a:r>
              <a:rPr lang="en-GB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 ROOSs cooperation focus on improved national and regional services and products</a:t>
            </a:r>
          </a:p>
          <a:p>
            <a:pPr marL="428425" indent="-428425">
              <a:defRPr/>
            </a:pPr>
            <a:r>
              <a:rPr lang="en-GB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ROOSs </a:t>
            </a: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coordinate the observations </a:t>
            </a:r>
            <a:r>
              <a:rPr lang="en-GB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and the </a:t>
            </a: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data transfer </a:t>
            </a:r>
            <a:r>
              <a:rPr lang="en-GB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for internal use and to other users</a:t>
            </a:r>
          </a:p>
          <a:p>
            <a:pPr marL="428425" indent="-428425">
              <a:defRPr/>
            </a:pP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Regional data portals </a:t>
            </a:r>
            <a:r>
              <a:rPr lang="en-GB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every ROOS simplifying the data transfer and enable interoperability and act as “data translators”</a:t>
            </a:r>
            <a:endParaRPr lang="sv-SE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6346" y="9501308"/>
            <a:ext cx="1826125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zh-CN" altLang="en-US"/>
          </a:p>
        </p:txBody>
      </p:sp>
      <p:pic>
        <p:nvPicPr>
          <p:cNvPr id="7" name="Afbeelding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79" y="9537707"/>
            <a:ext cx="2297104" cy="749300"/>
          </a:xfrm>
          <a:prstGeom prst="rect">
            <a:avLst/>
          </a:prstGeom>
        </p:spPr>
      </p:pic>
      <p:sp>
        <p:nvSpPr>
          <p:cNvPr id="9" name="Rectangle 1"/>
          <p:cNvSpPr/>
          <p:nvPr/>
        </p:nvSpPr>
        <p:spPr>
          <a:xfrm>
            <a:off x="-456881" y="571511"/>
            <a:ext cx="19341359" cy="923297"/>
          </a:xfrm>
          <a:prstGeom prst="rect">
            <a:avLst/>
          </a:prstGeom>
          <a:noFill/>
        </p:spPr>
        <p:txBody>
          <a:bodyPr wrap="square" lIns="91366" tIns="45682" rIns="91366" bIns="45682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2"/>
                </a:solidFill>
              </a:rPr>
              <a:t>EuroGOOS ROOSs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318250" y="9779000"/>
            <a:ext cx="6719624" cy="35645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EuroGOOS </a:t>
            </a:r>
            <a:r>
              <a:rPr kumimoji="0" lang="en-US" altLang="zh-CN" sz="2098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2017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|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eurogoos.eu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|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cs typeface="Myriad Pro"/>
              </a:rPr>
              <a:t> </a:t>
            </a:r>
            <a:r>
              <a:rPr kumimoji="0" lang="en-US" altLang="zh-CN" sz="2098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yriad Pro"/>
                <a:cs typeface="Myriad Pro"/>
              </a:rPr>
              <a:t>twitter.com/EuroGOOS</a:t>
            </a:r>
          </a:p>
        </p:txBody>
      </p:sp>
    </p:spTree>
    <p:extLst>
      <p:ext uri="{BB962C8B-B14F-4D97-AF65-F5344CB8AC3E}">
        <p14:creationId xmlns:p14="http://schemas.microsoft.com/office/powerpoint/2010/main" val="42556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8"/>
          <p:cNvSpPr txBox="1"/>
          <p:nvPr/>
        </p:nvSpPr>
        <p:spPr>
          <a:xfrm>
            <a:off x="380737" y="467992"/>
            <a:ext cx="17213858" cy="14466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37079" tIns="68540" rIns="137079" bIns="68540" rtlCol="0">
            <a:spAutoFit/>
          </a:bodyPr>
          <a:lstStyle/>
          <a:p>
            <a:pPr algn="ctr" defTabSz="1370799"/>
            <a:r>
              <a:rPr lang="en-IE" sz="5400" b="1" dirty="0">
                <a:solidFill>
                  <a:srgbClr val="44546A"/>
                </a:solidFill>
              </a:rPr>
              <a:t>Task Teams</a:t>
            </a:r>
            <a:endParaRPr lang="en-IE" sz="3100" b="1" dirty="0">
              <a:solidFill>
                <a:srgbClr val="44546A"/>
              </a:solidFill>
            </a:endParaRPr>
          </a:p>
          <a:p>
            <a:pPr algn="ctr" defTabSz="1370799"/>
            <a:r>
              <a:rPr lang="en-IE" sz="3100" b="1" dirty="0">
                <a:solidFill>
                  <a:srgbClr val="44546A"/>
                </a:solidFill>
              </a:rPr>
              <a:t>Tide Gauge    Ferrybox      Glider      HF radar      Euro-ARGO       EMSO Fixed Platforms   Animal-Borne</a:t>
            </a:r>
            <a:endParaRPr lang="en-IE" sz="3100" dirty="0">
              <a:solidFill>
                <a:srgbClr val="44546A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158166" y="2476500"/>
            <a:ext cx="15659002" cy="5309065"/>
          </a:xfrm>
          <a:prstGeom prst="rect">
            <a:avLst/>
          </a:prstGeom>
        </p:spPr>
        <p:txBody>
          <a:bodyPr wrap="square" lIns="137079" tIns="68540" rIns="137079" bIns="68540">
            <a:spAutoFit/>
          </a:bodyPr>
          <a:lstStyle/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EuroGOOS Task Teams are operational networks of observing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platforms 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They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promote scientific synergy and technological collaboration among European observing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infrastructures;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Task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Team members exchange open source tools, collaborate in areas of common interest, and jointly make European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marine data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available to the EuroGOOS ROOS regional data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portals and hence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to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major EU data initiatives i.e. EMODnet, SeaDataNet and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Copernicus Marine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Service (CMEMS);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Coordinate the existing efforts of the individual observation communities;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Provide an up to date picture of the reporting platforms in Europe;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Provides recommendations of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common operational data procedures and services (incl. data quality 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control, data formats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and data management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);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Promotion (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webpage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) and representation (</a:t>
            </a: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Global);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Co-production of data products;</a:t>
            </a: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72C4">
                    <a:lumMod val="50000"/>
                  </a:srgbClr>
                </a:solidFill>
              </a:rPr>
              <a:t>Brings people and communities together, avoiding duplication of efforts </a:t>
            </a:r>
            <a:endParaRPr lang="en-US" sz="2400" dirty="0">
              <a:solidFill>
                <a:srgbClr val="4472C4">
                  <a:lumMod val="50000"/>
                </a:srgbClr>
              </a:solidFill>
            </a:endParaRP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endParaRPr lang="en-US" dirty="0">
              <a:solidFill>
                <a:srgbClr val="4472C4">
                  <a:lumMod val="50000"/>
                </a:srgbClr>
              </a:solidFill>
            </a:endParaRPr>
          </a:p>
          <a:p>
            <a:pPr marL="428375" indent="-428375" defTabSz="1370799">
              <a:buFont typeface="Arial" panose="020B0604020202020204" pitchFamily="34" charset="0"/>
              <a:buChar char="•"/>
            </a:pPr>
            <a:endParaRPr lang="sv-SE" sz="3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1"/>
          <a:stretch/>
        </p:blipFill>
        <p:spPr bwMode="auto">
          <a:xfrm>
            <a:off x="667408" y="7497049"/>
            <a:ext cx="16640518" cy="221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654285" y="9330725"/>
            <a:ext cx="3104190" cy="415418"/>
          </a:xfrm>
          <a:prstGeom prst="rect">
            <a:avLst/>
          </a:prstGeom>
          <a:noFill/>
        </p:spPr>
        <p:txBody>
          <a:bodyPr wrap="square" lIns="137079" tIns="68540" rIns="137079" bIns="68540" rtlCol="0">
            <a:spAutoFit/>
          </a:bodyPr>
          <a:lstStyle/>
          <a:p>
            <a:pPr defTabSz="1370799"/>
            <a:r>
              <a:rPr lang="sv-SE" dirty="0" smtClean="0">
                <a:solidFill>
                  <a:prstClr val="black"/>
                </a:solidFill>
                <a:hlinkClick r:id="rId3"/>
              </a:rPr>
              <a:t>www.emodnet.eu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13712977" y="9330725"/>
            <a:ext cx="3104190" cy="415418"/>
          </a:xfrm>
          <a:prstGeom prst="rect">
            <a:avLst/>
          </a:prstGeom>
          <a:noFill/>
        </p:spPr>
        <p:txBody>
          <a:bodyPr wrap="square" lIns="137079" tIns="68540" rIns="137079" bIns="68540" rtlCol="0">
            <a:spAutoFit/>
          </a:bodyPr>
          <a:lstStyle/>
          <a:p>
            <a:pPr defTabSz="1370799"/>
            <a:r>
              <a:rPr lang="sv-SE" dirty="0" smtClean="0">
                <a:solidFill>
                  <a:prstClr val="black"/>
                </a:solidFill>
                <a:hlinkClick r:id="rId4"/>
              </a:rPr>
              <a:t>www.copernicus.eu</a:t>
            </a:r>
            <a:r>
              <a:rPr lang="sv-SE" dirty="0" smtClean="0">
                <a:solidFill>
                  <a:prstClr val="black"/>
                </a:solidFill>
              </a:rPr>
              <a:t>  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7645636" y="9330725"/>
            <a:ext cx="3439549" cy="415418"/>
          </a:xfrm>
          <a:prstGeom prst="rect">
            <a:avLst/>
          </a:prstGeom>
          <a:noFill/>
        </p:spPr>
        <p:txBody>
          <a:bodyPr wrap="square" lIns="137079" tIns="68540" rIns="137079" bIns="68540" rtlCol="0">
            <a:spAutoFit/>
          </a:bodyPr>
          <a:lstStyle/>
          <a:p>
            <a:pPr defTabSz="1370799"/>
            <a:r>
              <a:rPr lang="sv-SE" dirty="0" smtClean="0">
                <a:solidFill>
                  <a:prstClr val="black"/>
                </a:solidFill>
                <a:hlinkClick r:id="rId5"/>
              </a:rPr>
              <a:t>www.seadatanet.org</a:t>
            </a:r>
            <a:r>
              <a:rPr lang="sv-SE" dirty="0" smtClean="0">
                <a:solidFill>
                  <a:prstClr val="black"/>
                </a:solidFill>
              </a:rPr>
              <a:t>  </a:t>
            </a:r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6159</TotalTime>
  <Words>1170</Words>
  <Application>Microsoft Office PowerPoint</Application>
  <PresentationFormat>Anpassad</PresentationFormat>
  <Paragraphs>202</Paragraphs>
  <Slides>18</Slides>
  <Notes>8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18</vt:i4>
      </vt:variant>
    </vt:vector>
  </HeadingPairs>
  <TitlesOfParts>
    <vt:vector size="20" baseType="lpstr">
      <vt:lpstr>Office Theme</vt:lpstr>
      <vt:lpstr>Tema de Office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Part of the global effort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Dina</dc:creator>
  <cp:lastModifiedBy>Gorringe Patrick</cp:lastModifiedBy>
  <cp:revision>115</cp:revision>
  <dcterms:created xsi:type="dcterms:W3CDTF">2006-08-16T00:00:00Z</dcterms:created>
  <dcterms:modified xsi:type="dcterms:W3CDTF">2018-01-10T07:38:36Z</dcterms:modified>
</cp:coreProperties>
</file>