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6"/>
  </p:notesMasterIdLst>
  <p:sldIdLst>
    <p:sldId id="256" r:id="rId4"/>
    <p:sldId id="285" r:id="rId5"/>
    <p:sldId id="295" r:id="rId6"/>
    <p:sldId id="311" r:id="rId7"/>
    <p:sldId id="287" r:id="rId8"/>
    <p:sldId id="288" r:id="rId9"/>
    <p:sldId id="319" r:id="rId10"/>
    <p:sldId id="303" r:id="rId11"/>
    <p:sldId id="315" r:id="rId12"/>
    <p:sldId id="316" r:id="rId13"/>
    <p:sldId id="317" r:id="rId14"/>
    <p:sldId id="26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9" autoAdjust="0"/>
    <p:restoredTop sz="50000" autoAdjust="0"/>
  </p:normalViewPr>
  <p:slideViewPr>
    <p:cSldViewPr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F4B9D-ABFA-42C6-A2F3-D8D6D0B2DBF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7D8635-C7F0-426F-ABBB-ED509EAE0F3D}">
      <dgm:prSet phldrT="[Texte]" custT="1"/>
      <dgm:spPr/>
      <dgm:t>
        <a:bodyPr/>
        <a:lstStyle/>
        <a:p>
          <a:r>
            <a:rPr lang="en-US" sz="2800" dirty="0">
              <a:latin typeface="Calibri" pitchFamily="32" charset="0"/>
              <a:ea typeface="Microsoft YaHei" charset="-122"/>
            </a:rPr>
            <a:t>Delivery of </a:t>
          </a:r>
          <a:r>
            <a:rPr lang="en-US" sz="2800" b="1" dirty="0">
              <a:latin typeface="Calibri" pitchFamily="32" charset="0"/>
              <a:ea typeface="Microsoft YaHei" charset="-122"/>
            </a:rPr>
            <a:t>an harmonized research infrastructure for coastal observations</a:t>
          </a:r>
          <a:r>
            <a:rPr lang="en-US" sz="2800" dirty="0">
              <a:latin typeface="Calibri" pitchFamily="32" charset="0"/>
              <a:ea typeface="Microsoft YaHei" charset="-122"/>
            </a:rPr>
            <a:t>, compliant with EMODNET </a:t>
          </a:r>
          <a:r>
            <a:rPr lang="en-US" sz="2800">
              <a:latin typeface="Calibri" pitchFamily="32" charset="0"/>
              <a:ea typeface="Microsoft YaHei" charset="-122"/>
            </a:rPr>
            <a:t>and Copernicus </a:t>
          </a:r>
          <a:endParaRPr lang="fr-FR" sz="2800" dirty="0"/>
        </a:p>
      </dgm:t>
    </dgm:pt>
    <dgm:pt modelId="{753BF5E3-C763-4A6B-80A4-FA890478D264}" type="parTrans" cxnId="{DD295CBB-F43B-4CC0-B237-43DA2A4DEF00}">
      <dgm:prSet/>
      <dgm:spPr/>
      <dgm:t>
        <a:bodyPr/>
        <a:lstStyle/>
        <a:p>
          <a:endParaRPr lang="fr-FR"/>
        </a:p>
      </dgm:t>
    </dgm:pt>
    <dgm:pt modelId="{4B4699BF-72AD-4A7F-9C34-6E11C4420927}" type="sibTrans" cxnId="{DD295CBB-F43B-4CC0-B237-43DA2A4DEF00}">
      <dgm:prSet/>
      <dgm:spPr/>
      <dgm:t>
        <a:bodyPr/>
        <a:lstStyle/>
        <a:p>
          <a:endParaRPr lang="fr-FR"/>
        </a:p>
      </dgm:t>
    </dgm:pt>
    <dgm:pt modelId="{16954488-9C45-4276-A961-A7BB7498A435}">
      <dgm:prSet phldrT="[Texte]" custT="1"/>
      <dgm:spPr/>
      <dgm:t>
        <a:bodyPr/>
        <a:lstStyle/>
        <a:p>
          <a:r>
            <a:rPr lang="en-US" sz="2000" dirty="0">
              <a:latin typeface="Calibri" pitchFamily="32" charset="0"/>
              <a:ea typeface="Microsoft YaHei" charset="-122"/>
            </a:rPr>
            <a:t>To ensure the sustainable provision of high-quality coastal multidisciplinary observations that can support:</a:t>
          </a:r>
          <a:endParaRPr lang="fr-FR" sz="2000" dirty="0"/>
        </a:p>
      </dgm:t>
    </dgm:pt>
    <dgm:pt modelId="{A7FA42C7-F9B5-44DE-8C51-5958E035136D}" type="parTrans" cxnId="{653EB8B3-152B-4E01-BC70-C324D3E15D2B}">
      <dgm:prSet/>
      <dgm:spPr/>
      <dgm:t>
        <a:bodyPr/>
        <a:lstStyle/>
        <a:p>
          <a:endParaRPr lang="fr-FR"/>
        </a:p>
      </dgm:t>
    </dgm:pt>
    <dgm:pt modelId="{EB4A1F8C-4FDD-444C-A8CE-1B502BBF0BA1}" type="sibTrans" cxnId="{653EB8B3-152B-4E01-BC70-C324D3E15D2B}">
      <dgm:prSet/>
      <dgm:spPr/>
      <dgm:t>
        <a:bodyPr/>
        <a:lstStyle/>
        <a:p>
          <a:endParaRPr lang="fr-FR"/>
        </a:p>
      </dgm:t>
    </dgm:pt>
    <dgm:pt modelId="{85CC071A-3EB9-4AA1-98BD-20B024218991}">
      <dgm:prSet phldrT="[Texte]" custT="1"/>
      <dgm:spPr/>
      <dgm:t>
        <a:bodyPr/>
        <a:lstStyle/>
        <a:p>
          <a:r>
            <a:rPr lang="en-US" sz="2400" dirty="0">
              <a:latin typeface="Calibri" pitchFamily="32" charset="0"/>
              <a:ea typeface="Microsoft YaHei" charset="-122"/>
            </a:rPr>
            <a:t>To produce a long-term strategy for further development, integration, sustainability and relevance of coastal observatories in Europe</a:t>
          </a:r>
          <a:endParaRPr lang="fr-FR" sz="2400" dirty="0"/>
        </a:p>
      </dgm:t>
    </dgm:pt>
    <dgm:pt modelId="{B8C7A823-2744-4A81-9AED-192555C73837}" type="parTrans" cxnId="{34EE5B17-F3E5-46E3-B735-5B20AA1AEED2}">
      <dgm:prSet/>
      <dgm:spPr/>
      <dgm:t>
        <a:bodyPr/>
        <a:lstStyle/>
        <a:p>
          <a:endParaRPr lang="fr-FR"/>
        </a:p>
      </dgm:t>
    </dgm:pt>
    <dgm:pt modelId="{34576519-B50B-4C71-95CC-A02017EC2969}" type="sibTrans" cxnId="{34EE5B17-F3E5-46E3-B735-5B20AA1AEED2}">
      <dgm:prSet/>
      <dgm:spPr/>
      <dgm:t>
        <a:bodyPr/>
        <a:lstStyle/>
        <a:p>
          <a:endParaRPr lang="fr-FR"/>
        </a:p>
      </dgm:t>
    </dgm:pt>
    <dgm:pt modelId="{E611D594-161A-491D-9C02-95F0DEDA0D96}">
      <dgm:prSet custT="1"/>
      <dgm:spPr/>
      <dgm:t>
        <a:bodyPr/>
        <a:lstStyle/>
        <a:p>
          <a:r>
            <a:rPr lang="en-US" sz="2000" dirty="0">
              <a:latin typeface="Calibri" pitchFamily="32" charset="0"/>
              <a:ea typeface="Microsoft YaHei" charset="-122"/>
            </a:rPr>
            <a:t>Progress and breakthrough in marine science</a:t>
          </a:r>
        </a:p>
      </dgm:t>
    </dgm:pt>
    <dgm:pt modelId="{D7BC766A-8832-4D7E-BCDC-BED41EB1D294}" type="parTrans" cxnId="{0FBD8156-AC50-4792-957A-E238F50AFD73}">
      <dgm:prSet/>
      <dgm:spPr/>
      <dgm:t>
        <a:bodyPr/>
        <a:lstStyle/>
        <a:p>
          <a:endParaRPr lang="fr-FR"/>
        </a:p>
      </dgm:t>
    </dgm:pt>
    <dgm:pt modelId="{82EFFD61-9FCE-44D6-AC69-180D7536A130}" type="sibTrans" cxnId="{0FBD8156-AC50-4792-957A-E238F50AFD73}">
      <dgm:prSet/>
      <dgm:spPr/>
      <dgm:t>
        <a:bodyPr/>
        <a:lstStyle/>
        <a:p>
          <a:endParaRPr lang="fr-FR"/>
        </a:p>
      </dgm:t>
    </dgm:pt>
    <dgm:pt modelId="{7944EB55-CA86-481B-8243-109C218B0533}">
      <dgm:prSet custT="1"/>
      <dgm:spPr/>
      <dgm:t>
        <a:bodyPr/>
        <a:lstStyle/>
        <a:p>
          <a:r>
            <a:rPr lang="en-US" sz="2000" dirty="0">
              <a:latin typeface="Calibri" pitchFamily="32" charset="0"/>
              <a:ea typeface="Microsoft YaHei" charset="-122"/>
            </a:rPr>
            <a:t>European policies and national duties</a:t>
          </a:r>
        </a:p>
      </dgm:t>
    </dgm:pt>
    <dgm:pt modelId="{4BBB51F5-8CAC-46B2-9784-9F843DDAADF0}" type="parTrans" cxnId="{72071E97-8D24-48AD-8A32-E66E4DB3DBEB}">
      <dgm:prSet/>
      <dgm:spPr/>
      <dgm:t>
        <a:bodyPr/>
        <a:lstStyle/>
        <a:p>
          <a:endParaRPr lang="fr-FR"/>
        </a:p>
      </dgm:t>
    </dgm:pt>
    <dgm:pt modelId="{B36AB8C4-2888-4D88-A797-0B6897D80F4E}" type="sibTrans" cxnId="{72071E97-8D24-48AD-8A32-E66E4DB3DBEB}">
      <dgm:prSet/>
      <dgm:spPr/>
      <dgm:t>
        <a:bodyPr/>
        <a:lstStyle/>
        <a:p>
          <a:endParaRPr lang="fr-FR"/>
        </a:p>
      </dgm:t>
    </dgm:pt>
    <dgm:pt modelId="{5275D4FC-959F-44C8-8B9C-EEE24397CC09}">
      <dgm:prSet custT="1"/>
      <dgm:spPr/>
      <dgm:t>
        <a:bodyPr/>
        <a:lstStyle/>
        <a:p>
          <a:r>
            <a:rPr lang="en-US" sz="2000" dirty="0">
              <a:latin typeface="Calibri" pitchFamily="32" charset="0"/>
              <a:ea typeface="Microsoft YaHei" charset="-122"/>
            </a:rPr>
            <a:t>The development of business activities (e.g. marine services) </a:t>
          </a:r>
        </a:p>
      </dgm:t>
    </dgm:pt>
    <dgm:pt modelId="{1CD05665-B1F5-46C7-BE35-6B4C5AC2A160}" type="parTrans" cxnId="{BFC9C486-4E13-45A1-B1F3-AB5460402479}">
      <dgm:prSet/>
      <dgm:spPr/>
      <dgm:t>
        <a:bodyPr/>
        <a:lstStyle/>
        <a:p>
          <a:endParaRPr lang="fr-FR"/>
        </a:p>
      </dgm:t>
    </dgm:pt>
    <dgm:pt modelId="{EF75B0E6-2698-4057-8D72-61FF3388F0AB}" type="sibTrans" cxnId="{BFC9C486-4E13-45A1-B1F3-AB5460402479}">
      <dgm:prSet/>
      <dgm:spPr/>
      <dgm:t>
        <a:bodyPr/>
        <a:lstStyle/>
        <a:p>
          <a:endParaRPr lang="fr-FR"/>
        </a:p>
      </dgm:t>
    </dgm:pt>
    <dgm:pt modelId="{6C2714D6-23D7-4DE6-B4F3-11B168EEB3A8}" type="pres">
      <dgm:prSet presAssocID="{34DF4B9D-ABFA-42C6-A2F3-D8D6D0B2DB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A899C3A-25DF-441B-B68A-07E4D64677BF}" type="pres">
      <dgm:prSet presAssocID="{F27D8635-C7F0-426F-ABBB-ED509EAE0F3D}" presName="parentText" presStyleLbl="node1" presStyleIdx="0" presStyleCnt="2" custLinFactNeighborX="414" custLinFactNeighborY="-27980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A324BF-EFED-4CB5-8FAA-4E5CFC8B29CD}" type="pres">
      <dgm:prSet presAssocID="{F27D8635-C7F0-426F-ABBB-ED509EAE0F3D}" presName="childText" presStyleLbl="revTx" presStyleIdx="0" presStyleCnt="1" custLinFactNeighborY="-103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31BB0B-E877-4E88-B94D-DB13E254D317}" type="pres">
      <dgm:prSet presAssocID="{85CC071A-3EB9-4AA1-98BD-20B024218991}" presName="parentText" presStyleLbl="node1" presStyleIdx="1" presStyleCnt="2" custLinFactNeighborY="2699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FBD8156-AC50-4792-957A-E238F50AFD73}" srcId="{16954488-9C45-4276-A961-A7BB7498A435}" destId="{E611D594-161A-491D-9C02-95F0DEDA0D96}" srcOrd="0" destOrd="0" parTransId="{D7BC766A-8832-4D7E-BCDC-BED41EB1D294}" sibTransId="{82EFFD61-9FCE-44D6-AC69-180D7536A130}"/>
    <dgm:cxn modelId="{C3CF38C3-A3A0-4573-A4AD-9448B5DF7140}" type="presOf" srcId="{16954488-9C45-4276-A961-A7BB7498A435}" destId="{46A324BF-EFED-4CB5-8FAA-4E5CFC8B29CD}" srcOrd="0" destOrd="0" presId="urn:microsoft.com/office/officeart/2005/8/layout/vList2"/>
    <dgm:cxn modelId="{BEC7A92E-F536-469D-8FC0-829CA7E8D600}" type="presOf" srcId="{F27D8635-C7F0-426F-ABBB-ED509EAE0F3D}" destId="{BA899C3A-25DF-441B-B68A-07E4D64677BF}" srcOrd="0" destOrd="0" presId="urn:microsoft.com/office/officeart/2005/8/layout/vList2"/>
    <dgm:cxn modelId="{CC8375FB-A995-416E-8292-4F193D24B875}" type="presOf" srcId="{34DF4B9D-ABFA-42C6-A2F3-D8D6D0B2DBFF}" destId="{6C2714D6-23D7-4DE6-B4F3-11B168EEB3A8}" srcOrd="0" destOrd="0" presId="urn:microsoft.com/office/officeart/2005/8/layout/vList2"/>
    <dgm:cxn modelId="{34EE5B17-F3E5-46E3-B735-5B20AA1AEED2}" srcId="{34DF4B9D-ABFA-42C6-A2F3-D8D6D0B2DBFF}" destId="{85CC071A-3EB9-4AA1-98BD-20B024218991}" srcOrd="1" destOrd="0" parTransId="{B8C7A823-2744-4A81-9AED-192555C73837}" sibTransId="{34576519-B50B-4C71-95CC-A02017EC2969}"/>
    <dgm:cxn modelId="{3AD383C8-CECF-43DC-9AC2-90C158208C20}" type="presOf" srcId="{85CC071A-3EB9-4AA1-98BD-20B024218991}" destId="{E331BB0B-E877-4E88-B94D-DB13E254D317}" srcOrd="0" destOrd="0" presId="urn:microsoft.com/office/officeart/2005/8/layout/vList2"/>
    <dgm:cxn modelId="{DD295CBB-F43B-4CC0-B237-43DA2A4DEF00}" srcId="{34DF4B9D-ABFA-42C6-A2F3-D8D6D0B2DBFF}" destId="{F27D8635-C7F0-426F-ABBB-ED509EAE0F3D}" srcOrd="0" destOrd="0" parTransId="{753BF5E3-C763-4A6B-80A4-FA890478D264}" sibTransId="{4B4699BF-72AD-4A7F-9C34-6E11C4420927}"/>
    <dgm:cxn modelId="{E2CC1067-583B-473B-A06D-497D7DB4F0F7}" type="presOf" srcId="{5275D4FC-959F-44C8-8B9C-EEE24397CC09}" destId="{46A324BF-EFED-4CB5-8FAA-4E5CFC8B29CD}" srcOrd="0" destOrd="3" presId="urn:microsoft.com/office/officeart/2005/8/layout/vList2"/>
    <dgm:cxn modelId="{970D49A7-4E2A-485C-BC3A-17A2FA38BAC5}" type="presOf" srcId="{E611D594-161A-491D-9C02-95F0DEDA0D96}" destId="{46A324BF-EFED-4CB5-8FAA-4E5CFC8B29CD}" srcOrd="0" destOrd="1" presId="urn:microsoft.com/office/officeart/2005/8/layout/vList2"/>
    <dgm:cxn modelId="{653EB8B3-152B-4E01-BC70-C324D3E15D2B}" srcId="{F27D8635-C7F0-426F-ABBB-ED509EAE0F3D}" destId="{16954488-9C45-4276-A961-A7BB7498A435}" srcOrd="0" destOrd="0" parTransId="{A7FA42C7-F9B5-44DE-8C51-5958E035136D}" sibTransId="{EB4A1F8C-4FDD-444C-A8CE-1B502BBF0BA1}"/>
    <dgm:cxn modelId="{0E4436DF-D265-4F28-80F8-A5CB011DA9BC}" type="presOf" srcId="{7944EB55-CA86-481B-8243-109C218B0533}" destId="{46A324BF-EFED-4CB5-8FAA-4E5CFC8B29CD}" srcOrd="0" destOrd="2" presId="urn:microsoft.com/office/officeart/2005/8/layout/vList2"/>
    <dgm:cxn modelId="{72071E97-8D24-48AD-8A32-E66E4DB3DBEB}" srcId="{16954488-9C45-4276-A961-A7BB7498A435}" destId="{7944EB55-CA86-481B-8243-109C218B0533}" srcOrd="1" destOrd="0" parTransId="{4BBB51F5-8CAC-46B2-9784-9F843DDAADF0}" sibTransId="{B36AB8C4-2888-4D88-A797-0B6897D80F4E}"/>
    <dgm:cxn modelId="{BFC9C486-4E13-45A1-B1F3-AB5460402479}" srcId="{16954488-9C45-4276-A961-A7BB7498A435}" destId="{5275D4FC-959F-44C8-8B9C-EEE24397CC09}" srcOrd="2" destOrd="0" parTransId="{1CD05665-B1F5-46C7-BE35-6B4C5AC2A160}" sibTransId="{EF75B0E6-2698-4057-8D72-61FF3388F0AB}"/>
    <dgm:cxn modelId="{01FE659F-32D1-4EBA-B660-F5D6807117CB}" type="presParOf" srcId="{6C2714D6-23D7-4DE6-B4F3-11B168EEB3A8}" destId="{BA899C3A-25DF-441B-B68A-07E4D64677BF}" srcOrd="0" destOrd="0" presId="urn:microsoft.com/office/officeart/2005/8/layout/vList2"/>
    <dgm:cxn modelId="{6E6F9B92-E7AD-4D91-A86A-B51A7DCF57DA}" type="presParOf" srcId="{6C2714D6-23D7-4DE6-B4F3-11B168EEB3A8}" destId="{46A324BF-EFED-4CB5-8FAA-4E5CFC8B29CD}" srcOrd="1" destOrd="0" presId="urn:microsoft.com/office/officeart/2005/8/layout/vList2"/>
    <dgm:cxn modelId="{9A310A8E-88B5-4C18-A667-A04CEAD0F864}" type="presParOf" srcId="{6C2714D6-23D7-4DE6-B4F3-11B168EEB3A8}" destId="{E331BB0B-E877-4E88-B94D-DB13E254D3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99C3A-25DF-441B-B68A-07E4D64677BF}">
      <dsp:nvSpPr>
        <dsp:cNvPr id="0" name=""/>
        <dsp:cNvSpPr/>
      </dsp:nvSpPr>
      <dsp:spPr>
        <a:xfrm>
          <a:off x="0" y="0"/>
          <a:ext cx="8568952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" pitchFamily="32" charset="0"/>
              <a:ea typeface="Microsoft YaHei" charset="-122"/>
            </a:rPr>
            <a:t>Delivery of </a:t>
          </a:r>
          <a:r>
            <a:rPr lang="en-US" sz="2800" b="1" kern="1200" dirty="0">
              <a:latin typeface="Calibri" pitchFamily="32" charset="0"/>
              <a:ea typeface="Microsoft YaHei" charset="-122"/>
            </a:rPr>
            <a:t>an harmonized research infrastructure for coastal observations</a:t>
          </a:r>
          <a:r>
            <a:rPr lang="en-US" sz="2800" kern="1200" dirty="0">
              <a:latin typeface="Calibri" pitchFamily="32" charset="0"/>
              <a:ea typeface="Microsoft YaHei" charset="-122"/>
            </a:rPr>
            <a:t>, compliant with EMODNET </a:t>
          </a:r>
          <a:r>
            <a:rPr lang="en-US" sz="2800" kern="1200">
              <a:latin typeface="Calibri" pitchFamily="32" charset="0"/>
              <a:ea typeface="Microsoft YaHei" charset="-122"/>
            </a:rPr>
            <a:t>and Copernicus </a:t>
          </a:r>
          <a:endParaRPr lang="fr-FR" sz="2800" kern="1200" dirty="0"/>
        </a:p>
      </dsp:txBody>
      <dsp:txXfrm>
        <a:off x="76105" y="76105"/>
        <a:ext cx="8416742" cy="1406815"/>
      </dsp:txXfrm>
    </dsp:sp>
    <dsp:sp modelId="{46A324BF-EFED-4CB5-8FAA-4E5CFC8B29CD}">
      <dsp:nvSpPr>
        <dsp:cNvPr id="0" name=""/>
        <dsp:cNvSpPr/>
      </dsp:nvSpPr>
      <dsp:spPr>
        <a:xfrm>
          <a:off x="0" y="1644099"/>
          <a:ext cx="8568952" cy="164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Calibri" pitchFamily="32" charset="0"/>
              <a:ea typeface="Microsoft YaHei" charset="-122"/>
            </a:rPr>
            <a:t>To ensure the sustainable provision of high-quality coastal multidisciplinary observations that can support:</a:t>
          </a:r>
          <a:endParaRPr lang="fr-FR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Calibri" pitchFamily="32" charset="0"/>
              <a:ea typeface="Microsoft YaHei" charset="-122"/>
            </a:rPr>
            <a:t>Progress and breakthrough in marine science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Calibri" pitchFamily="32" charset="0"/>
              <a:ea typeface="Microsoft YaHei" charset="-122"/>
            </a:rPr>
            <a:t>European policies and national duties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Calibri" pitchFamily="32" charset="0"/>
              <a:ea typeface="Microsoft YaHei" charset="-122"/>
            </a:rPr>
            <a:t>The development of business activities (e.g. marine services) </a:t>
          </a:r>
        </a:p>
      </dsp:txBody>
      <dsp:txXfrm>
        <a:off x="0" y="1644099"/>
        <a:ext cx="8568952" cy="1648237"/>
      </dsp:txXfrm>
    </dsp:sp>
    <dsp:sp modelId="{E331BB0B-E877-4E88-B94D-DB13E254D317}">
      <dsp:nvSpPr>
        <dsp:cNvPr id="0" name=""/>
        <dsp:cNvSpPr/>
      </dsp:nvSpPr>
      <dsp:spPr>
        <a:xfrm>
          <a:off x="0" y="3409527"/>
          <a:ext cx="8568952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" pitchFamily="32" charset="0"/>
              <a:ea typeface="Microsoft YaHei" charset="-122"/>
            </a:rPr>
            <a:t>To produce a long-term strategy for further development, integration, sustainability and relevance of coastal observatories in Europe</a:t>
          </a:r>
          <a:endParaRPr lang="fr-FR" sz="2400" kern="1200" dirty="0"/>
        </a:p>
      </dsp:txBody>
      <dsp:txXfrm>
        <a:off x="76105" y="3485632"/>
        <a:ext cx="8416742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5140B-4658-449C-92B9-31FBA521FC46}" type="datetimeFigureOut">
              <a:rPr lang="nb-NO" smtClean="0"/>
              <a:t>08.01.2018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37299-13F6-41BC-8276-F62BF4D5E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13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4A45A9-4C8E-42B9-958B-ED3BBB5099DA}" type="slidenum">
              <a:rPr lang="en-US"/>
              <a:pPr/>
              <a:t>3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9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98E186-2BF2-4100-8A6A-1CE7A90985F1}" type="slidenum">
              <a:rPr lang="en-US"/>
              <a:pPr/>
              <a:t>5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1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E47286-7198-472E-BBB6-199D575E091F}" type="slidenum">
              <a:rPr lang="en-US"/>
              <a:pPr/>
              <a:t>6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37299-13F6-41BC-8276-F62BF4D5E40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75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0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47008F-796D-4753-AB0E-51FF4250E08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73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3250" cy="451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>
          <a:xfrm>
            <a:off x="6553200" y="6369050"/>
            <a:ext cx="21272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272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403B60-F175-42A5-A6BD-696B52FE9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6550496" cy="86409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208912" cy="5184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3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3690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9765-792E-4B54-A0FB-7A3056343851}" type="datetimeFigureOut">
              <a:rPr lang="fr-FR"/>
              <a:pPr>
                <a:defRPr/>
              </a:pPr>
              <a:t>08/01/2018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25DB21-896E-4011-A430-EF684D668078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4079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67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6550496" cy="86409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208912" cy="5184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00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png"/><Relationship Id="rId10" Type="http://schemas.openxmlformats.org/officeDocument/2006/relationships/image" Target="../media/image6.emf"/><Relationship Id="rId4" Type="http://schemas.openxmlformats.org/officeDocument/2006/relationships/theme" Target="../theme/theme1.xml"/><Relationship Id="rId9" Type="http://schemas.openxmlformats.org/officeDocument/2006/relationships/image" Target="../media/image5.emf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emf"/><Relationship Id="rId3" Type="http://schemas.openxmlformats.org/officeDocument/2006/relationships/theme" Target="../theme/theme3.xml"/><Relationship Id="rId7" Type="http://schemas.openxmlformats.org/officeDocument/2006/relationships/image" Target="../media/image13.png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4.emf"/><Relationship Id="rId5" Type="http://schemas.openxmlformats.org/officeDocument/2006/relationships/image" Target="../media/image1.png"/><Relationship Id="rId15" Type="http://schemas.openxmlformats.org/officeDocument/2006/relationships/image" Target="../media/image8.emf"/><Relationship Id="rId10" Type="http://schemas.openxmlformats.org/officeDocument/2006/relationships/image" Target="../media/image3.emf"/><Relationship Id="rId4" Type="http://schemas.openxmlformats.org/officeDocument/2006/relationships/image" Target="../media/image15.png"/><Relationship Id="rId9" Type="http://schemas.openxmlformats.org/officeDocument/2006/relationships/image" Target="../media/image2.emf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Logotype_Jerico_nex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867" y="144016"/>
            <a:ext cx="2644762" cy="1152128"/>
          </a:xfrm>
          <a:prstGeom prst="rect">
            <a:avLst/>
          </a:prstGeom>
        </p:spPr>
      </p:pic>
      <p:grpSp>
        <p:nvGrpSpPr>
          <p:cNvPr id="8" name="Groupe 7"/>
          <p:cNvGrpSpPr/>
          <p:nvPr userDrawn="1"/>
        </p:nvGrpSpPr>
        <p:grpSpPr>
          <a:xfrm>
            <a:off x="-5107" y="0"/>
            <a:ext cx="923190" cy="6861171"/>
            <a:chOff x="-5107" y="0"/>
            <a:chExt cx="923190" cy="686117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6250531"/>
              <a:ext cx="918082" cy="61064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1266741"/>
              <a:ext cx="918084" cy="58003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51" y="1816383"/>
              <a:ext cx="921534" cy="91514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6839" cy="1296144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4062250"/>
              <a:ext cx="918082" cy="129675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51" y="2702599"/>
              <a:ext cx="921534" cy="8867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07" y="3561669"/>
              <a:ext cx="923190" cy="567368"/>
            </a:xfrm>
            <a:prstGeom prst="rect">
              <a:avLst/>
            </a:prstGeom>
          </p:spPr>
        </p:pic>
        <p:pic>
          <p:nvPicPr>
            <p:cNvPr id="16" name="Image 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07" y="5346364"/>
              <a:ext cx="923189" cy="90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Image 16"/>
          <p:cNvPicPr/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2" y="6093296"/>
            <a:ext cx="986712" cy="5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5" descr="Logotype_Jerico_nex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022" y="231438"/>
            <a:ext cx="1389434" cy="605274"/>
          </a:xfrm>
          <a:prstGeom prst="rect">
            <a:avLst/>
          </a:prstGeom>
        </p:spPr>
      </p:pic>
      <p:grpSp>
        <p:nvGrpSpPr>
          <p:cNvPr id="8" name="Agrupar 19"/>
          <p:cNvGrpSpPr/>
          <p:nvPr userDrawn="1"/>
        </p:nvGrpSpPr>
        <p:grpSpPr>
          <a:xfrm>
            <a:off x="179512" y="260648"/>
            <a:ext cx="451104" cy="6321872"/>
            <a:chOff x="179512" y="260648"/>
            <a:chExt cx="451104" cy="6321872"/>
          </a:xfrm>
        </p:grpSpPr>
        <p:pic>
          <p:nvPicPr>
            <p:cNvPr id="9" name="Imagen 20" descr="lin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603048" y="3188616"/>
              <a:ext cx="2016224" cy="4511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Imagen 21" descr="lin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675056" y="5276848"/>
              <a:ext cx="2160240" cy="4511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Imagen 22" descr="lin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667640" y="1107800"/>
              <a:ext cx="2145408" cy="451104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1617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/>
          <p:nvPr userDrawn="1"/>
        </p:nvSpPr>
        <p:spPr>
          <a:xfrm>
            <a:off x="1565445" y="494116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This project has received funding from the European Union's Horizon 2020 research and innovation programme under grant agreement No 654410.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406056"/>
            <a:ext cx="2627505" cy="174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 descr="Logotype_Jerico_nex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95334"/>
            <a:ext cx="2644762" cy="1152128"/>
          </a:xfrm>
          <a:prstGeom prst="rect">
            <a:avLst/>
          </a:prstGeom>
        </p:spPr>
      </p:pic>
      <p:grpSp>
        <p:nvGrpSpPr>
          <p:cNvPr id="10" name="Agrupar 8"/>
          <p:cNvGrpSpPr/>
          <p:nvPr userDrawn="1"/>
        </p:nvGrpSpPr>
        <p:grpSpPr>
          <a:xfrm>
            <a:off x="179512" y="247712"/>
            <a:ext cx="451104" cy="6321872"/>
            <a:chOff x="179512" y="260648"/>
            <a:chExt cx="451104" cy="6321872"/>
          </a:xfrm>
        </p:grpSpPr>
        <p:pic>
          <p:nvPicPr>
            <p:cNvPr id="11" name="Imagen 9" descr="lin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603048" y="3188616"/>
              <a:ext cx="2016224" cy="4511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Imagen 14" descr="lin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675056" y="5276848"/>
              <a:ext cx="2160240" cy="4511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Imagen 15" descr="line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667640" y="1107800"/>
              <a:ext cx="2145408" cy="451104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4" name="Groupe 13"/>
          <p:cNvGrpSpPr/>
          <p:nvPr userDrawn="1"/>
        </p:nvGrpSpPr>
        <p:grpSpPr>
          <a:xfrm>
            <a:off x="-5107" y="0"/>
            <a:ext cx="923190" cy="6861171"/>
            <a:chOff x="-5107" y="0"/>
            <a:chExt cx="923190" cy="6861171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6250531"/>
              <a:ext cx="918082" cy="61064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1266741"/>
              <a:ext cx="918084" cy="580032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51" y="1816383"/>
              <a:ext cx="921534" cy="915144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6839" cy="129614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4062250"/>
              <a:ext cx="918082" cy="129675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51" y="2702599"/>
              <a:ext cx="921534" cy="88679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07" y="3561669"/>
              <a:ext cx="923190" cy="567368"/>
            </a:xfrm>
            <a:prstGeom prst="rect">
              <a:avLst/>
            </a:prstGeom>
          </p:spPr>
        </p:pic>
        <p:pic>
          <p:nvPicPr>
            <p:cNvPr id="22" name="Image 1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07" y="5346364"/>
              <a:ext cx="923189" cy="90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287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jpeg"/><Relationship Id="rId20" Type="http://schemas.openxmlformats.org/officeDocument/2006/relationships/image" Target="../media/image4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7624" y="2273955"/>
            <a:ext cx="7632848" cy="15145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latin typeface="Calibri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458611"/>
            <a:ext cx="7776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srgbClr val="0070C0"/>
              </a:solidFill>
            </a:endParaRPr>
          </a:p>
          <a:p>
            <a:endParaRPr lang="en-GB" sz="2000" dirty="0" smtClean="0">
              <a:solidFill>
                <a:srgbClr val="0070C0"/>
              </a:solidFill>
            </a:endParaRPr>
          </a:p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Patrick Farcy, Simon Keeble, Aldo Drago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endParaRPr lang="en-GB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en-GB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en-GB" sz="16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GB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en-GB" sz="16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GB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en-GB" sz="16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GB" sz="1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GB" sz="2400" b="1" dirty="0" err="1" smtClean="0">
                <a:latin typeface="Calibri" pitchFamily="34" charset="0"/>
              </a:rPr>
              <a:t>BlueMed</a:t>
            </a:r>
            <a:r>
              <a:rPr lang="en-GB" sz="2400" b="1" dirty="0" smtClean="0">
                <a:latin typeface="Calibri" pitchFamily="34" charset="0"/>
              </a:rPr>
              <a:t>– Malta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5422" y="1915639"/>
            <a:ext cx="8244408" cy="1297338"/>
          </a:xfrm>
          <a:prstGeom prst="rect">
            <a:avLst/>
          </a:prstGeom>
          <a:solidFill>
            <a:srgbClr val="219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hape 83"/>
          <p:cNvSpPr txBox="1"/>
          <p:nvPr/>
        </p:nvSpPr>
        <p:spPr>
          <a:xfrm>
            <a:off x="929696" y="2002913"/>
            <a:ext cx="8244408" cy="1210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70C0"/>
              </a:buClr>
              <a:buSzPct val="25000"/>
            </a:pPr>
            <a:r>
              <a:rPr lang="en-US" sz="2800" b="1" kern="0" dirty="0">
                <a:solidFill>
                  <a:srgbClr val="FFFFFF"/>
                </a:solidFill>
                <a:latin typeface="Arial"/>
                <a:ea typeface="Calibri"/>
                <a:cs typeface="Calibri"/>
                <a:sym typeface="Calibri"/>
                <a:rtl val="0"/>
              </a:rPr>
              <a:t>JERICO-RI: the European coastal observing system of </a:t>
            </a:r>
            <a:r>
              <a:rPr lang="en-US" sz="2800" b="1" kern="0" dirty="0" smtClean="0">
                <a:solidFill>
                  <a:srgbClr val="FFFFFF"/>
                </a:solidFill>
                <a:latin typeface="Arial"/>
                <a:ea typeface="Calibri"/>
                <a:cs typeface="Calibri"/>
                <a:sym typeface="Calibri"/>
                <a:rtl val="0"/>
              </a:rPr>
              <a:t>systems, component of EOOS </a:t>
            </a:r>
            <a:endParaRPr lang="en-US" sz="2800" b="1" kern="0" dirty="0">
              <a:solidFill>
                <a:srgbClr val="FFFFFF"/>
              </a:solidFill>
              <a:latin typeface="Arial"/>
              <a:ea typeface="Calibri"/>
              <a:cs typeface="Calibri"/>
              <a:sym typeface="Calibri"/>
              <a:rtl val="0"/>
            </a:endParaRPr>
          </a:p>
        </p:txBody>
      </p:sp>
      <p:cxnSp>
        <p:nvCxnSpPr>
          <p:cNvPr id="9" name="Shape 86"/>
          <p:cNvCxnSpPr/>
          <p:nvPr/>
        </p:nvCxnSpPr>
        <p:spPr>
          <a:xfrm>
            <a:off x="1547812" y="1484312"/>
            <a:ext cx="7159624" cy="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" name="Shape 8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812" y="1555748"/>
            <a:ext cx="3919538" cy="8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373216"/>
            <a:ext cx="2045506" cy="20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6550496" cy="1152128"/>
          </a:xfrm>
        </p:spPr>
        <p:txBody>
          <a:bodyPr/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Services to </a:t>
            </a:r>
            <a:r>
              <a:rPr lang="fr-FR" sz="3200" b="1" dirty="0" err="1" smtClean="0">
                <a:solidFill>
                  <a:srgbClr val="C00000"/>
                </a:solidFill>
              </a:rPr>
              <a:t>stakeholders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 err="1" smtClean="0"/>
              <a:t>European</a:t>
            </a:r>
            <a:r>
              <a:rPr lang="fr-FR" sz="2800" dirty="0" smtClean="0"/>
              <a:t> monitoring programs</a:t>
            </a:r>
          </a:p>
          <a:p>
            <a:pPr lvl="1"/>
            <a:r>
              <a:rPr lang="fr-FR" sz="2400" dirty="0" smtClean="0"/>
              <a:t>Support </a:t>
            </a:r>
            <a:r>
              <a:rPr lang="fr-FR" sz="2400" dirty="0" err="1" smtClean="0"/>
              <a:t>harmonising</a:t>
            </a:r>
            <a:r>
              <a:rPr lang="fr-FR" sz="2400" dirty="0" smtClean="0"/>
              <a:t> observations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national monitoring programs</a:t>
            </a:r>
          </a:p>
          <a:p>
            <a:pPr lvl="1"/>
            <a:endParaRPr lang="fr-FR" sz="2400" dirty="0" smtClean="0"/>
          </a:p>
          <a:p>
            <a:pPr lvl="1"/>
            <a:endParaRPr lang="fr-FR" sz="3200" dirty="0" smtClean="0"/>
          </a:p>
          <a:p>
            <a:pPr lvl="1"/>
            <a:r>
              <a:rPr lang="fr-FR" sz="2400" dirty="0" err="1" smtClean="0"/>
              <a:t>Provide</a:t>
            </a:r>
            <a:r>
              <a:rPr lang="fr-FR" sz="2400" dirty="0" smtClean="0"/>
              <a:t> </a:t>
            </a:r>
            <a:r>
              <a:rPr lang="fr-FR" sz="2400" dirty="0" err="1" smtClean="0"/>
              <a:t>continuous</a:t>
            </a:r>
            <a:r>
              <a:rPr lang="fr-FR" sz="2400" dirty="0" smtClean="0"/>
              <a:t> and </a:t>
            </a:r>
            <a:r>
              <a:rPr lang="fr-FR" sz="2400" dirty="0" err="1" smtClean="0"/>
              <a:t>often</a:t>
            </a:r>
            <a:r>
              <a:rPr lang="fr-FR" sz="2400" dirty="0" smtClean="0"/>
              <a:t> quasi-</a:t>
            </a:r>
            <a:r>
              <a:rPr lang="fr-FR" sz="2400" dirty="0" err="1" smtClean="0"/>
              <a:t>realtime</a:t>
            </a:r>
            <a:r>
              <a:rPr lang="fr-FR" sz="2400" dirty="0" smtClean="0"/>
              <a:t> marine observations of key </a:t>
            </a:r>
            <a:r>
              <a:rPr lang="fr-FR" sz="2400" dirty="0" err="1" smtClean="0"/>
              <a:t>parameters</a:t>
            </a:r>
            <a:endParaRPr lang="fr-FR" sz="2400" dirty="0" smtClean="0"/>
          </a:p>
          <a:p>
            <a:pPr lvl="1"/>
            <a:r>
              <a:rPr lang="fr-FR" sz="2400" dirty="0" err="1" smtClean="0"/>
              <a:t>Provide</a:t>
            </a:r>
            <a:r>
              <a:rPr lang="fr-FR" sz="2400" dirty="0" smtClean="0"/>
              <a:t> </a:t>
            </a:r>
            <a:r>
              <a:rPr lang="fr-FR" sz="2400" dirty="0" err="1" smtClean="0"/>
              <a:t>physical</a:t>
            </a:r>
            <a:r>
              <a:rPr lang="fr-FR" sz="2400" dirty="0" smtClean="0"/>
              <a:t>, </a:t>
            </a:r>
            <a:r>
              <a:rPr lang="fr-FR" sz="2400" dirty="0" err="1" smtClean="0"/>
              <a:t>chemical</a:t>
            </a:r>
            <a:r>
              <a:rPr lang="fr-FR" sz="2400" dirty="0" smtClean="0"/>
              <a:t> and </a:t>
            </a:r>
            <a:r>
              <a:rPr lang="fr-FR" sz="2400" dirty="0" err="1" smtClean="0"/>
              <a:t>biological</a:t>
            </a:r>
            <a:r>
              <a:rPr lang="fr-FR" sz="2400" dirty="0" smtClean="0"/>
              <a:t> observations</a:t>
            </a:r>
          </a:p>
          <a:p>
            <a:pPr lvl="1"/>
            <a:r>
              <a:rPr lang="fr-FR" sz="2400" dirty="0" err="1" smtClean="0"/>
              <a:t>Provide</a:t>
            </a:r>
            <a:r>
              <a:rPr lang="fr-FR" sz="2400" dirty="0" smtClean="0"/>
              <a:t> observations </a:t>
            </a:r>
            <a:r>
              <a:rPr lang="fr-FR" sz="2400" dirty="0" err="1" smtClean="0"/>
              <a:t>across</a:t>
            </a:r>
            <a:r>
              <a:rPr lang="fr-FR" sz="2400" dirty="0" smtClean="0"/>
              <a:t> </a:t>
            </a:r>
            <a:r>
              <a:rPr lang="fr-FR" sz="2400" dirty="0" err="1" smtClean="0"/>
              <a:t>borders</a:t>
            </a:r>
            <a:endParaRPr lang="fr-FR" sz="2400" dirty="0" smtClean="0"/>
          </a:p>
          <a:p>
            <a:pPr lvl="2"/>
            <a:r>
              <a:rPr lang="fr-FR" sz="2000" dirty="0" smtClean="0"/>
              <a:t>Gradient – source/accumulation</a:t>
            </a:r>
          </a:p>
          <a:p>
            <a:pPr lvl="2"/>
            <a:r>
              <a:rPr lang="fr-FR" sz="2000" dirty="0" smtClean="0"/>
              <a:t>transport</a:t>
            </a:r>
          </a:p>
          <a:p>
            <a:endParaRPr lang="fr-F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708920"/>
            <a:ext cx="6423490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/>
              <a:t>JERICO-NEXT best practices freely available</a:t>
            </a:r>
          </a:p>
          <a:p>
            <a:pPr algn="ctr"/>
            <a:r>
              <a:rPr lang="nb-NO" sz="2800" dirty="0"/>
              <a:t>http://www.jerico-ri.eu/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23245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Services to </a:t>
            </a:r>
            <a:r>
              <a:rPr lang="fr-FR" sz="3200" b="1" dirty="0" err="1">
                <a:solidFill>
                  <a:srgbClr val="C00000"/>
                </a:solidFill>
              </a:rPr>
              <a:t>T</a:t>
            </a:r>
            <a:r>
              <a:rPr lang="fr-FR" sz="3200" b="1" dirty="0" err="1" smtClean="0">
                <a:solidFill>
                  <a:srgbClr val="C00000"/>
                </a:solidFill>
              </a:rPr>
              <a:t>echnology</a:t>
            </a:r>
            <a:r>
              <a:rPr lang="fr-FR" sz="3200" b="1" dirty="0" smtClean="0">
                <a:solidFill>
                  <a:srgbClr val="C00000"/>
                </a:solidFill>
              </a:rPr>
              <a:t> Providers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048192"/>
            <a:ext cx="8208912" cy="4757072"/>
          </a:xfrm>
        </p:spPr>
        <p:txBody>
          <a:bodyPr/>
          <a:lstStyle/>
          <a:p>
            <a:r>
              <a:rPr lang="fr-FR" sz="2800" dirty="0" smtClean="0"/>
              <a:t>Test of technologies</a:t>
            </a:r>
          </a:p>
          <a:p>
            <a:pPr lvl="1"/>
            <a:r>
              <a:rPr lang="fr-FR" sz="2400" dirty="0" err="1" smtClean="0"/>
              <a:t>Sensors</a:t>
            </a:r>
            <a:endParaRPr lang="fr-FR" sz="2400" dirty="0" smtClean="0"/>
          </a:p>
          <a:p>
            <a:pPr lvl="1"/>
            <a:r>
              <a:rPr lang="fr-FR" sz="2400" dirty="0" err="1" smtClean="0"/>
              <a:t>Integration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sensors</a:t>
            </a:r>
            <a:endParaRPr lang="fr-FR" sz="2400" dirty="0" smtClean="0"/>
          </a:p>
          <a:p>
            <a:pPr lvl="1"/>
            <a:r>
              <a:rPr lang="fr-FR" sz="2400" dirty="0" smtClean="0"/>
              <a:t>Smart solutions (P&amp;P, </a:t>
            </a:r>
            <a:r>
              <a:rPr lang="fr-FR" sz="2400" dirty="0" err="1" smtClean="0"/>
              <a:t>energy</a:t>
            </a:r>
            <a:r>
              <a:rPr lang="fr-FR" sz="2400" dirty="0" smtClean="0"/>
              <a:t>, </a:t>
            </a:r>
            <a:r>
              <a:rPr lang="fr-FR" sz="2400" dirty="0" err="1" smtClean="0"/>
              <a:t>logger</a:t>
            </a:r>
            <a:r>
              <a:rPr lang="fr-FR" sz="2400" dirty="0" smtClean="0"/>
              <a:t>, communication)</a:t>
            </a:r>
          </a:p>
          <a:p>
            <a:r>
              <a:rPr lang="fr-FR" sz="2800" dirty="0" smtClean="0"/>
              <a:t>Comparaison and </a:t>
            </a:r>
            <a:r>
              <a:rPr lang="fr-FR" sz="2800" dirty="0" err="1" smtClean="0"/>
              <a:t>intercalibration</a:t>
            </a:r>
            <a:r>
              <a:rPr lang="fr-FR" sz="2800" dirty="0" smtClean="0"/>
              <a:t> of technologies</a:t>
            </a:r>
            <a:endParaRPr lang="fr-FR" sz="2400" dirty="0" smtClean="0"/>
          </a:p>
          <a:p>
            <a:r>
              <a:rPr lang="fr-FR" sz="2800" dirty="0" smtClean="0"/>
              <a:t>Proof-of-concept and marketing argument</a:t>
            </a:r>
          </a:p>
          <a:p>
            <a:r>
              <a:rPr lang="fr-FR" sz="2800" dirty="0" smtClean="0"/>
              <a:t>Use of </a:t>
            </a:r>
            <a:r>
              <a:rPr lang="fr-FR" sz="2800" dirty="0" err="1" smtClean="0"/>
              <a:t>Research</a:t>
            </a:r>
            <a:r>
              <a:rPr lang="fr-FR" sz="2800" dirty="0" smtClean="0"/>
              <a:t> Infrastructure </a:t>
            </a:r>
            <a:r>
              <a:rPr lang="fr-FR" sz="2800" dirty="0" err="1" smtClean="0"/>
              <a:t>through</a:t>
            </a:r>
            <a:r>
              <a:rPr lang="fr-FR" sz="2800" dirty="0" smtClean="0"/>
              <a:t> TNA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Window</a:t>
            </a:r>
            <a:r>
              <a:rPr lang="fr-FR" sz="2800" dirty="0" smtClean="0"/>
              <a:t> for </a:t>
            </a:r>
            <a:r>
              <a:rPr lang="fr-FR" sz="2800" dirty="0" err="1" smtClean="0"/>
              <a:t>European</a:t>
            </a:r>
            <a:r>
              <a:rPr lang="fr-FR" sz="2800" dirty="0" smtClean="0"/>
              <a:t> know-how</a:t>
            </a:r>
          </a:p>
          <a:p>
            <a:endParaRPr lang="fr-F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437112"/>
            <a:ext cx="496616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/>
              <a:t>The role of Trans-National Access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6013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1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xmlns="" id="{442598A9-1398-4FB1-A29E-65B7C30A1C9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327" y="1341439"/>
            <a:ext cx="8985250" cy="4852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954" name="Rectangle 5">
            <a:extLst>
              <a:ext uri="{FF2B5EF4-FFF2-40B4-BE49-F238E27FC236}">
                <a16:creationId xmlns:a16="http://schemas.microsoft.com/office/drawing/2014/main" xmlns="" id="{FDBCC622-CCB4-48CD-8AB8-25ABEF2F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1346202"/>
            <a:ext cx="92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Freeform 206">
            <a:extLst>
              <a:ext uri="{FF2B5EF4-FFF2-40B4-BE49-F238E27FC236}">
                <a16:creationId xmlns:a16="http://schemas.microsoft.com/office/drawing/2014/main" xmlns="" id="{B72E8041-44A6-445F-B884-CF3019710648}"/>
              </a:ext>
            </a:extLst>
          </p:cNvPr>
          <p:cNvSpPr>
            <a:spLocks/>
          </p:cNvSpPr>
          <p:nvPr/>
        </p:nvSpPr>
        <p:spPr bwMode="auto">
          <a:xfrm>
            <a:off x="2119313" y="1374777"/>
            <a:ext cx="128588" cy="236538"/>
          </a:xfrm>
          <a:custGeom>
            <a:avLst/>
            <a:gdLst>
              <a:gd name="T0" fmla="*/ 30 w 81"/>
              <a:gd name="T1" fmla="*/ 0 h 149"/>
              <a:gd name="T2" fmla="*/ 0 w 81"/>
              <a:gd name="T3" fmla="*/ 137 h 149"/>
              <a:gd name="T4" fmla="*/ 50 w 81"/>
              <a:gd name="T5" fmla="*/ 149 h 149"/>
              <a:gd name="T6" fmla="*/ 81 w 81"/>
              <a:gd name="T7" fmla="*/ 10 h 149"/>
              <a:gd name="T8" fmla="*/ 30 w 81"/>
              <a:gd name="T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49">
                <a:moveTo>
                  <a:pt x="30" y="0"/>
                </a:moveTo>
                <a:lnTo>
                  <a:pt x="0" y="137"/>
                </a:lnTo>
                <a:lnTo>
                  <a:pt x="50" y="149"/>
                </a:lnTo>
                <a:lnTo>
                  <a:pt x="81" y="10"/>
                </a:lnTo>
                <a:lnTo>
                  <a:pt x="30" y="0"/>
                </a:lnTo>
                <a:close/>
              </a:path>
            </a:pathLst>
          </a:custGeom>
          <a:solidFill>
            <a:srgbClr val="CC99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07">
            <a:extLst>
              <a:ext uri="{FF2B5EF4-FFF2-40B4-BE49-F238E27FC236}">
                <a16:creationId xmlns:a16="http://schemas.microsoft.com/office/drawing/2014/main" xmlns="" id="{C3E35765-0E22-446D-8AB1-F45EF32ECE8D}"/>
              </a:ext>
            </a:extLst>
          </p:cNvPr>
          <p:cNvSpPr>
            <a:spLocks/>
          </p:cNvSpPr>
          <p:nvPr/>
        </p:nvSpPr>
        <p:spPr bwMode="auto">
          <a:xfrm>
            <a:off x="1820863" y="1347789"/>
            <a:ext cx="285750" cy="176213"/>
          </a:xfrm>
          <a:custGeom>
            <a:avLst/>
            <a:gdLst>
              <a:gd name="T0" fmla="*/ 16 w 180"/>
              <a:gd name="T1" fmla="*/ 0 h 111"/>
              <a:gd name="T2" fmla="*/ 0 w 180"/>
              <a:gd name="T3" fmla="*/ 74 h 111"/>
              <a:gd name="T4" fmla="*/ 163 w 180"/>
              <a:gd name="T5" fmla="*/ 111 h 111"/>
              <a:gd name="T6" fmla="*/ 180 w 180"/>
              <a:gd name="T7" fmla="*/ 36 h 111"/>
              <a:gd name="T8" fmla="*/ 16 w 180"/>
              <a:gd name="T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11">
                <a:moveTo>
                  <a:pt x="16" y="0"/>
                </a:moveTo>
                <a:lnTo>
                  <a:pt x="0" y="74"/>
                </a:lnTo>
                <a:lnTo>
                  <a:pt x="163" y="111"/>
                </a:lnTo>
                <a:lnTo>
                  <a:pt x="180" y="36"/>
                </a:lnTo>
                <a:lnTo>
                  <a:pt x="16" y="0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08">
            <a:extLst>
              <a:ext uri="{FF2B5EF4-FFF2-40B4-BE49-F238E27FC236}">
                <a16:creationId xmlns:a16="http://schemas.microsoft.com/office/drawing/2014/main" xmlns="" id="{C845C924-7E56-4D80-99B6-46DA06557814}"/>
              </a:ext>
            </a:extLst>
          </p:cNvPr>
          <p:cNvSpPr>
            <a:spLocks/>
          </p:cNvSpPr>
          <p:nvPr/>
        </p:nvSpPr>
        <p:spPr bwMode="auto">
          <a:xfrm>
            <a:off x="2263775" y="1450977"/>
            <a:ext cx="284163" cy="174625"/>
          </a:xfrm>
          <a:custGeom>
            <a:avLst/>
            <a:gdLst>
              <a:gd name="T0" fmla="*/ 16 w 179"/>
              <a:gd name="T1" fmla="*/ 0 h 110"/>
              <a:gd name="T2" fmla="*/ 0 w 179"/>
              <a:gd name="T3" fmla="*/ 75 h 110"/>
              <a:gd name="T4" fmla="*/ 163 w 179"/>
              <a:gd name="T5" fmla="*/ 110 h 110"/>
              <a:gd name="T6" fmla="*/ 179 w 179"/>
              <a:gd name="T7" fmla="*/ 35 h 110"/>
              <a:gd name="T8" fmla="*/ 16 w 179"/>
              <a:gd name="T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" h="110">
                <a:moveTo>
                  <a:pt x="16" y="0"/>
                </a:moveTo>
                <a:lnTo>
                  <a:pt x="0" y="75"/>
                </a:lnTo>
                <a:lnTo>
                  <a:pt x="163" y="110"/>
                </a:lnTo>
                <a:lnTo>
                  <a:pt x="179" y="35"/>
                </a:lnTo>
                <a:lnTo>
                  <a:pt x="16" y="0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209">
            <a:extLst>
              <a:ext uri="{FF2B5EF4-FFF2-40B4-BE49-F238E27FC236}">
                <a16:creationId xmlns:a16="http://schemas.microsoft.com/office/drawing/2014/main" xmlns="" id="{8A6BFD21-F9F9-4D11-8BA8-54A7C7E267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9938" y="1622427"/>
            <a:ext cx="101600" cy="27146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210">
            <a:extLst>
              <a:ext uri="{FF2B5EF4-FFF2-40B4-BE49-F238E27FC236}">
                <a16:creationId xmlns:a16="http://schemas.microsoft.com/office/drawing/2014/main" xmlns="" id="{6FAEE41F-1275-454A-8236-5C302DEE18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2650" y="1630364"/>
            <a:ext cx="22225" cy="28733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11">
            <a:extLst>
              <a:ext uri="{FF2B5EF4-FFF2-40B4-BE49-F238E27FC236}">
                <a16:creationId xmlns:a16="http://schemas.microsoft.com/office/drawing/2014/main" xmlns="" id="{18ADEDA4-2F2B-4FF8-97C4-2DE0E92DFB25}"/>
              </a:ext>
            </a:extLst>
          </p:cNvPr>
          <p:cNvSpPr>
            <a:spLocks/>
          </p:cNvSpPr>
          <p:nvPr/>
        </p:nvSpPr>
        <p:spPr bwMode="auto">
          <a:xfrm>
            <a:off x="8120063" y="1504952"/>
            <a:ext cx="127000" cy="238125"/>
          </a:xfrm>
          <a:custGeom>
            <a:avLst/>
            <a:gdLst>
              <a:gd name="T0" fmla="*/ 30 w 80"/>
              <a:gd name="T1" fmla="*/ 0 h 150"/>
              <a:gd name="T2" fmla="*/ 0 w 80"/>
              <a:gd name="T3" fmla="*/ 138 h 150"/>
              <a:gd name="T4" fmla="*/ 50 w 80"/>
              <a:gd name="T5" fmla="*/ 150 h 150"/>
              <a:gd name="T6" fmla="*/ 80 w 80"/>
              <a:gd name="T7" fmla="*/ 11 h 150"/>
              <a:gd name="T8" fmla="*/ 30 w 80"/>
              <a:gd name="T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50">
                <a:moveTo>
                  <a:pt x="30" y="0"/>
                </a:moveTo>
                <a:lnTo>
                  <a:pt x="0" y="138"/>
                </a:lnTo>
                <a:lnTo>
                  <a:pt x="50" y="150"/>
                </a:lnTo>
                <a:lnTo>
                  <a:pt x="80" y="11"/>
                </a:lnTo>
                <a:lnTo>
                  <a:pt x="30" y="0"/>
                </a:lnTo>
                <a:close/>
              </a:path>
            </a:pathLst>
          </a:custGeom>
          <a:solidFill>
            <a:srgbClr val="CC99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12">
            <a:extLst>
              <a:ext uri="{FF2B5EF4-FFF2-40B4-BE49-F238E27FC236}">
                <a16:creationId xmlns:a16="http://schemas.microsoft.com/office/drawing/2014/main" xmlns="" id="{79600358-3CF5-454B-BF6B-5C2C5BC59B8F}"/>
              </a:ext>
            </a:extLst>
          </p:cNvPr>
          <p:cNvSpPr>
            <a:spLocks/>
          </p:cNvSpPr>
          <p:nvPr/>
        </p:nvSpPr>
        <p:spPr bwMode="auto">
          <a:xfrm>
            <a:off x="7820025" y="1479552"/>
            <a:ext cx="285750" cy="174625"/>
          </a:xfrm>
          <a:custGeom>
            <a:avLst/>
            <a:gdLst>
              <a:gd name="T0" fmla="*/ 17 w 180"/>
              <a:gd name="T1" fmla="*/ 0 h 110"/>
              <a:gd name="T2" fmla="*/ 0 w 180"/>
              <a:gd name="T3" fmla="*/ 74 h 110"/>
              <a:gd name="T4" fmla="*/ 164 w 180"/>
              <a:gd name="T5" fmla="*/ 110 h 110"/>
              <a:gd name="T6" fmla="*/ 180 w 180"/>
              <a:gd name="T7" fmla="*/ 35 h 110"/>
              <a:gd name="T8" fmla="*/ 17 w 180"/>
              <a:gd name="T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10">
                <a:moveTo>
                  <a:pt x="17" y="0"/>
                </a:moveTo>
                <a:lnTo>
                  <a:pt x="0" y="74"/>
                </a:lnTo>
                <a:lnTo>
                  <a:pt x="164" y="110"/>
                </a:lnTo>
                <a:lnTo>
                  <a:pt x="180" y="35"/>
                </a:lnTo>
                <a:lnTo>
                  <a:pt x="17" y="0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13">
            <a:extLst>
              <a:ext uri="{FF2B5EF4-FFF2-40B4-BE49-F238E27FC236}">
                <a16:creationId xmlns:a16="http://schemas.microsoft.com/office/drawing/2014/main" xmlns="" id="{EC71445E-A321-4570-8E93-450A5B5009CF}"/>
              </a:ext>
            </a:extLst>
          </p:cNvPr>
          <p:cNvSpPr>
            <a:spLocks/>
          </p:cNvSpPr>
          <p:nvPr/>
        </p:nvSpPr>
        <p:spPr bwMode="auto">
          <a:xfrm>
            <a:off x="8264525" y="1581152"/>
            <a:ext cx="284163" cy="176213"/>
          </a:xfrm>
          <a:custGeom>
            <a:avLst/>
            <a:gdLst>
              <a:gd name="T0" fmla="*/ 15 w 179"/>
              <a:gd name="T1" fmla="*/ 0 h 111"/>
              <a:gd name="T2" fmla="*/ 0 w 179"/>
              <a:gd name="T3" fmla="*/ 75 h 111"/>
              <a:gd name="T4" fmla="*/ 162 w 179"/>
              <a:gd name="T5" fmla="*/ 111 h 111"/>
              <a:gd name="T6" fmla="*/ 179 w 179"/>
              <a:gd name="T7" fmla="*/ 36 h 111"/>
              <a:gd name="T8" fmla="*/ 15 w 179"/>
              <a:gd name="T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" h="111">
                <a:moveTo>
                  <a:pt x="15" y="0"/>
                </a:moveTo>
                <a:lnTo>
                  <a:pt x="0" y="75"/>
                </a:lnTo>
                <a:lnTo>
                  <a:pt x="162" y="111"/>
                </a:lnTo>
                <a:lnTo>
                  <a:pt x="179" y="36"/>
                </a:lnTo>
                <a:lnTo>
                  <a:pt x="15" y="0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214">
            <a:extLst>
              <a:ext uri="{FF2B5EF4-FFF2-40B4-BE49-F238E27FC236}">
                <a16:creationId xmlns:a16="http://schemas.microsoft.com/office/drawing/2014/main" xmlns="" id="{91225F1C-1003-497F-896E-D75B260172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0688" y="1754189"/>
            <a:ext cx="100013" cy="269875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Line 215">
            <a:extLst>
              <a:ext uri="{FF2B5EF4-FFF2-40B4-BE49-F238E27FC236}">
                <a16:creationId xmlns:a16="http://schemas.microsoft.com/office/drawing/2014/main" xmlns="" id="{8E153716-37F1-4279-8D9C-FF19DDAFE8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1762127"/>
            <a:ext cx="20638" cy="28733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011240" y="5483112"/>
            <a:ext cx="3000297" cy="1195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7939" name="Line 34"/>
          <p:cNvSpPr>
            <a:spLocks noChangeShapeType="1"/>
          </p:cNvSpPr>
          <p:nvPr/>
        </p:nvSpPr>
        <p:spPr bwMode="auto">
          <a:xfrm flipV="1">
            <a:off x="8388350" y="3141663"/>
            <a:ext cx="7556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7942" name="Text Box 2"/>
          <p:cNvSpPr txBox="1">
            <a:spLocks noChangeArrowheads="1"/>
          </p:cNvSpPr>
          <p:nvPr/>
        </p:nvSpPr>
        <p:spPr bwMode="auto">
          <a:xfrm>
            <a:off x="341313" y="2166938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7951" name="Line 12"/>
          <p:cNvSpPr>
            <a:spLocks noChangeShapeType="1"/>
          </p:cNvSpPr>
          <p:nvPr/>
        </p:nvSpPr>
        <p:spPr bwMode="auto">
          <a:xfrm>
            <a:off x="2268538" y="1700213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7953" name="Line 14"/>
          <p:cNvSpPr>
            <a:spLocks noChangeShapeType="1"/>
          </p:cNvSpPr>
          <p:nvPr/>
        </p:nvSpPr>
        <p:spPr bwMode="auto">
          <a:xfrm flipH="1">
            <a:off x="7289005" y="1785938"/>
            <a:ext cx="519907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7965" name="Rectangle 27"/>
          <p:cNvSpPr>
            <a:spLocks noChangeArrowheads="1"/>
          </p:cNvSpPr>
          <p:nvPr/>
        </p:nvSpPr>
        <p:spPr bwMode="auto">
          <a:xfrm>
            <a:off x="110036" y="173119"/>
            <a:ext cx="8902421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 lvl="1" algn="ctr"/>
            <a:r>
              <a:rPr lang="fr-BE" sz="2000" b="1" dirty="0" err="1">
                <a:solidFill>
                  <a:srgbClr val="A50021"/>
                </a:solidFill>
                <a:latin typeface="Tahoma" pitchFamily="34" charset="0"/>
              </a:rPr>
              <a:t>Toward</a:t>
            </a:r>
            <a:r>
              <a:rPr lang="fr-BE" sz="2000" b="1" dirty="0">
                <a:solidFill>
                  <a:srgbClr val="A50021"/>
                </a:solidFill>
                <a:latin typeface="Tahoma" pitchFamily="34" charset="0"/>
              </a:rPr>
              <a:t> a </a:t>
            </a:r>
            <a:r>
              <a:rPr lang="fr-BE" sz="2000" b="1" dirty="0" err="1">
                <a:solidFill>
                  <a:srgbClr val="A50021"/>
                </a:solidFill>
                <a:latin typeface="Tahoma" pitchFamily="34" charset="0"/>
              </a:rPr>
              <a:t>sustained</a:t>
            </a:r>
            <a:r>
              <a:rPr lang="fr-BE" sz="2000" b="1" dirty="0">
                <a:solidFill>
                  <a:srgbClr val="A50021"/>
                </a:solidFill>
                <a:latin typeface="Tahoma" pitchFamily="34" charset="0"/>
              </a:rPr>
              <a:t> Pan </a:t>
            </a:r>
            <a:r>
              <a:rPr lang="fr-BE" sz="2000" b="1" dirty="0" err="1">
                <a:solidFill>
                  <a:srgbClr val="A50021"/>
                </a:solidFill>
                <a:latin typeface="Tahoma" pitchFamily="34" charset="0"/>
              </a:rPr>
              <a:t>European</a:t>
            </a:r>
            <a:r>
              <a:rPr lang="fr-BE" sz="2000" b="1" dirty="0">
                <a:solidFill>
                  <a:srgbClr val="A50021"/>
                </a:solidFill>
                <a:latin typeface="Tahoma" pitchFamily="34" charset="0"/>
              </a:rPr>
              <a:t> JERICO-RI</a:t>
            </a:r>
          </a:p>
          <a:p>
            <a:pPr lvl="1" algn="ctr"/>
            <a:r>
              <a:rPr lang="fr-BE" sz="2000" i="1" dirty="0" err="1">
                <a:solidFill>
                  <a:srgbClr val="A50021"/>
                </a:solidFill>
                <a:latin typeface="Tahoma" pitchFamily="34" charset="0"/>
              </a:rPr>
              <a:t>Some</a:t>
            </a:r>
            <a:r>
              <a:rPr lang="fr-BE" sz="2000" i="1" dirty="0">
                <a:solidFill>
                  <a:srgbClr val="A50021"/>
                </a:solidFill>
                <a:latin typeface="Tahoma" pitchFamily="34" charset="0"/>
              </a:rPr>
              <a:t> components of the </a:t>
            </a:r>
            <a:r>
              <a:rPr lang="fr-BE" sz="2000" i="1" dirty="0" err="1">
                <a:solidFill>
                  <a:srgbClr val="A50021"/>
                </a:solidFill>
                <a:latin typeface="Tahoma" pitchFamily="34" charset="0"/>
              </a:rPr>
              <a:t>European</a:t>
            </a:r>
            <a:r>
              <a:rPr lang="fr-BE" sz="2000" i="1" dirty="0">
                <a:solidFill>
                  <a:srgbClr val="A50021"/>
                </a:solidFill>
                <a:latin typeface="Tahoma" pitchFamily="34" charset="0"/>
              </a:rPr>
              <a:t> </a:t>
            </a:r>
            <a:r>
              <a:rPr lang="fr-BE" sz="2000" i="1" dirty="0" err="1">
                <a:solidFill>
                  <a:srgbClr val="A50021"/>
                </a:solidFill>
                <a:latin typeface="Tahoma" pitchFamily="34" charset="0"/>
              </a:rPr>
              <a:t>Context</a:t>
            </a:r>
            <a:endParaRPr lang="fr-BE" sz="2000" i="1" dirty="0">
              <a:solidFill>
                <a:srgbClr val="A50021"/>
              </a:solidFill>
              <a:latin typeface="Tahoma" pitchFamily="34" charset="0"/>
            </a:endParaRPr>
          </a:p>
          <a:p>
            <a:pPr lvl="1" algn="ctr"/>
            <a:r>
              <a:rPr lang="fr-BE" sz="2000" i="1" dirty="0">
                <a:solidFill>
                  <a:srgbClr val="A5002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 flipH="1">
            <a:off x="1547663" y="1700808"/>
            <a:ext cx="512521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8579296" y="1852613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68158" name="Group 168157">
            <a:extLst>
              <a:ext uri="{FF2B5EF4-FFF2-40B4-BE49-F238E27FC236}">
                <a16:creationId xmlns:a16="http://schemas.microsoft.com/office/drawing/2014/main" xmlns="" id="{1EF0FB46-B718-4008-AD13-5B93457F0FBA}"/>
              </a:ext>
            </a:extLst>
          </p:cNvPr>
          <p:cNvGrpSpPr/>
          <p:nvPr/>
        </p:nvGrpSpPr>
        <p:grpSpPr>
          <a:xfrm>
            <a:off x="7648575" y="3140968"/>
            <a:ext cx="1495425" cy="975421"/>
            <a:chOff x="7648575" y="3140968"/>
            <a:chExt cx="1495425" cy="975421"/>
          </a:xfrm>
        </p:grpSpPr>
        <p:sp>
          <p:nvSpPr>
            <p:cNvPr id="168126" name="Rectangle 174">
              <a:extLst>
                <a:ext uri="{FF2B5EF4-FFF2-40B4-BE49-F238E27FC236}">
                  <a16:creationId xmlns:a16="http://schemas.microsoft.com/office/drawing/2014/main" xmlns="" id="{95B1D1A9-29E0-4BF2-8D2E-2A586B089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9951" y="3746502"/>
              <a:ext cx="527050" cy="233363"/>
            </a:xfrm>
            <a:prstGeom prst="rect">
              <a:avLst/>
            </a:prstGeom>
            <a:solidFill>
              <a:srgbClr val="FFFF99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242">
              <a:extLst>
                <a:ext uri="{FF2B5EF4-FFF2-40B4-BE49-F238E27FC236}">
                  <a16:creationId xmlns:a16="http://schemas.microsoft.com/office/drawing/2014/main" xmlns="" id="{43D9D879-F847-4B4D-8485-1204B52BF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9188" y="3571877"/>
              <a:ext cx="80963" cy="166688"/>
            </a:xfrm>
            <a:prstGeom prst="rect">
              <a:avLst/>
            </a:prstGeom>
            <a:solidFill>
              <a:srgbClr val="FFFF99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50" name="Rectangle 261">
              <a:extLst>
                <a:ext uri="{FF2B5EF4-FFF2-40B4-BE49-F238E27FC236}">
                  <a16:creationId xmlns:a16="http://schemas.microsoft.com/office/drawing/2014/main" xmlns="" id="{ECAD6543-01F7-467F-9822-6DDE5B86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8113" y="3867152"/>
              <a:ext cx="723900" cy="36513"/>
            </a:xfrm>
            <a:prstGeom prst="rect">
              <a:avLst/>
            </a:prstGeom>
            <a:noFill/>
            <a:ln w="7938">
              <a:solidFill>
                <a:srgbClr val="FFC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52" name="Line 262">
              <a:extLst>
                <a:ext uri="{FF2B5EF4-FFF2-40B4-BE49-F238E27FC236}">
                  <a16:creationId xmlns:a16="http://schemas.microsoft.com/office/drawing/2014/main" xmlns="" id="{425BB0B9-F218-4ECF-9B29-89BB7D04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8575" y="3811589"/>
              <a:ext cx="0" cy="3048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5" name="Connecteur droit 4"/>
            <p:cNvCxnSpPr/>
            <p:nvPr/>
          </p:nvCxnSpPr>
          <p:spPr>
            <a:xfrm flipV="1">
              <a:off x="8388350" y="3140968"/>
              <a:ext cx="755650" cy="576064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74463"/>
            <a:ext cx="2751956" cy="9270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850" y="2975904"/>
            <a:ext cx="1631566" cy="710752"/>
          </a:xfrm>
          <a:prstGeom prst="rect">
            <a:avLst/>
          </a:prstGeom>
        </p:spPr>
      </p:pic>
      <p:grpSp>
        <p:nvGrpSpPr>
          <p:cNvPr id="168159" name="Group 168158">
            <a:extLst>
              <a:ext uri="{FF2B5EF4-FFF2-40B4-BE49-F238E27FC236}">
                <a16:creationId xmlns:a16="http://schemas.microsoft.com/office/drawing/2014/main" xmlns="" id="{233F2097-262E-4EC1-A40F-817AB4FD7077}"/>
              </a:ext>
            </a:extLst>
          </p:cNvPr>
          <p:cNvGrpSpPr/>
          <p:nvPr/>
        </p:nvGrpSpPr>
        <p:grpSpPr>
          <a:xfrm>
            <a:off x="52388" y="3254377"/>
            <a:ext cx="9091612" cy="3172537"/>
            <a:chOff x="52388" y="3254377"/>
            <a:chExt cx="9091612" cy="3172537"/>
          </a:xfrm>
        </p:grpSpPr>
        <p:sp>
          <p:nvSpPr>
            <p:cNvPr id="167955" name="Rectangle 6">
              <a:extLst>
                <a:ext uri="{FF2B5EF4-FFF2-40B4-BE49-F238E27FC236}">
                  <a16:creationId xmlns:a16="http://schemas.microsoft.com/office/drawing/2014/main" xmlns="" id="{D129FDB7-CD7A-4B73-999E-3B133CA94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6" y="3659190"/>
              <a:ext cx="3205163" cy="1271588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56" name="Freeform 7">
              <a:extLst>
                <a:ext uri="{FF2B5EF4-FFF2-40B4-BE49-F238E27FC236}">
                  <a16:creationId xmlns:a16="http://schemas.microsoft.com/office/drawing/2014/main" xmlns="" id="{B04545D2-1864-4937-8541-883DF3E23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3652840"/>
              <a:ext cx="87313" cy="88900"/>
            </a:xfrm>
            <a:custGeom>
              <a:avLst/>
              <a:gdLst>
                <a:gd name="T0" fmla="*/ 7 w 55"/>
                <a:gd name="T1" fmla="*/ 3 h 56"/>
                <a:gd name="T2" fmla="*/ 4 w 55"/>
                <a:gd name="T3" fmla="*/ 3 h 56"/>
                <a:gd name="T4" fmla="*/ 4 w 55"/>
                <a:gd name="T5" fmla="*/ 7 h 56"/>
                <a:gd name="T6" fmla="*/ 55 w 55"/>
                <a:gd name="T7" fmla="*/ 7 h 56"/>
                <a:gd name="T8" fmla="*/ 55 w 55"/>
                <a:gd name="T9" fmla="*/ 0 h 56"/>
                <a:gd name="T10" fmla="*/ 4 w 55"/>
                <a:gd name="T11" fmla="*/ 0 h 56"/>
                <a:gd name="T12" fmla="*/ 0 w 55"/>
                <a:gd name="T13" fmla="*/ 0 h 56"/>
                <a:gd name="T14" fmla="*/ 0 w 55"/>
                <a:gd name="T15" fmla="*/ 3 h 56"/>
                <a:gd name="T16" fmla="*/ 0 w 55"/>
                <a:gd name="T17" fmla="*/ 56 h 56"/>
                <a:gd name="T18" fmla="*/ 7 w 55"/>
                <a:gd name="T19" fmla="*/ 56 h 56"/>
                <a:gd name="T20" fmla="*/ 7 w 55"/>
                <a:gd name="T21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6">
                  <a:moveTo>
                    <a:pt x="7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57" name="Rectangle 8">
              <a:extLst>
                <a:ext uri="{FF2B5EF4-FFF2-40B4-BE49-F238E27FC236}">
                  <a16:creationId xmlns:a16="http://schemas.microsoft.com/office/drawing/2014/main" xmlns="" id="{6E87978E-43DE-4CAA-8825-27AAFEE02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6" y="377349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58" name="Rectangle 9">
              <a:extLst>
                <a:ext uri="{FF2B5EF4-FFF2-40B4-BE49-F238E27FC236}">
                  <a16:creationId xmlns:a16="http://schemas.microsoft.com/office/drawing/2014/main" xmlns="" id="{B73DBDA8-AF5A-4202-94F8-F5CB0173F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6" y="3814765"/>
              <a:ext cx="11113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61" name="Rectangle 10">
              <a:extLst>
                <a:ext uri="{FF2B5EF4-FFF2-40B4-BE49-F238E27FC236}">
                  <a16:creationId xmlns:a16="http://schemas.microsoft.com/office/drawing/2014/main" xmlns="" id="{E20CC161-A612-4129-850B-691596174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6" y="3930652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62" name="Rectangle 11">
              <a:extLst>
                <a:ext uri="{FF2B5EF4-FFF2-40B4-BE49-F238E27FC236}">
                  <a16:creationId xmlns:a16="http://schemas.microsoft.com/office/drawing/2014/main" xmlns="" id="{60C737D0-1EA8-4E86-BD19-F6E55D8E8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6" y="3971927"/>
              <a:ext cx="11113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63" name="Rectangle 12">
              <a:extLst>
                <a:ext uri="{FF2B5EF4-FFF2-40B4-BE49-F238E27FC236}">
                  <a16:creationId xmlns:a16="http://schemas.microsoft.com/office/drawing/2014/main" xmlns="" id="{2DD13241-4F71-4EB6-92A8-C49D6C6C6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6" y="4087815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64" name="Rectangle 13">
              <a:extLst>
                <a:ext uri="{FF2B5EF4-FFF2-40B4-BE49-F238E27FC236}">
                  <a16:creationId xmlns:a16="http://schemas.microsoft.com/office/drawing/2014/main" xmlns="" id="{B2EE1978-0380-42D4-9192-1000DFE3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6" y="4129090"/>
              <a:ext cx="11113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66" name="Rectangle 14">
              <a:extLst>
                <a:ext uri="{FF2B5EF4-FFF2-40B4-BE49-F238E27FC236}">
                  <a16:creationId xmlns:a16="http://schemas.microsoft.com/office/drawing/2014/main" xmlns="" id="{62CEBDA2-A7F0-4B6D-AF84-3EC0BFA22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6" y="4244977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67" name="Rectangle 15">
              <a:extLst>
                <a:ext uri="{FF2B5EF4-FFF2-40B4-BE49-F238E27FC236}">
                  <a16:creationId xmlns:a16="http://schemas.microsoft.com/office/drawing/2014/main" xmlns="" id="{EC25214D-FFB6-45F1-953E-B8F28ABFF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6" y="4286252"/>
              <a:ext cx="11113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68" name="Rectangle 16">
              <a:extLst>
                <a:ext uri="{FF2B5EF4-FFF2-40B4-BE49-F238E27FC236}">
                  <a16:creationId xmlns:a16="http://schemas.microsoft.com/office/drawing/2014/main" xmlns="" id="{EABC9B78-84F6-4CD6-9D05-3B8A5086C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6" y="44021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69" name="Freeform 17">
              <a:extLst>
                <a:ext uri="{FF2B5EF4-FFF2-40B4-BE49-F238E27FC236}">
                  <a16:creationId xmlns:a16="http://schemas.microsoft.com/office/drawing/2014/main" xmlns="" id="{0DD4C8BA-F310-4B6B-A5F2-CE24D9EFF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4445002"/>
              <a:ext cx="23813" cy="69850"/>
            </a:xfrm>
            <a:custGeom>
              <a:avLst/>
              <a:gdLst>
                <a:gd name="T0" fmla="*/ 7 w 15"/>
                <a:gd name="T1" fmla="*/ 0 h 44"/>
                <a:gd name="T2" fmla="*/ 0 w 15"/>
                <a:gd name="T3" fmla="*/ 0 h 44"/>
                <a:gd name="T4" fmla="*/ 0 w 15"/>
                <a:gd name="T5" fmla="*/ 41 h 44"/>
                <a:gd name="T6" fmla="*/ 0 w 15"/>
                <a:gd name="T7" fmla="*/ 44 h 44"/>
                <a:gd name="T8" fmla="*/ 4 w 15"/>
                <a:gd name="T9" fmla="*/ 44 h 44"/>
                <a:gd name="T10" fmla="*/ 15 w 15"/>
                <a:gd name="T11" fmla="*/ 44 h 44"/>
                <a:gd name="T12" fmla="*/ 15 w 15"/>
                <a:gd name="T13" fmla="*/ 37 h 44"/>
                <a:gd name="T14" fmla="*/ 4 w 15"/>
                <a:gd name="T15" fmla="*/ 37 h 44"/>
                <a:gd name="T16" fmla="*/ 4 w 15"/>
                <a:gd name="T17" fmla="*/ 41 h 44"/>
                <a:gd name="T18" fmla="*/ 7 w 15"/>
                <a:gd name="T19" fmla="*/ 41 h 44"/>
                <a:gd name="T20" fmla="*/ 7 w 1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4">
                  <a:moveTo>
                    <a:pt x="7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15" y="44"/>
                  </a:lnTo>
                  <a:lnTo>
                    <a:pt x="15" y="37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7" y="4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0" name="Rectangle 18">
              <a:extLst>
                <a:ext uri="{FF2B5EF4-FFF2-40B4-BE49-F238E27FC236}">
                  <a16:creationId xmlns:a16="http://schemas.microsoft.com/office/drawing/2014/main" xmlns="" id="{6290E2B1-F005-462C-A6F8-2CA68F70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8938" y="45037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1" name="Rectangle 19">
              <a:extLst>
                <a:ext uri="{FF2B5EF4-FFF2-40B4-BE49-F238E27FC236}">
                  <a16:creationId xmlns:a16="http://schemas.microsoft.com/office/drawing/2014/main" xmlns="" id="{78D376F6-F806-48D8-9EEA-2FE5556E5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0213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2" name="Rectangle 20">
              <a:extLst>
                <a:ext uri="{FF2B5EF4-FFF2-40B4-BE49-F238E27FC236}">
                  <a16:creationId xmlns:a16="http://schemas.microsoft.com/office/drawing/2014/main" xmlns="" id="{41710AF5-C85A-45AA-807B-61C8E1CE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101" y="45037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3" name="Rectangle 21">
              <a:extLst>
                <a:ext uri="{FF2B5EF4-FFF2-40B4-BE49-F238E27FC236}">
                  <a16:creationId xmlns:a16="http://schemas.microsoft.com/office/drawing/2014/main" xmlns="" id="{AB17949A-67E3-4D09-AF9E-6C1AF748A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4" name="Rectangle 22">
              <a:extLst>
                <a:ext uri="{FF2B5EF4-FFF2-40B4-BE49-F238E27FC236}">
                  <a16:creationId xmlns:a16="http://schemas.microsoft.com/office/drawing/2014/main" xmlns="" id="{1DEC3B2E-040A-416E-B9A4-142B0206E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45037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5" name="Rectangle 23">
              <a:extLst>
                <a:ext uri="{FF2B5EF4-FFF2-40B4-BE49-F238E27FC236}">
                  <a16:creationId xmlns:a16="http://schemas.microsoft.com/office/drawing/2014/main" xmlns="" id="{880135DE-85F2-4DDF-8219-6686AA585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538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6" name="Rectangle 24">
              <a:extLst>
                <a:ext uri="{FF2B5EF4-FFF2-40B4-BE49-F238E27FC236}">
                  <a16:creationId xmlns:a16="http://schemas.microsoft.com/office/drawing/2014/main" xmlns="" id="{C27798E1-99D4-44C9-8B6B-6809900C4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6" y="45037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7" name="Rectangle 25">
              <a:extLst>
                <a:ext uri="{FF2B5EF4-FFF2-40B4-BE49-F238E27FC236}">
                  <a16:creationId xmlns:a16="http://schemas.microsoft.com/office/drawing/2014/main" xmlns="" id="{0207FB0B-A33E-4141-B0B4-F5D836774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1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8" name="Rectangle 26">
              <a:extLst>
                <a:ext uri="{FF2B5EF4-FFF2-40B4-BE49-F238E27FC236}">
                  <a16:creationId xmlns:a16="http://schemas.microsoft.com/office/drawing/2014/main" xmlns="" id="{456045F0-2150-49D7-BEB3-6F60BBD97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588" y="45037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79" name="Rectangle 27">
              <a:extLst>
                <a:ext uri="{FF2B5EF4-FFF2-40B4-BE49-F238E27FC236}">
                  <a16:creationId xmlns:a16="http://schemas.microsoft.com/office/drawing/2014/main" xmlns="" id="{F79EE192-66A6-4B23-99E5-37CDAC71B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863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0" name="Rectangle 28">
              <a:extLst>
                <a:ext uri="{FF2B5EF4-FFF2-40B4-BE49-F238E27FC236}">
                  <a16:creationId xmlns:a16="http://schemas.microsoft.com/office/drawing/2014/main" xmlns="" id="{AFA8489C-5A9F-4957-AC34-5D54020C0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51" y="45037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1" name="Rectangle 29">
              <a:extLst>
                <a:ext uri="{FF2B5EF4-FFF2-40B4-BE49-F238E27FC236}">
                  <a16:creationId xmlns:a16="http://schemas.microsoft.com/office/drawing/2014/main" xmlns="" id="{7797CE1F-9435-4372-88A8-E288FCBCE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6026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2" name="Rectangle 30">
              <a:extLst>
                <a:ext uri="{FF2B5EF4-FFF2-40B4-BE49-F238E27FC236}">
                  <a16:creationId xmlns:a16="http://schemas.microsoft.com/office/drawing/2014/main" xmlns="" id="{C54E8C18-7298-426D-9E6C-88333A340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1913" y="45037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3" name="Rectangle 31">
              <a:extLst>
                <a:ext uri="{FF2B5EF4-FFF2-40B4-BE49-F238E27FC236}">
                  <a16:creationId xmlns:a16="http://schemas.microsoft.com/office/drawing/2014/main" xmlns="" id="{2EDABF24-8D2E-496F-B04B-98AC6C8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3188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4" name="Rectangle 32">
              <a:extLst>
                <a:ext uri="{FF2B5EF4-FFF2-40B4-BE49-F238E27FC236}">
                  <a16:creationId xmlns:a16="http://schemas.microsoft.com/office/drawing/2014/main" xmlns="" id="{580EC11C-36EA-47E0-BA3B-1C716627D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9076" y="45037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5" name="Rectangle 33">
              <a:extLst>
                <a:ext uri="{FF2B5EF4-FFF2-40B4-BE49-F238E27FC236}">
                  <a16:creationId xmlns:a16="http://schemas.microsoft.com/office/drawing/2014/main" xmlns="" id="{3A77DCD0-8727-4285-B9DF-A45D4E284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351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6" name="Rectangle 34">
              <a:extLst>
                <a:ext uri="{FF2B5EF4-FFF2-40B4-BE49-F238E27FC236}">
                  <a16:creationId xmlns:a16="http://schemas.microsoft.com/office/drawing/2014/main" xmlns="" id="{50A4D303-EBD6-40A5-A29F-A9E79F6AE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6238" y="45037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7" name="Rectangle 35">
              <a:extLst>
                <a:ext uri="{FF2B5EF4-FFF2-40B4-BE49-F238E27FC236}">
                  <a16:creationId xmlns:a16="http://schemas.microsoft.com/office/drawing/2014/main" xmlns="" id="{07BC1786-3068-4C52-B64A-63B65F58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513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8" name="Rectangle 36">
              <a:extLst>
                <a:ext uri="{FF2B5EF4-FFF2-40B4-BE49-F238E27FC236}">
                  <a16:creationId xmlns:a16="http://schemas.microsoft.com/office/drawing/2014/main" xmlns="" id="{7D09BAF9-B99D-4A5F-B2DE-186994FAD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1" y="45037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89" name="Rectangle 37">
              <a:extLst>
                <a:ext uri="{FF2B5EF4-FFF2-40B4-BE49-F238E27FC236}">
                  <a16:creationId xmlns:a16="http://schemas.microsoft.com/office/drawing/2014/main" xmlns="" id="{3A82C57C-DB4F-4744-B1A3-3907A2AF9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4676" y="45037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0" name="Freeform 38">
              <a:extLst>
                <a:ext uri="{FF2B5EF4-FFF2-40B4-BE49-F238E27FC236}">
                  <a16:creationId xmlns:a16="http://schemas.microsoft.com/office/drawing/2014/main" xmlns="" id="{298F299E-439E-4524-85D5-03B6012A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976" y="4503740"/>
              <a:ext cx="9525" cy="1111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7 h 7"/>
                <a:gd name="T4" fmla="*/ 3 w 6"/>
                <a:gd name="T5" fmla="*/ 7 h 7"/>
                <a:gd name="T6" fmla="*/ 6 w 6"/>
                <a:gd name="T7" fmla="*/ 7 h 7"/>
                <a:gd name="T8" fmla="*/ 6 w 6"/>
                <a:gd name="T9" fmla="*/ 4 h 7"/>
                <a:gd name="T10" fmla="*/ 6 w 6"/>
                <a:gd name="T11" fmla="*/ 0 h 7"/>
                <a:gd name="T12" fmla="*/ 0 w 6"/>
                <a:gd name="T13" fmla="*/ 0 h 7"/>
                <a:gd name="T14" fmla="*/ 0 w 6"/>
                <a:gd name="T15" fmla="*/ 4 h 7"/>
                <a:gd name="T16" fmla="*/ 3 w 6"/>
                <a:gd name="T17" fmla="*/ 4 h 7"/>
                <a:gd name="T18" fmla="*/ 3 w 6"/>
                <a:gd name="T19" fmla="*/ 0 h 7"/>
                <a:gd name="T20" fmla="*/ 1 w 6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1" name="Rectangle 39">
              <a:extLst>
                <a:ext uri="{FF2B5EF4-FFF2-40B4-BE49-F238E27FC236}">
                  <a16:creationId xmlns:a16="http://schemas.microsoft.com/office/drawing/2014/main" xmlns="" id="{EA7F6394-5B99-4B49-BFDA-F42D98D9D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4387852"/>
              <a:ext cx="9525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2" name="Rectangle 40">
              <a:extLst>
                <a:ext uri="{FF2B5EF4-FFF2-40B4-BE49-F238E27FC236}">
                  <a16:creationId xmlns:a16="http://schemas.microsoft.com/office/drawing/2014/main" xmlns="" id="{1777B872-DC0E-4CCD-9B0F-654717CD3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4346577"/>
              <a:ext cx="9525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3" name="Rectangle 41">
              <a:extLst>
                <a:ext uri="{FF2B5EF4-FFF2-40B4-BE49-F238E27FC236}">
                  <a16:creationId xmlns:a16="http://schemas.microsoft.com/office/drawing/2014/main" xmlns="" id="{2AF9B442-8B42-4326-B519-CF297CC91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4230690"/>
              <a:ext cx="9525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4" name="Rectangle 42">
              <a:extLst>
                <a:ext uri="{FF2B5EF4-FFF2-40B4-BE49-F238E27FC236}">
                  <a16:creationId xmlns:a16="http://schemas.microsoft.com/office/drawing/2014/main" xmlns="" id="{ADD34EA3-EAD8-4E35-8FD3-3C5314D4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4189415"/>
              <a:ext cx="9525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5" name="Rectangle 43">
              <a:extLst>
                <a:ext uri="{FF2B5EF4-FFF2-40B4-BE49-F238E27FC236}">
                  <a16:creationId xmlns:a16="http://schemas.microsoft.com/office/drawing/2014/main" xmlns="" id="{C39C09D7-13F8-4F01-B0F9-DBF9A5946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4073527"/>
              <a:ext cx="9525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6" name="Rectangle 44">
              <a:extLst>
                <a:ext uri="{FF2B5EF4-FFF2-40B4-BE49-F238E27FC236}">
                  <a16:creationId xmlns:a16="http://schemas.microsoft.com/office/drawing/2014/main" xmlns="" id="{84346A0F-3D24-40A7-9C6D-434300F9A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4032252"/>
              <a:ext cx="9525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7" name="Rectangle 45">
              <a:extLst>
                <a:ext uri="{FF2B5EF4-FFF2-40B4-BE49-F238E27FC236}">
                  <a16:creationId xmlns:a16="http://schemas.microsoft.com/office/drawing/2014/main" xmlns="" id="{287DEBCF-1A3E-4B8D-8603-C3D2FDBFB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3916365"/>
              <a:ext cx="9525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8" name="Rectangle 46">
              <a:extLst>
                <a:ext uri="{FF2B5EF4-FFF2-40B4-BE49-F238E27FC236}">
                  <a16:creationId xmlns:a16="http://schemas.microsoft.com/office/drawing/2014/main" xmlns="" id="{B9D84560-5A26-42D0-814C-B434FB3F4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3873502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99" name="Rectangle 47">
              <a:extLst>
                <a:ext uri="{FF2B5EF4-FFF2-40B4-BE49-F238E27FC236}">
                  <a16:creationId xmlns:a16="http://schemas.microsoft.com/office/drawing/2014/main" xmlns="" id="{60BA2992-5402-47F2-A30E-74673848D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3759202"/>
              <a:ext cx="9525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0" name="Rectangle 48">
              <a:extLst>
                <a:ext uri="{FF2B5EF4-FFF2-40B4-BE49-F238E27FC236}">
                  <a16:creationId xmlns:a16="http://schemas.microsoft.com/office/drawing/2014/main" xmlns="" id="{2AB5403C-2B59-4F7B-A95F-B8121A9EE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6" y="37163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1" name="Freeform 49">
              <a:extLst>
                <a:ext uri="{FF2B5EF4-FFF2-40B4-BE49-F238E27FC236}">
                  <a16:creationId xmlns:a16="http://schemas.microsoft.com/office/drawing/2014/main" xmlns="" id="{CBAAA054-03BB-4FE6-A6C2-DDC05E0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176" y="3652840"/>
              <a:ext cx="60325" cy="33338"/>
            </a:xfrm>
            <a:custGeom>
              <a:avLst/>
              <a:gdLst>
                <a:gd name="T0" fmla="*/ 32 w 38"/>
                <a:gd name="T1" fmla="*/ 21 h 21"/>
                <a:gd name="T2" fmla="*/ 38 w 38"/>
                <a:gd name="T3" fmla="*/ 21 h 21"/>
                <a:gd name="T4" fmla="*/ 38 w 38"/>
                <a:gd name="T5" fmla="*/ 3 h 21"/>
                <a:gd name="T6" fmla="*/ 38 w 38"/>
                <a:gd name="T7" fmla="*/ 0 h 21"/>
                <a:gd name="T8" fmla="*/ 35 w 38"/>
                <a:gd name="T9" fmla="*/ 0 h 21"/>
                <a:gd name="T10" fmla="*/ 0 w 38"/>
                <a:gd name="T11" fmla="*/ 0 h 21"/>
                <a:gd name="T12" fmla="*/ 0 w 38"/>
                <a:gd name="T13" fmla="*/ 7 h 21"/>
                <a:gd name="T14" fmla="*/ 35 w 38"/>
                <a:gd name="T15" fmla="*/ 7 h 21"/>
                <a:gd name="T16" fmla="*/ 35 w 38"/>
                <a:gd name="T17" fmla="*/ 3 h 21"/>
                <a:gd name="T18" fmla="*/ 32 w 38"/>
                <a:gd name="T19" fmla="*/ 3 h 21"/>
                <a:gd name="T20" fmla="*/ 32 w 38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1">
                  <a:moveTo>
                    <a:pt x="32" y="21"/>
                  </a:moveTo>
                  <a:lnTo>
                    <a:pt x="38" y="2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5" y="7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3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2" name="Rectangle 50">
              <a:extLst>
                <a:ext uri="{FF2B5EF4-FFF2-40B4-BE49-F238E27FC236}">
                  <a16:creationId xmlns:a16="http://schemas.microsoft.com/office/drawing/2014/main" xmlns="" id="{CC12E7E3-7073-4C05-B456-409D2DD3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5313" y="36528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3" name="Rectangle 51">
              <a:extLst>
                <a:ext uri="{FF2B5EF4-FFF2-40B4-BE49-F238E27FC236}">
                  <a16:creationId xmlns:a16="http://schemas.microsoft.com/office/drawing/2014/main" xmlns="" id="{87954745-DCA4-40E9-AFAF-B327D632B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1013" y="3652840"/>
              <a:ext cx="8255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4" name="Rectangle 52">
              <a:extLst>
                <a:ext uri="{FF2B5EF4-FFF2-40B4-BE49-F238E27FC236}">
                  <a16:creationId xmlns:a16="http://schemas.microsoft.com/office/drawing/2014/main" xmlns="" id="{C85FABA4-5BD1-450F-A2B7-A81A70082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1" y="36528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5" name="Rectangle 53">
              <a:extLst>
                <a:ext uri="{FF2B5EF4-FFF2-40B4-BE49-F238E27FC236}">
                  <a16:creationId xmlns:a16="http://schemas.microsoft.com/office/drawing/2014/main" xmlns="" id="{DE0892BC-1A3B-410D-865F-91564DE2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1" y="36528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6" name="Rectangle 54">
              <a:extLst>
                <a:ext uri="{FF2B5EF4-FFF2-40B4-BE49-F238E27FC236}">
                  <a16:creationId xmlns:a16="http://schemas.microsoft.com/office/drawing/2014/main" xmlns="" id="{A01BB6DA-A40F-440C-995A-A1AFB1DC8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988" y="36528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7" name="Rectangle 55">
              <a:extLst>
                <a:ext uri="{FF2B5EF4-FFF2-40B4-BE49-F238E27FC236}">
                  <a16:creationId xmlns:a16="http://schemas.microsoft.com/office/drawing/2014/main" xmlns="" id="{35A26556-D228-412B-8B6C-B1AAFC4BB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688" y="36528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8" name="Rectangle 56">
              <a:extLst>
                <a:ext uri="{FF2B5EF4-FFF2-40B4-BE49-F238E27FC236}">
                  <a16:creationId xmlns:a16="http://schemas.microsoft.com/office/drawing/2014/main" xmlns="" id="{07412931-E642-413F-A739-F95A84D0E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3826" y="36528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09" name="Rectangle 57">
              <a:extLst>
                <a:ext uri="{FF2B5EF4-FFF2-40B4-BE49-F238E27FC236}">
                  <a16:creationId xmlns:a16="http://schemas.microsoft.com/office/drawing/2014/main" xmlns="" id="{D1D79B77-35C4-4D06-A02C-665BA565B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9526" y="36528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0" name="Rectangle 58">
              <a:extLst>
                <a:ext uri="{FF2B5EF4-FFF2-40B4-BE49-F238E27FC236}">
                  <a16:creationId xmlns:a16="http://schemas.microsoft.com/office/drawing/2014/main" xmlns="" id="{A6E97F63-BB0D-46D3-B2A1-FAC07D07E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663" y="36528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1" name="Rectangle 59">
              <a:extLst>
                <a:ext uri="{FF2B5EF4-FFF2-40B4-BE49-F238E27FC236}">
                  <a16:creationId xmlns:a16="http://schemas.microsoft.com/office/drawing/2014/main" xmlns="" id="{EBCD96D1-1EC4-4456-832C-0E1B18FB5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3" y="36528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2" name="Rectangle 60">
              <a:extLst>
                <a:ext uri="{FF2B5EF4-FFF2-40B4-BE49-F238E27FC236}">
                  <a16:creationId xmlns:a16="http://schemas.microsoft.com/office/drawing/2014/main" xmlns="" id="{6EB19A14-1356-4F33-B490-554ECC159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1" y="3652840"/>
              <a:ext cx="1111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3" name="Rectangle 61">
              <a:extLst>
                <a:ext uri="{FF2B5EF4-FFF2-40B4-BE49-F238E27FC236}">
                  <a16:creationId xmlns:a16="http://schemas.microsoft.com/office/drawing/2014/main" xmlns="" id="{DBF23729-0AFE-42A1-8FC8-7AD5DBA42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1" y="36528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4" name="Rectangle 62">
              <a:extLst>
                <a:ext uri="{FF2B5EF4-FFF2-40B4-BE49-F238E27FC236}">
                  <a16:creationId xmlns:a16="http://schemas.microsoft.com/office/drawing/2014/main" xmlns="" id="{1B5AD8CD-001C-41F6-A594-83FF1C3E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3926" y="36528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5" name="Rectangle 63">
              <a:extLst>
                <a:ext uri="{FF2B5EF4-FFF2-40B4-BE49-F238E27FC236}">
                  <a16:creationId xmlns:a16="http://schemas.microsoft.com/office/drawing/2014/main" xmlns="" id="{8D603CA6-2440-4553-AFBE-F7E81828C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038" y="36528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6" name="Rectangle 64">
              <a:extLst>
                <a:ext uri="{FF2B5EF4-FFF2-40B4-BE49-F238E27FC236}">
                  <a16:creationId xmlns:a16="http://schemas.microsoft.com/office/drawing/2014/main" xmlns="" id="{FB7FECDF-66DE-4626-9E6B-1A8C5A64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763" y="36528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7" name="Rectangle 65">
              <a:extLst>
                <a:ext uri="{FF2B5EF4-FFF2-40B4-BE49-F238E27FC236}">
                  <a16:creationId xmlns:a16="http://schemas.microsoft.com/office/drawing/2014/main" xmlns="" id="{E52311F6-D8C3-46A6-8FAC-47F99DFD4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76" y="36528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8" name="Rectangle 66">
              <a:extLst>
                <a:ext uri="{FF2B5EF4-FFF2-40B4-BE49-F238E27FC236}">
                  <a16:creationId xmlns:a16="http://schemas.microsoft.com/office/drawing/2014/main" xmlns="" id="{DF1128E1-A9E9-4F3B-A69E-DC8513CA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9601" y="36528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19" name="Rectangle 67">
              <a:extLst>
                <a:ext uri="{FF2B5EF4-FFF2-40B4-BE49-F238E27FC236}">
                  <a16:creationId xmlns:a16="http://schemas.microsoft.com/office/drawing/2014/main" xmlns="" id="{8117B6E4-CBFC-4949-8FE8-94B5D31AA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3713" y="3652840"/>
              <a:ext cx="8413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0" name="Rectangle 68">
              <a:extLst>
                <a:ext uri="{FF2B5EF4-FFF2-40B4-BE49-F238E27FC236}">
                  <a16:creationId xmlns:a16="http://schemas.microsoft.com/office/drawing/2014/main" xmlns="" id="{3C29D28C-54E3-43D6-BFB4-F4BB4A3D2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652840"/>
              <a:ext cx="952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1" name="Freeform 69">
              <a:extLst>
                <a:ext uri="{FF2B5EF4-FFF2-40B4-BE49-F238E27FC236}">
                  <a16:creationId xmlns:a16="http://schemas.microsoft.com/office/drawing/2014/main" xmlns="" id="{8DDD8E7C-9CFE-4156-87EB-0D7B8CADB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5829302"/>
              <a:ext cx="106363" cy="85725"/>
            </a:xfrm>
            <a:custGeom>
              <a:avLst/>
              <a:gdLst>
                <a:gd name="T0" fmla="*/ 67 w 67"/>
                <a:gd name="T1" fmla="*/ 0 h 54"/>
                <a:gd name="T2" fmla="*/ 0 w 67"/>
                <a:gd name="T3" fmla="*/ 7 h 54"/>
                <a:gd name="T4" fmla="*/ 27 w 67"/>
                <a:gd name="T5" fmla="*/ 54 h 54"/>
                <a:gd name="T6" fmla="*/ 67 w 67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4">
                  <a:moveTo>
                    <a:pt x="67" y="0"/>
                  </a:moveTo>
                  <a:lnTo>
                    <a:pt x="0" y="7"/>
                  </a:lnTo>
                  <a:lnTo>
                    <a:pt x="27" y="5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BBE0E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2" name="Line 70">
              <a:extLst>
                <a:ext uri="{FF2B5EF4-FFF2-40B4-BE49-F238E27FC236}">
                  <a16:creationId xmlns:a16="http://schemas.microsoft.com/office/drawing/2014/main" xmlns="" id="{6986D7D1-B769-466E-899A-F81082871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238" y="4017965"/>
              <a:ext cx="81375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3" name="Freeform 71">
              <a:extLst>
                <a:ext uri="{FF2B5EF4-FFF2-40B4-BE49-F238E27FC236}">
                  <a16:creationId xmlns:a16="http://schemas.microsoft.com/office/drawing/2014/main" xmlns="" id="{1475D5CA-8F91-4140-8682-562305FF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6" y="3897315"/>
              <a:ext cx="8877300" cy="2193925"/>
            </a:xfrm>
            <a:custGeom>
              <a:avLst/>
              <a:gdLst>
                <a:gd name="T0" fmla="*/ 479 w 5592"/>
                <a:gd name="T1" fmla="*/ 1381 h 1382"/>
                <a:gd name="T2" fmla="*/ 1070 w 5592"/>
                <a:gd name="T3" fmla="*/ 1382 h 1382"/>
                <a:gd name="T4" fmla="*/ 1524 w 5592"/>
                <a:gd name="T5" fmla="*/ 1378 h 1382"/>
                <a:gd name="T6" fmla="*/ 1957 w 5592"/>
                <a:gd name="T7" fmla="*/ 1366 h 1382"/>
                <a:gd name="T8" fmla="*/ 2360 w 5592"/>
                <a:gd name="T9" fmla="*/ 1346 h 1382"/>
                <a:gd name="T10" fmla="*/ 2727 w 5592"/>
                <a:gd name="T11" fmla="*/ 1314 h 1382"/>
                <a:gd name="T12" fmla="*/ 3050 w 5592"/>
                <a:gd name="T13" fmla="*/ 1267 h 1382"/>
                <a:gd name="T14" fmla="*/ 3197 w 5592"/>
                <a:gd name="T15" fmla="*/ 1238 h 1382"/>
                <a:gd name="T16" fmla="*/ 3325 w 5592"/>
                <a:gd name="T17" fmla="*/ 1205 h 1382"/>
                <a:gd name="T18" fmla="*/ 3436 w 5592"/>
                <a:gd name="T19" fmla="*/ 1165 h 1382"/>
                <a:gd name="T20" fmla="*/ 3529 w 5592"/>
                <a:gd name="T21" fmla="*/ 1118 h 1382"/>
                <a:gd name="T22" fmla="*/ 3592 w 5592"/>
                <a:gd name="T23" fmla="*/ 1077 h 1382"/>
                <a:gd name="T24" fmla="*/ 3703 w 5592"/>
                <a:gd name="T25" fmla="*/ 975 h 1382"/>
                <a:gd name="T26" fmla="*/ 3775 w 5592"/>
                <a:gd name="T27" fmla="*/ 879 h 1382"/>
                <a:gd name="T28" fmla="*/ 3848 w 5592"/>
                <a:gd name="T29" fmla="*/ 746 h 1382"/>
                <a:gd name="T30" fmla="*/ 3943 w 5592"/>
                <a:gd name="T31" fmla="*/ 553 h 1382"/>
                <a:gd name="T32" fmla="*/ 3977 w 5592"/>
                <a:gd name="T33" fmla="*/ 496 h 1382"/>
                <a:gd name="T34" fmla="*/ 4070 w 5592"/>
                <a:gd name="T35" fmla="*/ 389 h 1382"/>
                <a:gd name="T36" fmla="*/ 4128 w 5592"/>
                <a:gd name="T37" fmla="*/ 346 h 1382"/>
                <a:gd name="T38" fmla="*/ 4241 w 5592"/>
                <a:gd name="T39" fmla="*/ 290 h 1382"/>
                <a:gd name="T40" fmla="*/ 4420 w 5592"/>
                <a:gd name="T41" fmla="*/ 227 h 1382"/>
                <a:gd name="T42" fmla="*/ 4621 w 5592"/>
                <a:gd name="T43" fmla="*/ 175 h 1382"/>
                <a:gd name="T44" fmla="*/ 4829 w 5592"/>
                <a:gd name="T45" fmla="*/ 133 h 1382"/>
                <a:gd name="T46" fmla="*/ 5090 w 5592"/>
                <a:gd name="T47" fmla="*/ 90 h 1382"/>
                <a:gd name="T48" fmla="*/ 5281 w 5592"/>
                <a:gd name="T49" fmla="*/ 63 h 1382"/>
                <a:gd name="T50" fmla="*/ 5445 w 5592"/>
                <a:gd name="T51" fmla="*/ 40 h 1382"/>
                <a:gd name="T52" fmla="*/ 5567 w 5592"/>
                <a:gd name="T53" fmla="*/ 20 h 1382"/>
                <a:gd name="T54" fmla="*/ 5589 w 5592"/>
                <a:gd name="T55" fmla="*/ 0 h 1382"/>
                <a:gd name="T56" fmla="*/ 5567 w 5592"/>
                <a:gd name="T57" fmla="*/ 4 h 1382"/>
                <a:gd name="T58" fmla="*/ 5445 w 5592"/>
                <a:gd name="T59" fmla="*/ 24 h 1382"/>
                <a:gd name="T60" fmla="*/ 5281 w 5592"/>
                <a:gd name="T61" fmla="*/ 47 h 1382"/>
                <a:gd name="T62" fmla="*/ 5090 w 5592"/>
                <a:gd name="T63" fmla="*/ 75 h 1382"/>
                <a:gd name="T64" fmla="*/ 4829 w 5592"/>
                <a:gd name="T65" fmla="*/ 118 h 1382"/>
                <a:gd name="T66" fmla="*/ 4563 w 5592"/>
                <a:gd name="T67" fmla="*/ 173 h 1382"/>
                <a:gd name="T68" fmla="*/ 4367 w 5592"/>
                <a:gd name="T69" fmla="*/ 227 h 1382"/>
                <a:gd name="T70" fmla="*/ 4194 w 5592"/>
                <a:gd name="T71" fmla="*/ 293 h 1382"/>
                <a:gd name="T72" fmla="*/ 4091 w 5592"/>
                <a:gd name="T73" fmla="*/ 353 h 1382"/>
                <a:gd name="T74" fmla="*/ 4009 w 5592"/>
                <a:gd name="T75" fmla="*/ 429 h 1382"/>
                <a:gd name="T76" fmla="*/ 3945 w 5592"/>
                <a:gd name="T77" fmla="*/ 516 h 1382"/>
                <a:gd name="T78" fmla="*/ 3849 w 5592"/>
                <a:gd name="T79" fmla="*/ 708 h 1382"/>
                <a:gd name="T80" fmla="*/ 3781 w 5592"/>
                <a:gd name="T81" fmla="*/ 840 h 1382"/>
                <a:gd name="T82" fmla="*/ 3742 w 5592"/>
                <a:gd name="T83" fmla="*/ 902 h 1382"/>
                <a:gd name="T84" fmla="*/ 3633 w 5592"/>
                <a:gd name="T85" fmla="*/ 1024 h 1382"/>
                <a:gd name="T86" fmla="*/ 3567 w 5592"/>
                <a:gd name="T87" fmla="*/ 1085 h 1382"/>
                <a:gd name="T88" fmla="*/ 3502 w 5592"/>
                <a:gd name="T89" fmla="*/ 1115 h 1382"/>
                <a:gd name="T90" fmla="*/ 3404 w 5592"/>
                <a:gd name="T91" fmla="*/ 1161 h 1382"/>
                <a:gd name="T92" fmla="*/ 3289 w 5592"/>
                <a:gd name="T93" fmla="*/ 1200 h 1382"/>
                <a:gd name="T94" fmla="*/ 3156 w 5592"/>
                <a:gd name="T95" fmla="*/ 1231 h 1382"/>
                <a:gd name="T96" fmla="*/ 3050 w 5592"/>
                <a:gd name="T97" fmla="*/ 1252 h 1382"/>
                <a:gd name="T98" fmla="*/ 2727 w 5592"/>
                <a:gd name="T99" fmla="*/ 1298 h 1382"/>
                <a:gd name="T100" fmla="*/ 2360 w 5592"/>
                <a:gd name="T101" fmla="*/ 1330 h 1382"/>
                <a:gd name="T102" fmla="*/ 1957 w 5592"/>
                <a:gd name="T103" fmla="*/ 1351 h 1382"/>
                <a:gd name="T104" fmla="*/ 1524 w 5592"/>
                <a:gd name="T105" fmla="*/ 1362 h 1382"/>
                <a:gd name="T106" fmla="*/ 1070 w 5592"/>
                <a:gd name="T107" fmla="*/ 1366 h 1382"/>
                <a:gd name="T108" fmla="*/ 479 w 5592"/>
                <a:gd name="T109" fmla="*/ 136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92" h="1382">
                  <a:moveTo>
                    <a:pt x="0" y="1362"/>
                  </a:moveTo>
                  <a:lnTo>
                    <a:pt x="0" y="1378"/>
                  </a:lnTo>
                  <a:lnTo>
                    <a:pt x="240" y="1380"/>
                  </a:lnTo>
                  <a:lnTo>
                    <a:pt x="479" y="1381"/>
                  </a:lnTo>
                  <a:lnTo>
                    <a:pt x="718" y="1382"/>
                  </a:lnTo>
                  <a:lnTo>
                    <a:pt x="836" y="1382"/>
                  </a:lnTo>
                  <a:lnTo>
                    <a:pt x="953" y="1382"/>
                  </a:lnTo>
                  <a:lnTo>
                    <a:pt x="1070" y="1382"/>
                  </a:lnTo>
                  <a:lnTo>
                    <a:pt x="1185" y="1381"/>
                  </a:lnTo>
                  <a:lnTo>
                    <a:pt x="1299" y="1380"/>
                  </a:lnTo>
                  <a:lnTo>
                    <a:pt x="1413" y="1380"/>
                  </a:lnTo>
                  <a:lnTo>
                    <a:pt x="1524" y="1378"/>
                  </a:lnTo>
                  <a:lnTo>
                    <a:pt x="1635" y="1375"/>
                  </a:lnTo>
                  <a:lnTo>
                    <a:pt x="1744" y="1373"/>
                  </a:lnTo>
                  <a:lnTo>
                    <a:pt x="1852" y="1370"/>
                  </a:lnTo>
                  <a:lnTo>
                    <a:pt x="1957" y="1366"/>
                  </a:lnTo>
                  <a:lnTo>
                    <a:pt x="2061" y="1362"/>
                  </a:lnTo>
                  <a:lnTo>
                    <a:pt x="2163" y="1357"/>
                  </a:lnTo>
                  <a:lnTo>
                    <a:pt x="2262" y="1351"/>
                  </a:lnTo>
                  <a:lnTo>
                    <a:pt x="2360" y="1346"/>
                  </a:lnTo>
                  <a:lnTo>
                    <a:pt x="2455" y="1338"/>
                  </a:lnTo>
                  <a:lnTo>
                    <a:pt x="2548" y="1331"/>
                  </a:lnTo>
                  <a:lnTo>
                    <a:pt x="2638" y="1323"/>
                  </a:lnTo>
                  <a:lnTo>
                    <a:pt x="2727" y="1314"/>
                  </a:lnTo>
                  <a:lnTo>
                    <a:pt x="2811" y="1304"/>
                  </a:lnTo>
                  <a:lnTo>
                    <a:pt x="2894" y="1292"/>
                  </a:lnTo>
                  <a:lnTo>
                    <a:pt x="2974" y="1280"/>
                  </a:lnTo>
                  <a:lnTo>
                    <a:pt x="3050" y="1267"/>
                  </a:lnTo>
                  <a:lnTo>
                    <a:pt x="3123" y="1254"/>
                  </a:lnTo>
                  <a:lnTo>
                    <a:pt x="3127" y="1253"/>
                  </a:lnTo>
                  <a:lnTo>
                    <a:pt x="3162" y="1246"/>
                  </a:lnTo>
                  <a:lnTo>
                    <a:pt x="3197" y="1238"/>
                  </a:lnTo>
                  <a:lnTo>
                    <a:pt x="3230" y="1231"/>
                  </a:lnTo>
                  <a:lnTo>
                    <a:pt x="3262" y="1223"/>
                  </a:lnTo>
                  <a:lnTo>
                    <a:pt x="3295" y="1214"/>
                  </a:lnTo>
                  <a:lnTo>
                    <a:pt x="3325" y="1205"/>
                  </a:lnTo>
                  <a:lnTo>
                    <a:pt x="3355" y="1196"/>
                  </a:lnTo>
                  <a:lnTo>
                    <a:pt x="3383" y="1186"/>
                  </a:lnTo>
                  <a:lnTo>
                    <a:pt x="3410" y="1176"/>
                  </a:lnTo>
                  <a:lnTo>
                    <a:pt x="3436" y="1165"/>
                  </a:lnTo>
                  <a:lnTo>
                    <a:pt x="3461" y="1153"/>
                  </a:lnTo>
                  <a:lnTo>
                    <a:pt x="3484" y="1142"/>
                  </a:lnTo>
                  <a:lnTo>
                    <a:pt x="3507" y="1130"/>
                  </a:lnTo>
                  <a:lnTo>
                    <a:pt x="3529" y="1118"/>
                  </a:lnTo>
                  <a:lnTo>
                    <a:pt x="3550" y="1106"/>
                  </a:lnTo>
                  <a:lnTo>
                    <a:pt x="3570" y="1092"/>
                  </a:lnTo>
                  <a:lnTo>
                    <a:pt x="3573" y="1090"/>
                  </a:lnTo>
                  <a:lnTo>
                    <a:pt x="3592" y="1077"/>
                  </a:lnTo>
                  <a:lnTo>
                    <a:pt x="3610" y="1063"/>
                  </a:lnTo>
                  <a:lnTo>
                    <a:pt x="3644" y="1035"/>
                  </a:lnTo>
                  <a:lnTo>
                    <a:pt x="3675" y="1006"/>
                  </a:lnTo>
                  <a:lnTo>
                    <a:pt x="3703" y="975"/>
                  </a:lnTo>
                  <a:lnTo>
                    <a:pt x="3728" y="945"/>
                  </a:lnTo>
                  <a:lnTo>
                    <a:pt x="3752" y="913"/>
                  </a:lnTo>
                  <a:lnTo>
                    <a:pt x="3754" y="911"/>
                  </a:lnTo>
                  <a:lnTo>
                    <a:pt x="3775" y="879"/>
                  </a:lnTo>
                  <a:lnTo>
                    <a:pt x="3796" y="846"/>
                  </a:lnTo>
                  <a:lnTo>
                    <a:pt x="3814" y="812"/>
                  </a:lnTo>
                  <a:lnTo>
                    <a:pt x="3832" y="779"/>
                  </a:lnTo>
                  <a:lnTo>
                    <a:pt x="3848" y="746"/>
                  </a:lnTo>
                  <a:lnTo>
                    <a:pt x="3864" y="713"/>
                  </a:lnTo>
                  <a:lnTo>
                    <a:pt x="3894" y="647"/>
                  </a:lnTo>
                  <a:lnTo>
                    <a:pt x="3926" y="584"/>
                  </a:lnTo>
                  <a:lnTo>
                    <a:pt x="3943" y="553"/>
                  </a:lnTo>
                  <a:lnTo>
                    <a:pt x="3960" y="522"/>
                  </a:lnTo>
                  <a:lnTo>
                    <a:pt x="3979" y="493"/>
                  </a:lnTo>
                  <a:lnTo>
                    <a:pt x="3972" y="490"/>
                  </a:lnTo>
                  <a:lnTo>
                    <a:pt x="3977" y="496"/>
                  </a:lnTo>
                  <a:lnTo>
                    <a:pt x="3997" y="467"/>
                  </a:lnTo>
                  <a:lnTo>
                    <a:pt x="4020" y="439"/>
                  </a:lnTo>
                  <a:lnTo>
                    <a:pt x="4044" y="414"/>
                  </a:lnTo>
                  <a:lnTo>
                    <a:pt x="4070" y="389"/>
                  </a:lnTo>
                  <a:lnTo>
                    <a:pt x="4099" y="366"/>
                  </a:lnTo>
                  <a:lnTo>
                    <a:pt x="4093" y="360"/>
                  </a:lnTo>
                  <a:lnTo>
                    <a:pt x="4096" y="368"/>
                  </a:lnTo>
                  <a:lnTo>
                    <a:pt x="4128" y="346"/>
                  </a:lnTo>
                  <a:lnTo>
                    <a:pt x="4145" y="336"/>
                  </a:lnTo>
                  <a:lnTo>
                    <a:pt x="4163" y="326"/>
                  </a:lnTo>
                  <a:lnTo>
                    <a:pt x="4200" y="308"/>
                  </a:lnTo>
                  <a:lnTo>
                    <a:pt x="4241" y="290"/>
                  </a:lnTo>
                  <a:lnTo>
                    <a:pt x="4283" y="274"/>
                  </a:lnTo>
                  <a:lnTo>
                    <a:pt x="4326" y="257"/>
                  </a:lnTo>
                  <a:lnTo>
                    <a:pt x="4373" y="242"/>
                  </a:lnTo>
                  <a:lnTo>
                    <a:pt x="4420" y="227"/>
                  </a:lnTo>
                  <a:lnTo>
                    <a:pt x="4468" y="213"/>
                  </a:lnTo>
                  <a:lnTo>
                    <a:pt x="4518" y="200"/>
                  </a:lnTo>
                  <a:lnTo>
                    <a:pt x="4569" y="188"/>
                  </a:lnTo>
                  <a:lnTo>
                    <a:pt x="4621" y="175"/>
                  </a:lnTo>
                  <a:lnTo>
                    <a:pt x="4726" y="153"/>
                  </a:lnTo>
                  <a:lnTo>
                    <a:pt x="4723" y="146"/>
                  </a:lnTo>
                  <a:lnTo>
                    <a:pt x="4723" y="153"/>
                  </a:lnTo>
                  <a:lnTo>
                    <a:pt x="4829" y="133"/>
                  </a:lnTo>
                  <a:lnTo>
                    <a:pt x="4935" y="115"/>
                  </a:lnTo>
                  <a:lnTo>
                    <a:pt x="4988" y="106"/>
                  </a:lnTo>
                  <a:lnTo>
                    <a:pt x="5040" y="99"/>
                  </a:lnTo>
                  <a:lnTo>
                    <a:pt x="5090" y="90"/>
                  </a:lnTo>
                  <a:lnTo>
                    <a:pt x="5140" y="84"/>
                  </a:lnTo>
                  <a:lnTo>
                    <a:pt x="5189" y="76"/>
                  </a:lnTo>
                  <a:lnTo>
                    <a:pt x="5236" y="70"/>
                  </a:lnTo>
                  <a:lnTo>
                    <a:pt x="5281" y="63"/>
                  </a:lnTo>
                  <a:lnTo>
                    <a:pt x="5325" y="57"/>
                  </a:lnTo>
                  <a:lnTo>
                    <a:pt x="5367" y="52"/>
                  </a:lnTo>
                  <a:lnTo>
                    <a:pt x="5407" y="46"/>
                  </a:lnTo>
                  <a:lnTo>
                    <a:pt x="5445" y="40"/>
                  </a:lnTo>
                  <a:lnTo>
                    <a:pt x="5479" y="35"/>
                  </a:lnTo>
                  <a:lnTo>
                    <a:pt x="5511" y="30"/>
                  </a:lnTo>
                  <a:lnTo>
                    <a:pt x="5541" y="25"/>
                  </a:lnTo>
                  <a:lnTo>
                    <a:pt x="5567" y="20"/>
                  </a:lnTo>
                  <a:lnTo>
                    <a:pt x="5571" y="19"/>
                  </a:lnTo>
                  <a:lnTo>
                    <a:pt x="5582" y="17"/>
                  </a:lnTo>
                  <a:lnTo>
                    <a:pt x="5592" y="14"/>
                  </a:lnTo>
                  <a:lnTo>
                    <a:pt x="5589" y="0"/>
                  </a:lnTo>
                  <a:lnTo>
                    <a:pt x="5577" y="2"/>
                  </a:lnTo>
                  <a:lnTo>
                    <a:pt x="5565" y="4"/>
                  </a:lnTo>
                  <a:lnTo>
                    <a:pt x="5567" y="12"/>
                  </a:lnTo>
                  <a:lnTo>
                    <a:pt x="5567" y="4"/>
                  </a:lnTo>
                  <a:lnTo>
                    <a:pt x="5541" y="9"/>
                  </a:lnTo>
                  <a:lnTo>
                    <a:pt x="5511" y="14"/>
                  </a:lnTo>
                  <a:lnTo>
                    <a:pt x="5479" y="19"/>
                  </a:lnTo>
                  <a:lnTo>
                    <a:pt x="5445" y="24"/>
                  </a:lnTo>
                  <a:lnTo>
                    <a:pt x="5407" y="30"/>
                  </a:lnTo>
                  <a:lnTo>
                    <a:pt x="5367" y="36"/>
                  </a:lnTo>
                  <a:lnTo>
                    <a:pt x="5325" y="42"/>
                  </a:lnTo>
                  <a:lnTo>
                    <a:pt x="5281" y="47"/>
                  </a:lnTo>
                  <a:lnTo>
                    <a:pt x="5236" y="54"/>
                  </a:lnTo>
                  <a:lnTo>
                    <a:pt x="5189" y="61"/>
                  </a:lnTo>
                  <a:lnTo>
                    <a:pt x="5140" y="68"/>
                  </a:lnTo>
                  <a:lnTo>
                    <a:pt x="5090" y="75"/>
                  </a:lnTo>
                  <a:lnTo>
                    <a:pt x="5040" y="83"/>
                  </a:lnTo>
                  <a:lnTo>
                    <a:pt x="4988" y="90"/>
                  </a:lnTo>
                  <a:lnTo>
                    <a:pt x="4935" y="99"/>
                  </a:lnTo>
                  <a:lnTo>
                    <a:pt x="4829" y="118"/>
                  </a:lnTo>
                  <a:lnTo>
                    <a:pt x="4723" y="137"/>
                  </a:lnTo>
                  <a:lnTo>
                    <a:pt x="4721" y="138"/>
                  </a:lnTo>
                  <a:lnTo>
                    <a:pt x="4615" y="160"/>
                  </a:lnTo>
                  <a:lnTo>
                    <a:pt x="4563" y="173"/>
                  </a:lnTo>
                  <a:lnTo>
                    <a:pt x="4512" y="185"/>
                  </a:lnTo>
                  <a:lnTo>
                    <a:pt x="4462" y="198"/>
                  </a:lnTo>
                  <a:lnTo>
                    <a:pt x="4414" y="212"/>
                  </a:lnTo>
                  <a:lnTo>
                    <a:pt x="4367" y="227"/>
                  </a:lnTo>
                  <a:lnTo>
                    <a:pt x="4321" y="242"/>
                  </a:lnTo>
                  <a:lnTo>
                    <a:pt x="4277" y="259"/>
                  </a:lnTo>
                  <a:lnTo>
                    <a:pt x="4235" y="275"/>
                  </a:lnTo>
                  <a:lnTo>
                    <a:pt x="4194" y="293"/>
                  </a:lnTo>
                  <a:lnTo>
                    <a:pt x="4156" y="312"/>
                  </a:lnTo>
                  <a:lnTo>
                    <a:pt x="4139" y="321"/>
                  </a:lnTo>
                  <a:lnTo>
                    <a:pt x="4122" y="331"/>
                  </a:lnTo>
                  <a:lnTo>
                    <a:pt x="4091" y="353"/>
                  </a:lnTo>
                  <a:lnTo>
                    <a:pt x="4088" y="355"/>
                  </a:lnTo>
                  <a:lnTo>
                    <a:pt x="4059" y="378"/>
                  </a:lnTo>
                  <a:lnTo>
                    <a:pt x="4033" y="403"/>
                  </a:lnTo>
                  <a:lnTo>
                    <a:pt x="4009" y="429"/>
                  </a:lnTo>
                  <a:lnTo>
                    <a:pt x="3987" y="456"/>
                  </a:lnTo>
                  <a:lnTo>
                    <a:pt x="3966" y="485"/>
                  </a:lnTo>
                  <a:lnTo>
                    <a:pt x="3964" y="487"/>
                  </a:lnTo>
                  <a:lnTo>
                    <a:pt x="3945" y="516"/>
                  </a:lnTo>
                  <a:lnTo>
                    <a:pt x="3928" y="547"/>
                  </a:lnTo>
                  <a:lnTo>
                    <a:pt x="3912" y="578"/>
                  </a:lnTo>
                  <a:lnTo>
                    <a:pt x="3879" y="642"/>
                  </a:lnTo>
                  <a:lnTo>
                    <a:pt x="3849" y="708"/>
                  </a:lnTo>
                  <a:lnTo>
                    <a:pt x="3833" y="741"/>
                  </a:lnTo>
                  <a:lnTo>
                    <a:pt x="3817" y="774"/>
                  </a:lnTo>
                  <a:lnTo>
                    <a:pt x="3799" y="807"/>
                  </a:lnTo>
                  <a:lnTo>
                    <a:pt x="3781" y="840"/>
                  </a:lnTo>
                  <a:lnTo>
                    <a:pt x="3761" y="873"/>
                  </a:lnTo>
                  <a:lnTo>
                    <a:pt x="3739" y="905"/>
                  </a:lnTo>
                  <a:lnTo>
                    <a:pt x="3747" y="907"/>
                  </a:lnTo>
                  <a:lnTo>
                    <a:pt x="3742" y="902"/>
                  </a:lnTo>
                  <a:lnTo>
                    <a:pt x="3718" y="934"/>
                  </a:lnTo>
                  <a:lnTo>
                    <a:pt x="3692" y="964"/>
                  </a:lnTo>
                  <a:lnTo>
                    <a:pt x="3664" y="995"/>
                  </a:lnTo>
                  <a:lnTo>
                    <a:pt x="3633" y="1024"/>
                  </a:lnTo>
                  <a:lnTo>
                    <a:pt x="3599" y="1053"/>
                  </a:lnTo>
                  <a:lnTo>
                    <a:pt x="3581" y="1066"/>
                  </a:lnTo>
                  <a:lnTo>
                    <a:pt x="3562" y="1079"/>
                  </a:lnTo>
                  <a:lnTo>
                    <a:pt x="3567" y="1085"/>
                  </a:lnTo>
                  <a:lnTo>
                    <a:pt x="3564" y="1077"/>
                  </a:lnTo>
                  <a:lnTo>
                    <a:pt x="3545" y="1091"/>
                  </a:lnTo>
                  <a:lnTo>
                    <a:pt x="3523" y="1103"/>
                  </a:lnTo>
                  <a:lnTo>
                    <a:pt x="3502" y="1115"/>
                  </a:lnTo>
                  <a:lnTo>
                    <a:pt x="3479" y="1127"/>
                  </a:lnTo>
                  <a:lnTo>
                    <a:pt x="3456" y="1139"/>
                  </a:lnTo>
                  <a:lnTo>
                    <a:pt x="3430" y="1150"/>
                  </a:lnTo>
                  <a:lnTo>
                    <a:pt x="3404" y="1161"/>
                  </a:lnTo>
                  <a:lnTo>
                    <a:pt x="3377" y="1172"/>
                  </a:lnTo>
                  <a:lnTo>
                    <a:pt x="3349" y="1181"/>
                  </a:lnTo>
                  <a:lnTo>
                    <a:pt x="3319" y="1191"/>
                  </a:lnTo>
                  <a:lnTo>
                    <a:pt x="3289" y="1200"/>
                  </a:lnTo>
                  <a:lnTo>
                    <a:pt x="3258" y="1208"/>
                  </a:lnTo>
                  <a:lnTo>
                    <a:pt x="3225" y="1216"/>
                  </a:lnTo>
                  <a:lnTo>
                    <a:pt x="3191" y="1224"/>
                  </a:lnTo>
                  <a:lnTo>
                    <a:pt x="3156" y="1231"/>
                  </a:lnTo>
                  <a:lnTo>
                    <a:pt x="3121" y="1238"/>
                  </a:lnTo>
                  <a:lnTo>
                    <a:pt x="3123" y="1246"/>
                  </a:lnTo>
                  <a:lnTo>
                    <a:pt x="3123" y="1238"/>
                  </a:lnTo>
                  <a:lnTo>
                    <a:pt x="3050" y="1252"/>
                  </a:lnTo>
                  <a:lnTo>
                    <a:pt x="2974" y="1265"/>
                  </a:lnTo>
                  <a:lnTo>
                    <a:pt x="2894" y="1276"/>
                  </a:lnTo>
                  <a:lnTo>
                    <a:pt x="2811" y="1288"/>
                  </a:lnTo>
                  <a:lnTo>
                    <a:pt x="2727" y="1298"/>
                  </a:lnTo>
                  <a:lnTo>
                    <a:pt x="2638" y="1307"/>
                  </a:lnTo>
                  <a:lnTo>
                    <a:pt x="2548" y="1315"/>
                  </a:lnTo>
                  <a:lnTo>
                    <a:pt x="2455" y="1323"/>
                  </a:lnTo>
                  <a:lnTo>
                    <a:pt x="2360" y="1330"/>
                  </a:lnTo>
                  <a:lnTo>
                    <a:pt x="2262" y="1336"/>
                  </a:lnTo>
                  <a:lnTo>
                    <a:pt x="2163" y="1342"/>
                  </a:lnTo>
                  <a:lnTo>
                    <a:pt x="2061" y="1347"/>
                  </a:lnTo>
                  <a:lnTo>
                    <a:pt x="1957" y="1351"/>
                  </a:lnTo>
                  <a:lnTo>
                    <a:pt x="1852" y="1354"/>
                  </a:lnTo>
                  <a:lnTo>
                    <a:pt x="1744" y="1357"/>
                  </a:lnTo>
                  <a:lnTo>
                    <a:pt x="1635" y="1360"/>
                  </a:lnTo>
                  <a:lnTo>
                    <a:pt x="1524" y="1362"/>
                  </a:lnTo>
                  <a:lnTo>
                    <a:pt x="1413" y="1364"/>
                  </a:lnTo>
                  <a:lnTo>
                    <a:pt x="1299" y="1365"/>
                  </a:lnTo>
                  <a:lnTo>
                    <a:pt x="1185" y="1365"/>
                  </a:lnTo>
                  <a:lnTo>
                    <a:pt x="1070" y="1366"/>
                  </a:lnTo>
                  <a:lnTo>
                    <a:pt x="953" y="1366"/>
                  </a:lnTo>
                  <a:lnTo>
                    <a:pt x="836" y="1366"/>
                  </a:lnTo>
                  <a:lnTo>
                    <a:pt x="718" y="1366"/>
                  </a:lnTo>
                  <a:lnTo>
                    <a:pt x="479" y="1365"/>
                  </a:lnTo>
                  <a:lnTo>
                    <a:pt x="240" y="1364"/>
                  </a:lnTo>
                  <a:lnTo>
                    <a:pt x="0" y="13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4" name="Rectangle 72">
              <a:extLst>
                <a:ext uri="{FF2B5EF4-FFF2-40B4-BE49-F238E27FC236}">
                  <a16:creationId xmlns:a16="http://schemas.microsoft.com/office/drawing/2014/main" xmlns="" id="{9A983357-56D4-4905-93CB-13D5804D3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38" y="3963990"/>
              <a:ext cx="320675" cy="55563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5" name="Line 73">
              <a:extLst>
                <a:ext uri="{FF2B5EF4-FFF2-40B4-BE49-F238E27FC236}">
                  <a16:creationId xmlns:a16="http://schemas.microsoft.com/office/drawing/2014/main" xmlns="" id="{BB457525-7E18-4EEE-9DE8-EF32C0B554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288" y="3678240"/>
              <a:ext cx="60325" cy="285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6" name="Line 74">
              <a:extLst>
                <a:ext uri="{FF2B5EF4-FFF2-40B4-BE49-F238E27FC236}">
                  <a16:creationId xmlns:a16="http://schemas.microsoft.com/office/drawing/2014/main" xmlns="" id="{78513394-3E08-4F76-BBE0-0B113EDF1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963" y="3684590"/>
              <a:ext cx="1190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7" name="Line 75">
              <a:extLst>
                <a:ext uri="{FF2B5EF4-FFF2-40B4-BE49-F238E27FC236}">
                  <a16:creationId xmlns:a16="http://schemas.microsoft.com/office/drawing/2014/main" xmlns="" id="{2739249F-49AB-4235-9675-3790FCF1E9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1026" y="3678240"/>
              <a:ext cx="60325" cy="285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8" name="Line 76">
              <a:extLst>
                <a:ext uri="{FF2B5EF4-FFF2-40B4-BE49-F238E27FC236}">
                  <a16:creationId xmlns:a16="http://schemas.microsoft.com/office/drawing/2014/main" xmlns="" id="{EB537724-40C4-4DCF-9D0E-821090B15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51" y="3829052"/>
              <a:ext cx="1857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29" name="Line 77">
              <a:extLst>
                <a:ext uri="{FF2B5EF4-FFF2-40B4-BE49-F238E27FC236}">
                  <a16:creationId xmlns:a16="http://schemas.microsoft.com/office/drawing/2014/main" xmlns="" id="{99E35504-C886-45CE-8FDB-313636F9B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613" y="3684590"/>
              <a:ext cx="66675" cy="1444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0" name="Line 78">
              <a:extLst>
                <a:ext uri="{FF2B5EF4-FFF2-40B4-BE49-F238E27FC236}">
                  <a16:creationId xmlns:a16="http://schemas.microsoft.com/office/drawing/2014/main" xmlns="" id="{493C0623-E9EE-4EDF-AE2D-C19D10960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351" y="3678240"/>
              <a:ext cx="66675" cy="1428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1" name="Line 79">
              <a:extLst>
                <a:ext uri="{FF2B5EF4-FFF2-40B4-BE49-F238E27FC236}">
                  <a16:creationId xmlns:a16="http://schemas.microsoft.com/office/drawing/2014/main" xmlns="" id="{0529A16C-37D0-42FF-ACBA-F9F667081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51" y="3829052"/>
              <a:ext cx="88900" cy="1349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2" name="Line 80">
              <a:extLst>
                <a:ext uri="{FF2B5EF4-FFF2-40B4-BE49-F238E27FC236}">
                  <a16:creationId xmlns:a16="http://schemas.microsoft.com/office/drawing/2014/main" xmlns="" id="{C748F7C3-6E29-4FCD-B80C-C357F3EBB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351" y="3829052"/>
              <a:ext cx="96838" cy="1349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3" name="Rectangle 81">
              <a:extLst>
                <a:ext uri="{FF2B5EF4-FFF2-40B4-BE49-F238E27FC236}">
                  <a16:creationId xmlns:a16="http://schemas.microsoft.com/office/drawing/2014/main" xmlns="" id="{05A9F461-58C9-4AF1-9385-51E6EAD60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6" y="3636965"/>
              <a:ext cx="33338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4" name="Line 82">
              <a:extLst>
                <a:ext uri="{FF2B5EF4-FFF2-40B4-BE49-F238E27FC236}">
                  <a16:creationId xmlns:a16="http://schemas.microsoft.com/office/drawing/2014/main" xmlns="" id="{CA1C5AEF-B9A3-42D7-8E38-F56EFA1C3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88" y="4025902"/>
              <a:ext cx="74613" cy="1444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5" name="Line 83">
              <a:extLst>
                <a:ext uri="{FF2B5EF4-FFF2-40B4-BE49-F238E27FC236}">
                  <a16:creationId xmlns:a16="http://schemas.microsoft.com/office/drawing/2014/main" xmlns="" id="{0D016565-2656-4129-9520-B86F3343F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6738" y="4025902"/>
              <a:ext cx="74613" cy="1444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6" name="Line 84">
              <a:extLst>
                <a:ext uri="{FF2B5EF4-FFF2-40B4-BE49-F238E27FC236}">
                  <a16:creationId xmlns:a16="http://schemas.microsoft.com/office/drawing/2014/main" xmlns="" id="{9C4C2D4E-6304-4810-9B6E-3919238C5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901" y="4164015"/>
              <a:ext cx="968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7" name="Rectangle 85">
              <a:extLst>
                <a:ext uri="{FF2B5EF4-FFF2-40B4-BE49-F238E27FC236}">
                  <a16:creationId xmlns:a16="http://schemas.microsoft.com/office/drawing/2014/main" xmlns="" id="{D258F474-3628-4E1A-A5B7-70266837A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8" y="4164015"/>
              <a:ext cx="60325" cy="33338"/>
            </a:xfrm>
            <a:prstGeom prst="rect">
              <a:avLst/>
            </a:prstGeom>
            <a:solidFill>
              <a:srgbClr val="BBE0E3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8" name="Oval 86">
              <a:extLst>
                <a:ext uri="{FF2B5EF4-FFF2-40B4-BE49-F238E27FC236}">
                  <a16:creationId xmlns:a16="http://schemas.microsoft.com/office/drawing/2014/main" xmlns="" id="{560A0BBB-BEC8-4653-A16F-7F828821C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26" y="4357690"/>
              <a:ext cx="69850" cy="71438"/>
            </a:xfrm>
            <a:prstGeom prst="ellipse">
              <a:avLst/>
            </a:prstGeom>
            <a:solidFill>
              <a:srgbClr val="33996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39" name="Rectangle 87">
              <a:extLst>
                <a:ext uri="{FF2B5EF4-FFF2-40B4-BE49-F238E27FC236}">
                  <a16:creationId xmlns:a16="http://schemas.microsoft.com/office/drawing/2014/main" xmlns="" id="{9283AB13-E4D8-4E78-B3E7-1775816BA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26" y="4405315"/>
              <a:ext cx="69850" cy="315913"/>
            </a:xfrm>
            <a:prstGeom prst="rect">
              <a:avLst/>
            </a:prstGeom>
            <a:solidFill>
              <a:srgbClr val="339966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0" name="Line 88">
              <a:extLst>
                <a:ext uri="{FF2B5EF4-FFF2-40B4-BE49-F238E27FC236}">
                  <a16:creationId xmlns:a16="http://schemas.microsoft.com/office/drawing/2014/main" xmlns="" id="{25CFB87B-4723-4636-BAF8-492955EF8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9588" y="4445002"/>
              <a:ext cx="185738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1" name="Rectangle 89">
              <a:extLst>
                <a:ext uri="{FF2B5EF4-FFF2-40B4-BE49-F238E27FC236}">
                  <a16:creationId xmlns:a16="http://schemas.microsoft.com/office/drawing/2014/main" xmlns="" id="{0BC13864-8912-43FF-B8F2-B6DD11686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663" y="4279902"/>
              <a:ext cx="15875" cy="777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2" name="Rectangle 90">
              <a:extLst>
                <a:ext uri="{FF2B5EF4-FFF2-40B4-BE49-F238E27FC236}">
                  <a16:creationId xmlns:a16="http://schemas.microsoft.com/office/drawing/2014/main" xmlns="" id="{939D25BB-CACA-4198-A6C2-41B59C1D2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8" y="5754690"/>
              <a:ext cx="25400" cy="1206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3" name="Freeform 91">
              <a:extLst>
                <a:ext uri="{FF2B5EF4-FFF2-40B4-BE49-F238E27FC236}">
                  <a16:creationId xmlns:a16="http://schemas.microsoft.com/office/drawing/2014/main" xmlns="" id="{BC123344-5547-432F-B8ED-805FF2446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6" y="5864227"/>
              <a:ext cx="611188" cy="196850"/>
            </a:xfrm>
            <a:custGeom>
              <a:avLst/>
              <a:gdLst>
                <a:gd name="T0" fmla="*/ 0 w 385"/>
                <a:gd name="T1" fmla="*/ 124 h 124"/>
                <a:gd name="T2" fmla="*/ 127 w 385"/>
                <a:gd name="T3" fmla="*/ 0 h 124"/>
                <a:gd name="T4" fmla="*/ 258 w 385"/>
                <a:gd name="T5" fmla="*/ 0 h 124"/>
                <a:gd name="T6" fmla="*/ 385 w 385"/>
                <a:gd name="T7" fmla="*/ 124 h 124"/>
                <a:gd name="T8" fmla="*/ 0 w 385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124">
                  <a:moveTo>
                    <a:pt x="0" y="124"/>
                  </a:moveTo>
                  <a:lnTo>
                    <a:pt x="127" y="0"/>
                  </a:lnTo>
                  <a:lnTo>
                    <a:pt x="258" y="0"/>
                  </a:lnTo>
                  <a:lnTo>
                    <a:pt x="385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80808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4" name="Line 92">
              <a:extLst>
                <a:ext uri="{FF2B5EF4-FFF2-40B4-BE49-F238E27FC236}">
                  <a16:creationId xmlns:a16="http://schemas.microsoft.com/office/drawing/2014/main" xmlns="" id="{BABE5428-C00E-4E5C-B003-E6495E025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201" y="5045077"/>
              <a:ext cx="0" cy="10271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5" name="Oval 93">
              <a:extLst>
                <a:ext uri="{FF2B5EF4-FFF2-40B4-BE49-F238E27FC236}">
                  <a16:creationId xmlns:a16="http://schemas.microsoft.com/office/drawing/2014/main" xmlns="" id="{110FE918-20F8-463F-AB61-E6C482D69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" y="4935540"/>
              <a:ext cx="168275" cy="103188"/>
            </a:xfrm>
            <a:prstGeom prst="ellipse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6" name="Rectangle 94">
              <a:extLst>
                <a:ext uri="{FF2B5EF4-FFF2-40B4-BE49-F238E27FC236}">
                  <a16:creationId xmlns:a16="http://schemas.microsoft.com/office/drawing/2014/main" xmlns="" id="{45B1BE26-F2CD-42CA-AB94-47DF2D7C6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813" y="5230815"/>
              <a:ext cx="15875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7" name="Rectangle 95">
              <a:extLst>
                <a:ext uri="{FF2B5EF4-FFF2-40B4-BE49-F238E27FC236}">
                  <a16:creationId xmlns:a16="http://schemas.microsoft.com/office/drawing/2014/main" xmlns="" id="{4C9E5B56-1748-4511-941D-E3F7B33D6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813" y="5472115"/>
              <a:ext cx="15875" cy="141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8" name="Rectangle 96">
              <a:extLst>
                <a:ext uri="{FF2B5EF4-FFF2-40B4-BE49-F238E27FC236}">
                  <a16:creationId xmlns:a16="http://schemas.microsoft.com/office/drawing/2014/main" xmlns="" id="{0E6FA434-F71D-42C7-8214-43EF772A6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813" y="5700715"/>
              <a:ext cx="15875" cy="141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49" name="Rectangle 97">
              <a:extLst>
                <a:ext uri="{FF2B5EF4-FFF2-40B4-BE49-F238E27FC236}">
                  <a16:creationId xmlns:a16="http://schemas.microsoft.com/office/drawing/2014/main" xmlns="" id="{314053FB-37E9-4035-9D74-C7CD0D063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713" y="5230815"/>
              <a:ext cx="15875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0" name="Rectangle 98">
              <a:extLst>
                <a:ext uri="{FF2B5EF4-FFF2-40B4-BE49-F238E27FC236}">
                  <a16:creationId xmlns:a16="http://schemas.microsoft.com/office/drawing/2014/main" xmlns="" id="{573E723E-A514-4BFC-8F43-4AF9B49D8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713" y="5472115"/>
              <a:ext cx="15875" cy="141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1" name="Rectangle 99">
              <a:extLst>
                <a:ext uri="{FF2B5EF4-FFF2-40B4-BE49-F238E27FC236}">
                  <a16:creationId xmlns:a16="http://schemas.microsoft.com/office/drawing/2014/main" xmlns="" id="{506DD6EF-2642-4EDD-AB2E-C87261906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713" y="5700715"/>
              <a:ext cx="15875" cy="141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2" name="Freeform 100">
              <a:extLst>
                <a:ext uri="{FF2B5EF4-FFF2-40B4-BE49-F238E27FC236}">
                  <a16:creationId xmlns:a16="http://schemas.microsoft.com/office/drawing/2014/main" xmlns="" id="{AF533629-07B0-4E40-94EB-2CB583155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8" y="5019677"/>
              <a:ext cx="38100" cy="7938"/>
            </a:xfrm>
            <a:custGeom>
              <a:avLst/>
              <a:gdLst>
                <a:gd name="T0" fmla="*/ 2 w 24"/>
                <a:gd name="T1" fmla="*/ 0 h 5"/>
                <a:gd name="T2" fmla="*/ 2 w 24"/>
                <a:gd name="T3" fmla="*/ 0 h 5"/>
                <a:gd name="T4" fmla="*/ 1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2 h 5"/>
                <a:gd name="T12" fmla="*/ 0 w 24"/>
                <a:gd name="T13" fmla="*/ 3 h 5"/>
                <a:gd name="T14" fmla="*/ 1 w 24"/>
                <a:gd name="T15" fmla="*/ 4 h 5"/>
                <a:gd name="T16" fmla="*/ 2 w 24"/>
                <a:gd name="T17" fmla="*/ 5 h 5"/>
                <a:gd name="T18" fmla="*/ 21 w 24"/>
                <a:gd name="T19" fmla="*/ 5 h 5"/>
                <a:gd name="T20" fmla="*/ 22 w 24"/>
                <a:gd name="T21" fmla="*/ 5 h 5"/>
                <a:gd name="T22" fmla="*/ 23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3 w 24"/>
                <a:gd name="T33" fmla="*/ 1 h 5"/>
                <a:gd name="T34" fmla="*/ 22 w 24"/>
                <a:gd name="T35" fmla="*/ 0 h 5"/>
                <a:gd name="T36" fmla="*/ 2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3" name="Freeform 101">
              <a:extLst>
                <a:ext uri="{FF2B5EF4-FFF2-40B4-BE49-F238E27FC236}">
                  <a16:creationId xmlns:a16="http://schemas.microsoft.com/office/drawing/2014/main" xmlns="" id="{F9809DBF-DA65-4C8A-B5D5-A2ECF4460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3" y="5019677"/>
              <a:ext cx="38100" cy="7938"/>
            </a:xfrm>
            <a:custGeom>
              <a:avLst/>
              <a:gdLst>
                <a:gd name="T0" fmla="*/ 3 w 24"/>
                <a:gd name="T1" fmla="*/ 0 h 5"/>
                <a:gd name="T2" fmla="*/ 2 w 24"/>
                <a:gd name="T3" fmla="*/ 0 h 5"/>
                <a:gd name="T4" fmla="*/ 1 w 24"/>
                <a:gd name="T5" fmla="*/ 1 h 5"/>
                <a:gd name="T6" fmla="*/ 1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1 w 24"/>
                <a:gd name="T13" fmla="*/ 4 h 5"/>
                <a:gd name="T14" fmla="*/ 1 w 24"/>
                <a:gd name="T15" fmla="*/ 5 h 5"/>
                <a:gd name="T16" fmla="*/ 2 w 24"/>
                <a:gd name="T17" fmla="*/ 5 h 5"/>
                <a:gd name="T18" fmla="*/ 22 w 24"/>
                <a:gd name="T19" fmla="*/ 5 h 5"/>
                <a:gd name="T20" fmla="*/ 23 w 24"/>
                <a:gd name="T21" fmla="*/ 5 h 5"/>
                <a:gd name="T22" fmla="*/ 24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4 w 24"/>
                <a:gd name="T33" fmla="*/ 1 h 5"/>
                <a:gd name="T34" fmla="*/ 23 w 24"/>
                <a:gd name="T35" fmla="*/ 0 h 5"/>
                <a:gd name="T36" fmla="*/ 3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4" name="Freeform 102">
              <a:extLst>
                <a:ext uri="{FF2B5EF4-FFF2-40B4-BE49-F238E27FC236}">
                  <a16:creationId xmlns:a16="http://schemas.microsoft.com/office/drawing/2014/main" xmlns="" id="{204E8833-6EDE-414F-B488-2DD9B6396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8" y="5019677"/>
              <a:ext cx="39688" cy="7938"/>
            </a:xfrm>
            <a:custGeom>
              <a:avLst/>
              <a:gdLst>
                <a:gd name="T0" fmla="*/ 4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3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4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5" name="Freeform 103">
              <a:extLst>
                <a:ext uri="{FF2B5EF4-FFF2-40B4-BE49-F238E27FC236}">
                  <a16:creationId xmlns:a16="http://schemas.microsoft.com/office/drawing/2014/main" xmlns="" id="{713A20D7-D464-4616-B0E2-4AED9A2E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1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6" name="Freeform 104">
              <a:extLst>
                <a:ext uri="{FF2B5EF4-FFF2-40B4-BE49-F238E27FC236}">
                  <a16:creationId xmlns:a16="http://schemas.microsoft.com/office/drawing/2014/main" xmlns="" id="{190D29A2-6AFB-4EE2-B9A9-172FD2FA5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5019677"/>
              <a:ext cx="38100" cy="7938"/>
            </a:xfrm>
            <a:custGeom>
              <a:avLst/>
              <a:gdLst>
                <a:gd name="T0" fmla="*/ 3 w 24"/>
                <a:gd name="T1" fmla="*/ 0 h 5"/>
                <a:gd name="T2" fmla="*/ 2 w 24"/>
                <a:gd name="T3" fmla="*/ 0 h 5"/>
                <a:gd name="T4" fmla="*/ 1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1 w 24"/>
                <a:gd name="T15" fmla="*/ 5 h 5"/>
                <a:gd name="T16" fmla="*/ 2 w 24"/>
                <a:gd name="T17" fmla="*/ 5 h 5"/>
                <a:gd name="T18" fmla="*/ 22 w 24"/>
                <a:gd name="T19" fmla="*/ 5 h 5"/>
                <a:gd name="T20" fmla="*/ 23 w 24"/>
                <a:gd name="T21" fmla="*/ 5 h 5"/>
                <a:gd name="T22" fmla="*/ 24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4 w 24"/>
                <a:gd name="T33" fmla="*/ 1 h 5"/>
                <a:gd name="T34" fmla="*/ 23 w 24"/>
                <a:gd name="T35" fmla="*/ 0 h 5"/>
                <a:gd name="T36" fmla="*/ 3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7" name="Freeform 105">
              <a:extLst>
                <a:ext uri="{FF2B5EF4-FFF2-40B4-BE49-F238E27FC236}">
                  <a16:creationId xmlns:a16="http://schemas.microsoft.com/office/drawing/2014/main" xmlns="" id="{F5AB64CE-EEAF-4A7C-925A-345F28995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8" y="5019677"/>
              <a:ext cx="39688" cy="7938"/>
            </a:xfrm>
            <a:custGeom>
              <a:avLst/>
              <a:gdLst>
                <a:gd name="T0" fmla="*/ 4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3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4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8" name="Freeform 106">
              <a:extLst>
                <a:ext uri="{FF2B5EF4-FFF2-40B4-BE49-F238E27FC236}">
                  <a16:creationId xmlns:a16="http://schemas.microsoft.com/office/drawing/2014/main" xmlns="" id="{F5F1ED1C-3163-4877-B4C2-844010993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1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59" name="Freeform 107">
              <a:extLst>
                <a:ext uri="{FF2B5EF4-FFF2-40B4-BE49-F238E27FC236}">
                  <a16:creationId xmlns:a16="http://schemas.microsoft.com/office/drawing/2014/main" xmlns="" id="{416CC595-4D7C-4590-97D1-B26F4EFC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3" y="5019677"/>
              <a:ext cx="38100" cy="7938"/>
            </a:xfrm>
            <a:custGeom>
              <a:avLst/>
              <a:gdLst>
                <a:gd name="T0" fmla="*/ 3 w 24"/>
                <a:gd name="T1" fmla="*/ 0 h 5"/>
                <a:gd name="T2" fmla="*/ 2 w 24"/>
                <a:gd name="T3" fmla="*/ 0 h 5"/>
                <a:gd name="T4" fmla="*/ 1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1 w 24"/>
                <a:gd name="T15" fmla="*/ 5 h 5"/>
                <a:gd name="T16" fmla="*/ 2 w 24"/>
                <a:gd name="T17" fmla="*/ 5 h 5"/>
                <a:gd name="T18" fmla="*/ 22 w 24"/>
                <a:gd name="T19" fmla="*/ 5 h 5"/>
                <a:gd name="T20" fmla="*/ 23 w 24"/>
                <a:gd name="T21" fmla="*/ 5 h 5"/>
                <a:gd name="T22" fmla="*/ 23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3 w 24"/>
                <a:gd name="T33" fmla="*/ 1 h 5"/>
                <a:gd name="T34" fmla="*/ 23 w 24"/>
                <a:gd name="T35" fmla="*/ 0 h 5"/>
                <a:gd name="T36" fmla="*/ 3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0" name="Freeform 108">
              <a:extLst>
                <a:ext uri="{FF2B5EF4-FFF2-40B4-BE49-F238E27FC236}">
                  <a16:creationId xmlns:a16="http://schemas.microsoft.com/office/drawing/2014/main" xmlns="" id="{94FA5B9A-66A4-4AA1-ACEE-A1E17833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1" name="Freeform 109">
              <a:extLst>
                <a:ext uri="{FF2B5EF4-FFF2-40B4-BE49-F238E27FC236}">
                  <a16:creationId xmlns:a16="http://schemas.microsoft.com/office/drawing/2014/main" xmlns="" id="{F1F8B26C-BC62-4DA6-8DD7-5F0351C57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1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2" name="Freeform 110">
              <a:extLst>
                <a:ext uri="{FF2B5EF4-FFF2-40B4-BE49-F238E27FC236}">
                  <a16:creationId xmlns:a16="http://schemas.microsoft.com/office/drawing/2014/main" xmlns="" id="{3A5114CF-0135-4923-BDFC-B16458BF7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6" y="5019677"/>
              <a:ext cx="39688" cy="7938"/>
            </a:xfrm>
            <a:custGeom>
              <a:avLst/>
              <a:gdLst>
                <a:gd name="T0" fmla="*/ 4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3 w 25"/>
                <a:gd name="T19" fmla="*/ 5 h 5"/>
                <a:gd name="T20" fmla="*/ 24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4 w 25"/>
                <a:gd name="T35" fmla="*/ 0 h 5"/>
                <a:gd name="T36" fmla="*/ 4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3" name="Freeform 111">
              <a:extLst>
                <a:ext uri="{FF2B5EF4-FFF2-40B4-BE49-F238E27FC236}">
                  <a16:creationId xmlns:a16="http://schemas.microsoft.com/office/drawing/2014/main" xmlns="" id="{4B1842EB-B096-4508-9B38-9702102C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4" name="Freeform 112">
              <a:extLst>
                <a:ext uri="{FF2B5EF4-FFF2-40B4-BE49-F238E27FC236}">
                  <a16:creationId xmlns:a16="http://schemas.microsoft.com/office/drawing/2014/main" xmlns="" id="{2FB5E190-CD88-4417-9252-27CCB2B9F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1" y="5019677"/>
              <a:ext cx="38100" cy="7938"/>
            </a:xfrm>
            <a:custGeom>
              <a:avLst/>
              <a:gdLst>
                <a:gd name="T0" fmla="*/ 3 w 24"/>
                <a:gd name="T1" fmla="*/ 0 h 5"/>
                <a:gd name="T2" fmla="*/ 2 w 24"/>
                <a:gd name="T3" fmla="*/ 0 h 5"/>
                <a:gd name="T4" fmla="*/ 1 w 24"/>
                <a:gd name="T5" fmla="*/ 1 h 5"/>
                <a:gd name="T6" fmla="*/ 1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1 w 24"/>
                <a:gd name="T13" fmla="*/ 4 h 5"/>
                <a:gd name="T14" fmla="*/ 1 w 24"/>
                <a:gd name="T15" fmla="*/ 5 h 5"/>
                <a:gd name="T16" fmla="*/ 2 w 24"/>
                <a:gd name="T17" fmla="*/ 5 h 5"/>
                <a:gd name="T18" fmla="*/ 22 w 24"/>
                <a:gd name="T19" fmla="*/ 5 h 5"/>
                <a:gd name="T20" fmla="*/ 23 w 24"/>
                <a:gd name="T21" fmla="*/ 5 h 5"/>
                <a:gd name="T22" fmla="*/ 24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4 w 24"/>
                <a:gd name="T33" fmla="*/ 1 h 5"/>
                <a:gd name="T34" fmla="*/ 23 w 24"/>
                <a:gd name="T35" fmla="*/ 0 h 5"/>
                <a:gd name="T36" fmla="*/ 3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5" name="Freeform 113">
              <a:extLst>
                <a:ext uri="{FF2B5EF4-FFF2-40B4-BE49-F238E27FC236}">
                  <a16:creationId xmlns:a16="http://schemas.microsoft.com/office/drawing/2014/main" xmlns="" id="{FBE3C312-33EA-4C44-8DCA-83FEA7F0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6" y="5019677"/>
              <a:ext cx="39688" cy="7938"/>
            </a:xfrm>
            <a:custGeom>
              <a:avLst/>
              <a:gdLst>
                <a:gd name="T0" fmla="*/ 4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3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4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6" name="Freeform 114">
              <a:extLst>
                <a:ext uri="{FF2B5EF4-FFF2-40B4-BE49-F238E27FC236}">
                  <a16:creationId xmlns:a16="http://schemas.microsoft.com/office/drawing/2014/main" xmlns="" id="{F8CB6EFB-1E5B-4E4A-BAB0-F47A80D74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7" name="Freeform 115">
              <a:extLst>
                <a:ext uri="{FF2B5EF4-FFF2-40B4-BE49-F238E27FC236}">
                  <a16:creationId xmlns:a16="http://schemas.microsoft.com/office/drawing/2014/main" xmlns="" id="{00E1BD6E-1911-4CCD-8A76-05E52AD02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1" y="5019677"/>
              <a:ext cx="38100" cy="7938"/>
            </a:xfrm>
            <a:custGeom>
              <a:avLst/>
              <a:gdLst>
                <a:gd name="T0" fmla="*/ 3 w 24"/>
                <a:gd name="T1" fmla="*/ 0 h 5"/>
                <a:gd name="T2" fmla="*/ 2 w 24"/>
                <a:gd name="T3" fmla="*/ 0 h 5"/>
                <a:gd name="T4" fmla="*/ 1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1 w 24"/>
                <a:gd name="T15" fmla="*/ 5 h 5"/>
                <a:gd name="T16" fmla="*/ 2 w 24"/>
                <a:gd name="T17" fmla="*/ 5 h 5"/>
                <a:gd name="T18" fmla="*/ 22 w 24"/>
                <a:gd name="T19" fmla="*/ 5 h 5"/>
                <a:gd name="T20" fmla="*/ 23 w 24"/>
                <a:gd name="T21" fmla="*/ 5 h 5"/>
                <a:gd name="T22" fmla="*/ 24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4 w 24"/>
                <a:gd name="T33" fmla="*/ 1 h 5"/>
                <a:gd name="T34" fmla="*/ 23 w 24"/>
                <a:gd name="T35" fmla="*/ 0 h 5"/>
                <a:gd name="T36" fmla="*/ 3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8" name="Freeform 116">
              <a:extLst>
                <a:ext uri="{FF2B5EF4-FFF2-40B4-BE49-F238E27FC236}">
                  <a16:creationId xmlns:a16="http://schemas.microsoft.com/office/drawing/2014/main" xmlns="" id="{1A9A54FD-A73B-481A-985C-85ACD1BE1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6" y="5019677"/>
              <a:ext cx="39688" cy="7938"/>
            </a:xfrm>
            <a:custGeom>
              <a:avLst/>
              <a:gdLst>
                <a:gd name="T0" fmla="*/ 4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4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69" name="Freeform 117">
              <a:extLst>
                <a:ext uri="{FF2B5EF4-FFF2-40B4-BE49-F238E27FC236}">
                  <a16:creationId xmlns:a16="http://schemas.microsoft.com/office/drawing/2014/main" xmlns="" id="{A3EAA7A7-7845-4EE3-83F5-A92D673A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0" name="Freeform 118">
              <a:extLst>
                <a:ext uri="{FF2B5EF4-FFF2-40B4-BE49-F238E27FC236}">
                  <a16:creationId xmlns:a16="http://schemas.microsoft.com/office/drawing/2014/main" xmlns="" id="{6403DFCC-0BCB-48DF-8732-5B42BEDB9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3" y="5019677"/>
              <a:ext cx="39688" cy="7938"/>
            </a:xfrm>
            <a:custGeom>
              <a:avLst/>
              <a:gdLst>
                <a:gd name="T0" fmla="*/ 4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3 w 25"/>
                <a:gd name="T19" fmla="*/ 5 h 5"/>
                <a:gd name="T20" fmla="*/ 24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4 w 25"/>
                <a:gd name="T35" fmla="*/ 0 h 5"/>
                <a:gd name="T36" fmla="*/ 4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1" name="Freeform 119">
              <a:extLst>
                <a:ext uri="{FF2B5EF4-FFF2-40B4-BE49-F238E27FC236}">
                  <a16:creationId xmlns:a16="http://schemas.microsoft.com/office/drawing/2014/main" xmlns="" id="{6619E972-18F5-45DB-857D-3BBDD971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6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2" name="Freeform 120">
              <a:extLst>
                <a:ext uri="{FF2B5EF4-FFF2-40B4-BE49-F238E27FC236}">
                  <a16:creationId xmlns:a16="http://schemas.microsoft.com/office/drawing/2014/main" xmlns="" id="{5A8558EA-A234-406D-9CB4-B3F6EA184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3" name="Freeform 121">
              <a:extLst>
                <a:ext uri="{FF2B5EF4-FFF2-40B4-BE49-F238E27FC236}">
                  <a16:creationId xmlns:a16="http://schemas.microsoft.com/office/drawing/2014/main" xmlns="" id="{83177976-5DA5-4A61-9FE0-2BF2CB54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5019677"/>
              <a:ext cx="39688" cy="7938"/>
            </a:xfrm>
            <a:custGeom>
              <a:avLst/>
              <a:gdLst>
                <a:gd name="T0" fmla="*/ 4 w 25"/>
                <a:gd name="T1" fmla="*/ 0 h 5"/>
                <a:gd name="T2" fmla="*/ 3 w 25"/>
                <a:gd name="T3" fmla="*/ 0 h 5"/>
                <a:gd name="T4" fmla="*/ 2 w 25"/>
                <a:gd name="T5" fmla="*/ 1 h 5"/>
                <a:gd name="T6" fmla="*/ 1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1 w 25"/>
                <a:gd name="T13" fmla="*/ 4 h 5"/>
                <a:gd name="T14" fmla="*/ 2 w 25"/>
                <a:gd name="T15" fmla="*/ 5 h 5"/>
                <a:gd name="T16" fmla="*/ 3 w 25"/>
                <a:gd name="T17" fmla="*/ 5 h 5"/>
                <a:gd name="T18" fmla="*/ 23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5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5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4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4" name="Freeform 122">
              <a:extLst>
                <a:ext uri="{FF2B5EF4-FFF2-40B4-BE49-F238E27FC236}">
                  <a16:creationId xmlns:a16="http://schemas.microsoft.com/office/drawing/2014/main" xmlns="" id="{DA69EB02-B60E-449F-95E9-847C2F77C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476" y="5019677"/>
              <a:ext cx="41275" cy="7938"/>
            </a:xfrm>
            <a:custGeom>
              <a:avLst/>
              <a:gdLst>
                <a:gd name="T0" fmla="*/ 3 w 26"/>
                <a:gd name="T1" fmla="*/ 0 h 5"/>
                <a:gd name="T2" fmla="*/ 3 w 26"/>
                <a:gd name="T3" fmla="*/ 0 h 5"/>
                <a:gd name="T4" fmla="*/ 2 w 26"/>
                <a:gd name="T5" fmla="*/ 1 h 5"/>
                <a:gd name="T6" fmla="*/ 1 w 26"/>
                <a:gd name="T7" fmla="*/ 2 h 5"/>
                <a:gd name="T8" fmla="*/ 0 w 26"/>
                <a:gd name="T9" fmla="*/ 2 h 5"/>
                <a:gd name="T10" fmla="*/ 0 w 26"/>
                <a:gd name="T11" fmla="*/ 3 h 5"/>
                <a:gd name="T12" fmla="*/ 1 w 26"/>
                <a:gd name="T13" fmla="*/ 4 h 5"/>
                <a:gd name="T14" fmla="*/ 2 w 26"/>
                <a:gd name="T15" fmla="*/ 5 h 5"/>
                <a:gd name="T16" fmla="*/ 3 w 26"/>
                <a:gd name="T17" fmla="*/ 5 h 5"/>
                <a:gd name="T18" fmla="*/ 22 w 26"/>
                <a:gd name="T19" fmla="*/ 5 h 5"/>
                <a:gd name="T20" fmla="*/ 23 w 26"/>
                <a:gd name="T21" fmla="*/ 5 h 5"/>
                <a:gd name="T22" fmla="*/ 24 w 26"/>
                <a:gd name="T23" fmla="*/ 5 h 5"/>
                <a:gd name="T24" fmla="*/ 25 w 26"/>
                <a:gd name="T25" fmla="*/ 4 h 5"/>
                <a:gd name="T26" fmla="*/ 26 w 26"/>
                <a:gd name="T27" fmla="*/ 3 h 5"/>
                <a:gd name="T28" fmla="*/ 26 w 26"/>
                <a:gd name="T29" fmla="*/ 2 h 5"/>
                <a:gd name="T30" fmla="*/ 25 w 26"/>
                <a:gd name="T31" fmla="*/ 2 h 5"/>
                <a:gd name="T32" fmla="*/ 24 w 26"/>
                <a:gd name="T33" fmla="*/ 1 h 5"/>
                <a:gd name="T34" fmla="*/ 23 w 26"/>
                <a:gd name="T35" fmla="*/ 0 h 5"/>
                <a:gd name="T36" fmla="*/ 3 w 26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5" name="Freeform 123">
              <a:extLst>
                <a:ext uri="{FF2B5EF4-FFF2-40B4-BE49-F238E27FC236}">
                  <a16:creationId xmlns:a16="http://schemas.microsoft.com/office/drawing/2014/main" xmlns="" id="{323CBB20-202B-4B3C-8806-0504C3C42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6" name="Freeform 124">
              <a:extLst>
                <a:ext uri="{FF2B5EF4-FFF2-40B4-BE49-F238E27FC236}">
                  <a16:creationId xmlns:a16="http://schemas.microsoft.com/office/drawing/2014/main" xmlns="" id="{0D77C024-099B-4FC2-97F7-773A6B71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1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7" name="Freeform 125">
              <a:extLst>
                <a:ext uri="{FF2B5EF4-FFF2-40B4-BE49-F238E27FC236}">
                  <a16:creationId xmlns:a16="http://schemas.microsoft.com/office/drawing/2014/main" xmlns="" id="{9D0A5564-2E24-4478-BBD3-ABF1E18D7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163" y="5019677"/>
              <a:ext cx="38100" cy="7938"/>
            </a:xfrm>
            <a:custGeom>
              <a:avLst/>
              <a:gdLst>
                <a:gd name="T0" fmla="*/ 2 w 24"/>
                <a:gd name="T1" fmla="*/ 0 h 5"/>
                <a:gd name="T2" fmla="*/ 1 w 24"/>
                <a:gd name="T3" fmla="*/ 0 h 5"/>
                <a:gd name="T4" fmla="*/ 1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1 w 24"/>
                <a:gd name="T15" fmla="*/ 5 h 5"/>
                <a:gd name="T16" fmla="*/ 1 w 24"/>
                <a:gd name="T17" fmla="*/ 5 h 5"/>
                <a:gd name="T18" fmla="*/ 21 w 24"/>
                <a:gd name="T19" fmla="*/ 5 h 5"/>
                <a:gd name="T20" fmla="*/ 22 w 24"/>
                <a:gd name="T21" fmla="*/ 5 h 5"/>
                <a:gd name="T22" fmla="*/ 23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3 w 24"/>
                <a:gd name="T33" fmla="*/ 1 h 5"/>
                <a:gd name="T34" fmla="*/ 22 w 24"/>
                <a:gd name="T35" fmla="*/ 0 h 5"/>
                <a:gd name="T36" fmla="*/ 2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8" name="Freeform 126">
              <a:extLst>
                <a:ext uri="{FF2B5EF4-FFF2-40B4-BE49-F238E27FC236}">
                  <a16:creationId xmlns:a16="http://schemas.microsoft.com/office/drawing/2014/main" xmlns="" id="{9FD2D236-E1B3-4A12-8F25-E3948FC1A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1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79" name="Freeform 127">
              <a:extLst>
                <a:ext uri="{FF2B5EF4-FFF2-40B4-BE49-F238E27FC236}">
                  <a16:creationId xmlns:a16="http://schemas.microsoft.com/office/drawing/2014/main" xmlns="" id="{5F5414DA-752A-468F-8F7A-E3E2814D3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1" y="5019677"/>
              <a:ext cx="39688" cy="7938"/>
            </a:xfrm>
            <a:custGeom>
              <a:avLst/>
              <a:gdLst>
                <a:gd name="T0" fmla="*/ 2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1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2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0" name="Freeform 128">
              <a:extLst>
                <a:ext uri="{FF2B5EF4-FFF2-40B4-BE49-F238E27FC236}">
                  <a16:creationId xmlns:a16="http://schemas.microsoft.com/office/drawing/2014/main" xmlns="" id="{1F38F980-2A66-4BB0-BC2E-336BD9D7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5019677"/>
              <a:ext cx="38100" cy="7938"/>
            </a:xfrm>
            <a:custGeom>
              <a:avLst/>
              <a:gdLst>
                <a:gd name="T0" fmla="*/ 2 w 24"/>
                <a:gd name="T1" fmla="*/ 0 h 5"/>
                <a:gd name="T2" fmla="*/ 1 w 24"/>
                <a:gd name="T3" fmla="*/ 0 h 5"/>
                <a:gd name="T4" fmla="*/ 0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0 w 24"/>
                <a:gd name="T15" fmla="*/ 5 h 5"/>
                <a:gd name="T16" fmla="*/ 1 w 24"/>
                <a:gd name="T17" fmla="*/ 5 h 5"/>
                <a:gd name="T18" fmla="*/ 21 w 24"/>
                <a:gd name="T19" fmla="*/ 5 h 5"/>
                <a:gd name="T20" fmla="*/ 22 w 24"/>
                <a:gd name="T21" fmla="*/ 5 h 5"/>
                <a:gd name="T22" fmla="*/ 23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3 w 24"/>
                <a:gd name="T33" fmla="*/ 1 h 5"/>
                <a:gd name="T34" fmla="*/ 22 w 24"/>
                <a:gd name="T35" fmla="*/ 0 h 5"/>
                <a:gd name="T36" fmla="*/ 2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1" name="Freeform 129">
              <a:extLst>
                <a:ext uri="{FF2B5EF4-FFF2-40B4-BE49-F238E27FC236}">
                  <a16:creationId xmlns:a16="http://schemas.microsoft.com/office/drawing/2014/main" xmlns="" id="{E2B366AF-32D4-43BC-8851-0F6D7570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2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2" name="Freeform 130">
              <a:extLst>
                <a:ext uri="{FF2B5EF4-FFF2-40B4-BE49-F238E27FC236}">
                  <a16:creationId xmlns:a16="http://schemas.microsoft.com/office/drawing/2014/main" xmlns="" id="{C1AF8C73-C379-409F-A0AB-8C8C180A9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1" y="5019677"/>
              <a:ext cx="39688" cy="7938"/>
            </a:xfrm>
            <a:custGeom>
              <a:avLst/>
              <a:gdLst>
                <a:gd name="T0" fmla="*/ 2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1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2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3" name="Freeform 131">
              <a:extLst>
                <a:ext uri="{FF2B5EF4-FFF2-40B4-BE49-F238E27FC236}">
                  <a16:creationId xmlns:a16="http://schemas.microsoft.com/office/drawing/2014/main" xmlns="" id="{9E08F6BE-EC1B-4251-8E12-5243762E4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5019677"/>
              <a:ext cx="38100" cy="7938"/>
            </a:xfrm>
            <a:custGeom>
              <a:avLst/>
              <a:gdLst>
                <a:gd name="T0" fmla="*/ 2 w 24"/>
                <a:gd name="T1" fmla="*/ 0 h 5"/>
                <a:gd name="T2" fmla="*/ 1 w 24"/>
                <a:gd name="T3" fmla="*/ 0 h 5"/>
                <a:gd name="T4" fmla="*/ 0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0 w 24"/>
                <a:gd name="T15" fmla="*/ 5 h 5"/>
                <a:gd name="T16" fmla="*/ 1 w 24"/>
                <a:gd name="T17" fmla="*/ 5 h 5"/>
                <a:gd name="T18" fmla="*/ 21 w 24"/>
                <a:gd name="T19" fmla="*/ 5 h 5"/>
                <a:gd name="T20" fmla="*/ 22 w 24"/>
                <a:gd name="T21" fmla="*/ 5 h 5"/>
                <a:gd name="T22" fmla="*/ 23 w 24"/>
                <a:gd name="T23" fmla="*/ 5 h 5"/>
                <a:gd name="T24" fmla="*/ 23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3 w 24"/>
                <a:gd name="T31" fmla="*/ 2 h 5"/>
                <a:gd name="T32" fmla="*/ 23 w 24"/>
                <a:gd name="T33" fmla="*/ 1 h 5"/>
                <a:gd name="T34" fmla="*/ 22 w 24"/>
                <a:gd name="T35" fmla="*/ 0 h 5"/>
                <a:gd name="T36" fmla="*/ 2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4" name="Freeform 132">
              <a:extLst>
                <a:ext uri="{FF2B5EF4-FFF2-40B4-BE49-F238E27FC236}">
                  <a16:creationId xmlns:a16="http://schemas.microsoft.com/office/drawing/2014/main" xmlns="" id="{D2C797BE-D0C4-4A70-8F70-51482EF67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5" name="Freeform 133">
              <a:extLst>
                <a:ext uri="{FF2B5EF4-FFF2-40B4-BE49-F238E27FC236}">
                  <a16:creationId xmlns:a16="http://schemas.microsoft.com/office/drawing/2014/main" xmlns="" id="{A767234E-B8C2-4A5F-82E0-915D5D1DA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1" y="5019677"/>
              <a:ext cx="39688" cy="7938"/>
            </a:xfrm>
            <a:custGeom>
              <a:avLst/>
              <a:gdLst>
                <a:gd name="T0" fmla="*/ 2 w 25"/>
                <a:gd name="T1" fmla="*/ 0 h 5"/>
                <a:gd name="T2" fmla="*/ 1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1 w 25"/>
                <a:gd name="T17" fmla="*/ 5 h 5"/>
                <a:gd name="T18" fmla="*/ 21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2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6" name="Freeform 134">
              <a:extLst>
                <a:ext uri="{FF2B5EF4-FFF2-40B4-BE49-F238E27FC236}">
                  <a16:creationId xmlns:a16="http://schemas.microsoft.com/office/drawing/2014/main" xmlns="" id="{2EFEFC0A-5641-4E3E-BECE-81A596089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6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7" name="Freeform 135">
              <a:extLst>
                <a:ext uri="{FF2B5EF4-FFF2-40B4-BE49-F238E27FC236}">
                  <a16:creationId xmlns:a16="http://schemas.microsoft.com/office/drawing/2014/main" xmlns="" id="{36CD0928-E9E8-40BA-BE5C-EFEF7B469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438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1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8" name="Freeform 136">
              <a:extLst>
                <a:ext uri="{FF2B5EF4-FFF2-40B4-BE49-F238E27FC236}">
                  <a16:creationId xmlns:a16="http://schemas.microsoft.com/office/drawing/2014/main" xmlns="" id="{FB0CD410-653E-466C-9214-2A6F6C20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5019677"/>
              <a:ext cx="38100" cy="7938"/>
            </a:xfrm>
            <a:custGeom>
              <a:avLst/>
              <a:gdLst>
                <a:gd name="T0" fmla="*/ 2 w 24"/>
                <a:gd name="T1" fmla="*/ 0 h 5"/>
                <a:gd name="T2" fmla="*/ 1 w 24"/>
                <a:gd name="T3" fmla="*/ 0 h 5"/>
                <a:gd name="T4" fmla="*/ 1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1 w 24"/>
                <a:gd name="T15" fmla="*/ 5 h 5"/>
                <a:gd name="T16" fmla="*/ 1 w 24"/>
                <a:gd name="T17" fmla="*/ 5 h 5"/>
                <a:gd name="T18" fmla="*/ 21 w 24"/>
                <a:gd name="T19" fmla="*/ 5 h 5"/>
                <a:gd name="T20" fmla="*/ 22 w 24"/>
                <a:gd name="T21" fmla="*/ 5 h 5"/>
                <a:gd name="T22" fmla="*/ 23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3 w 24"/>
                <a:gd name="T33" fmla="*/ 1 h 5"/>
                <a:gd name="T34" fmla="*/ 22 w 24"/>
                <a:gd name="T35" fmla="*/ 0 h 5"/>
                <a:gd name="T36" fmla="*/ 2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89" name="Freeform 137">
              <a:extLst>
                <a:ext uri="{FF2B5EF4-FFF2-40B4-BE49-F238E27FC236}">
                  <a16:creationId xmlns:a16="http://schemas.microsoft.com/office/drawing/2014/main" xmlns="" id="{316C53CB-1EF6-46EE-A283-A27165F92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6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0" name="Freeform 138">
              <a:extLst>
                <a:ext uri="{FF2B5EF4-FFF2-40B4-BE49-F238E27FC236}">
                  <a16:creationId xmlns:a16="http://schemas.microsoft.com/office/drawing/2014/main" xmlns="" id="{E2B89EE8-1B07-449B-996B-7FBAA0615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8" y="5019677"/>
              <a:ext cx="39688" cy="7938"/>
            </a:xfrm>
            <a:custGeom>
              <a:avLst/>
              <a:gdLst>
                <a:gd name="T0" fmla="*/ 2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1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2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1" name="Freeform 139">
              <a:extLst>
                <a:ext uri="{FF2B5EF4-FFF2-40B4-BE49-F238E27FC236}">
                  <a16:creationId xmlns:a16="http://schemas.microsoft.com/office/drawing/2014/main" xmlns="" id="{5AA3BA8B-2B41-4D90-BF85-9A3DC554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5019677"/>
              <a:ext cx="38100" cy="7938"/>
            </a:xfrm>
            <a:custGeom>
              <a:avLst/>
              <a:gdLst>
                <a:gd name="T0" fmla="*/ 2 w 24"/>
                <a:gd name="T1" fmla="*/ 0 h 5"/>
                <a:gd name="T2" fmla="*/ 1 w 24"/>
                <a:gd name="T3" fmla="*/ 0 h 5"/>
                <a:gd name="T4" fmla="*/ 0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0 w 24"/>
                <a:gd name="T15" fmla="*/ 5 h 5"/>
                <a:gd name="T16" fmla="*/ 1 w 24"/>
                <a:gd name="T17" fmla="*/ 5 h 5"/>
                <a:gd name="T18" fmla="*/ 21 w 24"/>
                <a:gd name="T19" fmla="*/ 5 h 5"/>
                <a:gd name="T20" fmla="*/ 22 w 24"/>
                <a:gd name="T21" fmla="*/ 5 h 5"/>
                <a:gd name="T22" fmla="*/ 23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3 w 24"/>
                <a:gd name="T33" fmla="*/ 1 h 5"/>
                <a:gd name="T34" fmla="*/ 22 w 24"/>
                <a:gd name="T35" fmla="*/ 0 h 5"/>
                <a:gd name="T36" fmla="*/ 2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2" name="Freeform 140">
              <a:extLst>
                <a:ext uri="{FF2B5EF4-FFF2-40B4-BE49-F238E27FC236}">
                  <a16:creationId xmlns:a16="http://schemas.microsoft.com/office/drawing/2014/main" xmlns="" id="{0E2BAA5F-7239-41FA-914C-741E885B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6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3" name="Freeform 141">
              <a:extLst>
                <a:ext uri="{FF2B5EF4-FFF2-40B4-BE49-F238E27FC236}">
                  <a16:creationId xmlns:a16="http://schemas.microsoft.com/office/drawing/2014/main" xmlns="" id="{CB49F5DB-D259-41FF-975D-D1B090030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638" y="5019677"/>
              <a:ext cx="39688" cy="7938"/>
            </a:xfrm>
            <a:custGeom>
              <a:avLst/>
              <a:gdLst>
                <a:gd name="T0" fmla="*/ 2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1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2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4" name="Freeform 142">
              <a:extLst>
                <a:ext uri="{FF2B5EF4-FFF2-40B4-BE49-F238E27FC236}">
                  <a16:creationId xmlns:a16="http://schemas.microsoft.com/office/drawing/2014/main" xmlns="" id="{23DA73FE-3530-4EC7-91D3-1D32EA96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4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4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5" name="Freeform 143">
              <a:extLst>
                <a:ext uri="{FF2B5EF4-FFF2-40B4-BE49-F238E27FC236}">
                  <a16:creationId xmlns:a16="http://schemas.microsoft.com/office/drawing/2014/main" xmlns="" id="{08CE7AA5-6446-4274-BB55-9961D807B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176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6" name="Freeform 144">
              <a:extLst>
                <a:ext uri="{FF2B5EF4-FFF2-40B4-BE49-F238E27FC236}">
                  <a16:creationId xmlns:a16="http://schemas.microsoft.com/office/drawing/2014/main" xmlns="" id="{CF0184A3-4B22-49EF-A5C3-A7E8C4BC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738" y="5019677"/>
              <a:ext cx="39688" cy="7938"/>
            </a:xfrm>
            <a:custGeom>
              <a:avLst/>
              <a:gdLst>
                <a:gd name="T0" fmla="*/ 2 w 25"/>
                <a:gd name="T1" fmla="*/ 0 h 5"/>
                <a:gd name="T2" fmla="*/ 1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1 w 25"/>
                <a:gd name="T17" fmla="*/ 5 h 5"/>
                <a:gd name="T18" fmla="*/ 21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2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7" name="Freeform 145">
              <a:extLst>
                <a:ext uri="{FF2B5EF4-FFF2-40B4-BE49-F238E27FC236}">
                  <a16:creationId xmlns:a16="http://schemas.microsoft.com/office/drawing/2014/main" xmlns="" id="{7662E905-485D-4CCE-9634-D05B59E04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713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8" name="Freeform 146">
              <a:extLst>
                <a:ext uri="{FF2B5EF4-FFF2-40B4-BE49-F238E27FC236}">
                  <a16:creationId xmlns:a16="http://schemas.microsoft.com/office/drawing/2014/main" xmlns="" id="{B3EC366D-5ECF-4C05-80AB-C8B62A483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6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1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99" name="Freeform 147">
              <a:extLst>
                <a:ext uri="{FF2B5EF4-FFF2-40B4-BE49-F238E27FC236}">
                  <a16:creationId xmlns:a16="http://schemas.microsoft.com/office/drawing/2014/main" xmlns="" id="{CEBDA891-39F4-4259-BE8C-76FE33248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5019677"/>
              <a:ext cx="38100" cy="7938"/>
            </a:xfrm>
            <a:custGeom>
              <a:avLst/>
              <a:gdLst>
                <a:gd name="T0" fmla="*/ 2 w 24"/>
                <a:gd name="T1" fmla="*/ 0 h 5"/>
                <a:gd name="T2" fmla="*/ 1 w 24"/>
                <a:gd name="T3" fmla="*/ 0 h 5"/>
                <a:gd name="T4" fmla="*/ 0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0 w 24"/>
                <a:gd name="T15" fmla="*/ 5 h 5"/>
                <a:gd name="T16" fmla="*/ 1 w 24"/>
                <a:gd name="T17" fmla="*/ 5 h 5"/>
                <a:gd name="T18" fmla="*/ 21 w 24"/>
                <a:gd name="T19" fmla="*/ 5 h 5"/>
                <a:gd name="T20" fmla="*/ 22 w 24"/>
                <a:gd name="T21" fmla="*/ 5 h 5"/>
                <a:gd name="T22" fmla="*/ 23 w 24"/>
                <a:gd name="T23" fmla="*/ 5 h 5"/>
                <a:gd name="T24" fmla="*/ 24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4 w 24"/>
                <a:gd name="T31" fmla="*/ 2 h 5"/>
                <a:gd name="T32" fmla="*/ 23 w 24"/>
                <a:gd name="T33" fmla="*/ 1 h 5"/>
                <a:gd name="T34" fmla="*/ 22 w 24"/>
                <a:gd name="T35" fmla="*/ 0 h 5"/>
                <a:gd name="T36" fmla="*/ 2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0" name="Freeform 148">
              <a:extLst>
                <a:ext uri="{FF2B5EF4-FFF2-40B4-BE49-F238E27FC236}">
                  <a16:creationId xmlns:a16="http://schemas.microsoft.com/office/drawing/2014/main" xmlns="" id="{166F1059-201B-4C72-88D4-94088B53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3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3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1" name="Freeform 149">
              <a:extLst>
                <a:ext uri="{FF2B5EF4-FFF2-40B4-BE49-F238E27FC236}">
                  <a16:creationId xmlns:a16="http://schemas.microsoft.com/office/drawing/2014/main" xmlns="" id="{6F443C53-11C8-4EB8-BC3F-32278FA98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6" y="5019677"/>
              <a:ext cx="39688" cy="7938"/>
            </a:xfrm>
            <a:custGeom>
              <a:avLst/>
              <a:gdLst>
                <a:gd name="T0" fmla="*/ 2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1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2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2" name="Freeform 150">
              <a:extLst>
                <a:ext uri="{FF2B5EF4-FFF2-40B4-BE49-F238E27FC236}">
                  <a16:creationId xmlns:a16="http://schemas.microsoft.com/office/drawing/2014/main" xmlns="" id="{2B28E810-0272-4A78-A696-CFEE85BF8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5019677"/>
              <a:ext cx="38100" cy="7938"/>
            </a:xfrm>
            <a:custGeom>
              <a:avLst/>
              <a:gdLst>
                <a:gd name="T0" fmla="*/ 2 w 24"/>
                <a:gd name="T1" fmla="*/ 0 h 5"/>
                <a:gd name="T2" fmla="*/ 1 w 24"/>
                <a:gd name="T3" fmla="*/ 0 h 5"/>
                <a:gd name="T4" fmla="*/ 0 w 24"/>
                <a:gd name="T5" fmla="*/ 1 h 5"/>
                <a:gd name="T6" fmla="*/ 0 w 24"/>
                <a:gd name="T7" fmla="*/ 2 h 5"/>
                <a:gd name="T8" fmla="*/ 0 w 24"/>
                <a:gd name="T9" fmla="*/ 2 h 5"/>
                <a:gd name="T10" fmla="*/ 0 w 24"/>
                <a:gd name="T11" fmla="*/ 3 h 5"/>
                <a:gd name="T12" fmla="*/ 0 w 24"/>
                <a:gd name="T13" fmla="*/ 4 h 5"/>
                <a:gd name="T14" fmla="*/ 0 w 24"/>
                <a:gd name="T15" fmla="*/ 5 h 5"/>
                <a:gd name="T16" fmla="*/ 1 w 24"/>
                <a:gd name="T17" fmla="*/ 5 h 5"/>
                <a:gd name="T18" fmla="*/ 21 w 24"/>
                <a:gd name="T19" fmla="*/ 5 h 5"/>
                <a:gd name="T20" fmla="*/ 22 w 24"/>
                <a:gd name="T21" fmla="*/ 5 h 5"/>
                <a:gd name="T22" fmla="*/ 23 w 24"/>
                <a:gd name="T23" fmla="*/ 5 h 5"/>
                <a:gd name="T24" fmla="*/ 23 w 24"/>
                <a:gd name="T25" fmla="*/ 4 h 5"/>
                <a:gd name="T26" fmla="*/ 24 w 24"/>
                <a:gd name="T27" fmla="*/ 3 h 5"/>
                <a:gd name="T28" fmla="*/ 24 w 24"/>
                <a:gd name="T29" fmla="*/ 2 h 5"/>
                <a:gd name="T30" fmla="*/ 23 w 24"/>
                <a:gd name="T31" fmla="*/ 2 h 5"/>
                <a:gd name="T32" fmla="*/ 23 w 24"/>
                <a:gd name="T33" fmla="*/ 1 h 5"/>
                <a:gd name="T34" fmla="*/ 22 w 24"/>
                <a:gd name="T35" fmla="*/ 0 h 5"/>
                <a:gd name="T36" fmla="*/ 2 w 24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3" name="Freeform 151">
              <a:extLst>
                <a:ext uri="{FF2B5EF4-FFF2-40B4-BE49-F238E27FC236}">
                  <a16:creationId xmlns:a16="http://schemas.microsoft.com/office/drawing/2014/main" xmlns="" id="{8BA63535-5CA9-4FFE-BAB5-7911BADF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913" y="5019677"/>
              <a:ext cx="39688" cy="7938"/>
            </a:xfrm>
            <a:custGeom>
              <a:avLst/>
              <a:gdLst>
                <a:gd name="T0" fmla="*/ 3 w 25"/>
                <a:gd name="T1" fmla="*/ 0 h 5"/>
                <a:gd name="T2" fmla="*/ 2 w 25"/>
                <a:gd name="T3" fmla="*/ 0 h 5"/>
                <a:gd name="T4" fmla="*/ 1 w 25"/>
                <a:gd name="T5" fmla="*/ 1 h 5"/>
                <a:gd name="T6" fmla="*/ 0 w 25"/>
                <a:gd name="T7" fmla="*/ 2 h 5"/>
                <a:gd name="T8" fmla="*/ 0 w 25"/>
                <a:gd name="T9" fmla="*/ 2 h 5"/>
                <a:gd name="T10" fmla="*/ 0 w 25"/>
                <a:gd name="T11" fmla="*/ 3 h 5"/>
                <a:gd name="T12" fmla="*/ 0 w 25"/>
                <a:gd name="T13" fmla="*/ 4 h 5"/>
                <a:gd name="T14" fmla="*/ 1 w 25"/>
                <a:gd name="T15" fmla="*/ 5 h 5"/>
                <a:gd name="T16" fmla="*/ 2 w 25"/>
                <a:gd name="T17" fmla="*/ 5 h 5"/>
                <a:gd name="T18" fmla="*/ 22 w 25"/>
                <a:gd name="T19" fmla="*/ 5 h 5"/>
                <a:gd name="T20" fmla="*/ 22 w 25"/>
                <a:gd name="T21" fmla="*/ 5 h 5"/>
                <a:gd name="T22" fmla="*/ 23 w 25"/>
                <a:gd name="T23" fmla="*/ 5 h 5"/>
                <a:gd name="T24" fmla="*/ 24 w 25"/>
                <a:gd name="T25" fmla="*/ 4 h 5"/>
                <a:gd name="T26" fmla="*/ 25 w 25"/>
                <a:gd name="T27" fmla="*/ 3 h 5"/>
                <a:gd name="T28" fmla="*/ 25 w 25"/>
                <a:gd name="T29" fmla="*/ 2 h 5"/>
                <a:gd name="T30" fmla="*/ 24 w 25"/>
                <a:gd name="T31" fmla="*/ 2 h 5"/>
                <a:gd name="T32" fmla="*/ 23 w 25"/>
                <a:gd name="T33" fmla="*/ 1 h 5"/>
                <a:gd name="T34" fmla="*/ 22 w 25"/>
                <a:gd name="T35" fmla="*/ 0 h 5"/>
                <a:gd name="T36" fmla="*/ 3 w 2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4" name="Freeform 152">
              <a:extLst>
                <a:ext uri="{FF2B5EF4-FFF2-40B4-BE49-F238E27FC236}">
                  <a16:creationId xmlns:a16="http://schemas.microsoft.com/office/drawing/2014/main" xmlns="" id="{28471035-589C-48D4-A611-C6300F950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916365"/>
              <a:ext cx="7938" cy="69850"/>
            </a:xfrm>
            <a:custGeom>
              <a:avLst/>
              <a:gdLst>
                <a:gd name="T0" fmla="*/ 5 w 5"/>
                <a:gd name="T1" fmla="*/ 3 h 44"/>
                <a:gd name="T2" fmla="*/ 5 w 5"/>
                <a:gd name="T3" fmla="*/ 2 h 44"/>
                <a:gd name="T4" fmla="*/ 4 w 5"/>
                <a:gd name="T5" fmla="*/ 2 h 44"/>
                <a:gd name="T6" fmla="*/ 3 w 5"/>
                <a:gd name="T7" fmla="*/ 1 h 44"/>
                <a:gd name="T8" fmla="*/ 2 w 5"/>
                <a:gd name="T9" fmla="*/ 0 h 44"/>
                <a:gd name="T10" fmla="*/ 2 w 5"/>
                <a:gd name="T11" fmla="*/ 0 h 44"/>
                <a:gd name="T12" fmla="*/ 1 w 5"/>
                <a:gd name="T13" fmla="*/ 1 h 44"/>
                <a:gd name="T14" fmla="*/ 1 w 5"/>
                <a:gd name="T15" fmla="*/ 2 h 44"/>
                <a:gd name="T16" fmla="*/ 0 w 5"/>
                <a:gd name="T17" fmla="*/ 2 h 44"/>
                <a:gd name="T18" fmla="*/ 0 w 5"/>
                <a:gd name="T19" fmla="*/ 41 h 44"/>
                <a:gd name="T20" fmla="*/ 0 w 5"/>
                <a:gd name="T21" fmla="*/ 42 h 44"/>
                <a:gd name="T22" fmla="*/ 1 w 5"/>
                <a:gd name="T23" fmla="*/ 43 h 44"/>
                <a:gd name="T24" fmla="*/ 1 w 5"/>
                <a:gd name="T25" fmla="*/ 44 h 44"/>
                <a:gd name="T26" fmla="*/ 2 w 5"/>
                <a:gd name="T27" fmla="*/ 44 h 44"/>
                <a:gd name="T28" fmla="*/ 3 w 5"/>
                <a:gd name="T29" fmla="*/ 44 h 44"/>
                <a:gd name="T30" fmla="*/ 4 w 5"/>
                <a:gd name="T31" fmla="*/ 44 h 44"/>
                <a:gd name="T32" fmla="*/ 5 w 5"/>
                <a:gd name="T33" fmla="*/ 43 h 44"/>
                <a:gd name="T34" fmla="*/ 5 w 5"/>
                <a:gd name="T35" fmla="*/ 42 h 44"/>
                <a:gd name="T36" fmla="*/ 5 w 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4">
                  <a:moveTo>
                    <a:pt x="5" y="3"/>
                  </a:move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5" name="Freeform 153">
              <a:extLst>
                <a:ext uri="{FF2B5EF4-FFF2-40B4-BE49-F238E27FC236}">
                  <a16:creationId xmlns:a16="http://schemas.microsoft.com/office/drawing/2014/main" xmlns="" id="{D484D899-FA62-4F5C-9189-0D81DCDAE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002090"/>
              <a:ext cx="7938" cy="15875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2 h 10"/>
                <a:gd name="T4" fmla="*/ 5 w 5"/>
                <a:gd name="T5" fmla="*/ 1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1 h 10"/>
                <a:gd name="T16" fmla="*/ 0 w 5"/>
                <a:gd name="T17" fmla="*/ 2 h 10"/>
                <a:gd name="T18" fmla="*/ 0 w 5"/>
                <a:gd name="T19" fmla="*/ 7 h 10"/>
                <a:gd name="T20" fmla="*/ 0 w 5"/>
                <a:gd name="T21" fmla="*/ 8 h 10"/>
                <a:gd name="T22" fmla="*/ 1 w 5"/>
                <a:gd name="T23" fmla="*/ 9 h 10"/>
                <a:gd name="T24" fmla="*/ 1 w 5"/>
                <a:gd name="T25" fmla="*/ 9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9 h 10"/>
                <a:gd name="T32" fmla="*/ 5 w 5"/>
                <a:gd name="T33" fmla="*/ 9 h 10"/>
                <a:gd name="T34" fmla="*/ 5 w 5"/>
                <a:gd name="T35" fmla="*/ 8 h 10"/>
                <a:gd name="T36" fmla="*/ 5 w 5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6" name="Freeform 154">
              <a:extLst>
                <a:ext uri="{FF2B5EF4-FFF2-40B4-BE49-F238E27FC236}">
                  <a16:creationId xmlns:a16="http://schemas.microsoft.com/office/drawing/2014/main" xmlns="" id="{58FBE43C-2AD5-4FFB-8F6F-C890FBF64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033840"/>
              <a:ext cx="7938" cy="71438"/>
            </a:xfrm>
            <a:custGeom>
              <a:avLst/>
              <a:gdLst>
                <a:gd name="T0" fmla="*/ 5 w 5"/>
                <a:gd name="T1" fmla="*/ 3 h 45"/>
                <a:gd name="T2" fmla="*/ 5 w 5"/>
                <a:gd name="T3" fmla="*/ 2 h 45"/>
                <a:gd name="T4" fmla="*/ 5 w 5"/>
                <a:gd name="T5" fmla="*/ 1 h 45"/>
                <a:gd name="T6" fmla="*/ 4 w 5"/>
                <a:gd name="T7" fmla="*/ 0 h 45"/>
                <a:gd name="T8" fmla="*/ 3 w 5"/>
                <a:gd name="T9" fmla="*/ 0 h 45"/>
                <a:gd name="T10" fmla="*/ 2 w 5"/>
                <a:gd name="T11" fmla="*/ 0 h 45"/>
                <a:gd name="T12" fmla="*/ 1 w 5"/>
                <a:gd name="T13" fmla="*/ 0 h 45"/>
                <a:gd name="T14" fmla="*/ 1 w 5"/>
                <a:gd name="T15" fmla="*/ 1 h 45"/>
                <a:gd name="T16" fmla="*/ 0 w 5"/>
                <a:gd name="T17" fmla="*/ 2 h 45"/>
                <a:gd name="T18" fmla="*/ 0 w 5"/>
                <a:gd name="T19" fmla="*/ 41 h 45"/>
                <a:gd name="T20" fmla="*/ 0 w 5"/>
                <a:gd name="T21" fmla="*/ 42 h 45"/>
                <a:gd name="T22" fmla="*/ 1 w 5"/>
                <a:gd name="T23" fmla="*/ 43 h 45"/>
                <a:gd name="T24" fmla="*/ 1 w 5"/>
                <a:gd name="T25" fmla="*/ 44 h 45"/>
                <a:gd name="T26" fmla="*/ 2 w 5"/>
                <a:gd name="T27" fmla="*/ 45 h 45"/>
                <a:gd name="T28" fmla="*/ 3 w 5"/>
                <a:gd name="T29" fmla="*/ 45 h 45"/>
                <a:gd name="T30" fmla="*/ 4 w 5"/>
                <a:gd name="T31" fmla="*/ 44 h 45"/>
                <a:gd name="T32" fmla="*/ 5 w 5"/>
                <a:gd name="T33" fmla="*/ 43 h 45"/>
                <a:gd name="T34" fmla="*/ 5 w 5"/>
                <a:gd name="T35" fmla="*/ 42 h 45"/>
                <a:gd name="T36" fmla="*/ 5 w 5"/>
                <a:gd name="T3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5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7" name="Freeform 155">
              <a:extLst>
                <a:ext uri="{FF2B5EF4-FFF2-40B4-BE49-F238E27FC236}">
                  <a16:creationId xmlns:a16="http://schemas.microsoft.com/office/drawing/2014/main" xmlns="" id="{3A3B3DDF-043A-439A-824A-94F983982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121152"/>
              <a:ext cx="7938" cy="15875"/>
            </a:xfrm>
            <a:custGeom>
              <a:avLst/>
              <a:gdLst>
                <a:gd name="T0" fmla="*/ 5 w 5"/>
                <a:gd name="T1" fmla="*/ 2 h 10"/>
                <a:gd name="T2" fmla="*/ 5 w 5"/>
                <a:gd name="T3" fmla="*/ 1 h 10"/>
                <a:gd name="T4" fmla="*/ 5 w 5"/>
                <a:gd name="T5" fmla="*/ 0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0 h 10"/>
                <a:gd name="T16" fmla="*/ 0 w 5"/>
                <a:gd name="T17" fmla="*/ 1 h 10"/>
                <a:gd name="T18" fmla="*/ 0 w 5"/>
                <a:gd name="T19" fmla="*/ 6 h 10"/>
                <a:gd name="T20" fmla="*/ 0 w 5"/>
                <a:gd name="T21" fmla="*/ 7 h 10"/>
                <a:gd name="T22" fmla="*/ 1 w 5"/>
                <a:gd name="T23" fmla="*/ 8 h 10"/>
                <a:gd name="T24" fmla="*/ 1 w 5"/>
                <a:gd name="T25" fmla="*/ 9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9 h 10"/>
                <a:gd name="T32" fmla="*/ 5 w 5"/>
                <a:gd name="T33" fmla="*/ 8 h 10"/>
                <a:gd name="T34" fmla="*/ 5 w 5"/>
                <a:gd name="T35" fmla="*/ 7 h 10"/>
                <a:gd name="T36" fmla="*/ 5 w 5"/>
                <a:gd name="T3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8" name="Freeform 156">
              <a:extLst>
                <a:ext uri="{FF2B5EF4-FFF2-40B4-BE49-F238E27FC236}">
                  <a16:creationId xmlns:a16="http://schemas.microsoft.com/office/drawing/2014/main" xmlns="" id="{C5C5FEDE-D34C-4E04-B391-B558ED95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151315"/>
              <a:ext cx="7938" cy="71438"/>
            </a:xfrm>
            <a:custGeom>
              <a:avLst/>
              <a:gdLst>
                <a:gd name="T0" fmla="*/ 5 w 5"/>
                <a:gd name="T1" fmla="*/ 3 h 45"/>
                <a:gd name="T2" fmla="*/ 5 w 5"/>
                <a:gd name="T3" fmla="*/ 2 h 45"/>
                <a:gd name="T4" fmla="*/ 5 w 5"/>
                <a:gd name="T5" fmla="*/ 1 h 45"/>
                <a:gd name="T6" fmla="*/ 4 w 5"/>
                <a:gd name="T7" fmla="*/ 0 h 45"/>
                <a:gd name="T8" fmla="*/ 3 w 5"/>
                <a:gd name="T9" fmla="*/ 0 h 45"/>
                <a:gd name="T10" fmla="*/ 2 w 5"/>
                <a:gd name="T11" fmla="*/ 0 h 45"/>
                <a:gd name="T12" fmla="*/ 1 w 5"/>
                <a:gd name="T13" fmla="*/ 0 h 45"/>
                <a:gd name="T14" fmla="*/ 1 w 5"/>
                <a:gd name="T15" fmla="*/ 1 h 45"/>
                <a:gd name="T16" fmla="*/ 0 w 5"/>
                <a:gd name="T17" fmla="*/ 2 h 45"/>
                <a:gd name="T18" fmla="*/ 0 w 5"/>
                <a:gd name="T19" fmla="*/ 42 h 45"/>
                <a:gd name="T20" fmla="*/ 0 w 5"/>
                <a:gd name="T21" fmla="*/ 43 h 45"/>
                <a:gd name="T22" fmla="*/ 1 w 5"/>
                <a:gd name="T23" fmla="*/ 43 h 45"/>
                <a:gd name="T24" fmla="*/ 1 w 5"/>
                <a:gd name="T25" fmla="*/ 44 h 45"/>
                <a:gd name="T26" fmla="*/ 2 w 5"/>
                <a:gd name="T27" fmla="*/ 45 h 45"/>
                <a:gd name="T28" fmla="*/ 3 w 5"/>
                <a:gd name="T29" fmla="*/ 45 h 45"/>
                <a:gd name="T30" fmla="*/ 4 w 5"/>
                <a:gd name="T31" fmla="*/ 44 h 45"/>
                <a:gd name="T32" fmla="*/ 5 w 5"/>
                <a:gd name="T33" fmla="*/ 43 h 45"/>
                <a:gd name="T34" fmla="*/ 5 w 5"/>
                <a:gd name="T35" fmla="*/ 43 h 45"/>
                <a:gd name="T36" fmla="*/ 5 w 5"/>
                <a:gd name="T3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5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09" name="Freeform 157">
              <a:extLst>
                <a:ext uri="{FF2B5EF4-FFF2-40B4-BE49-F238E27FC236}">
                  <a16:creationId xmlns:a16="http://schemas.microsoft.com/office/drawing/2014/main" xmlns="" id="{D0C4F50A-DA23-4421-9AA7-79A6FACA8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238627"/>
              <a:ext cx="7938" cy="15875"/>
            </a:xfrm>
            <a:custGeom>
              <a:avLst/>
              <a:gdLst>
                <a:gd name="T0" fmla="*/ 5 w 5"/>
                <a:gd name="T1" fmla="*/ 2 h 10"/>
                <a:gd name="T2" fmla="*/ 5 w 5"/>
                <a:gd name="T3" fmla="*/ 2 h 10"/>
                <a:gd name="T4" fmla="*/ 5 w 5"/>
                <a:gd name="T5" fmla="*/ 1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1 h 10"/>
                <a:gd name="T16" fmla="*/ 0 w 5"/>
                <a:gd name="T17" fmla="*/ 2 h 10"/>
                <a:gd name="T18" fmla="*/ 0 w 5"/>
                <a:gd name="T19" fmla="*/ 7 h 10"/>
                <a:gd name="T20" fmla="*/ 0 w 5"/>
                <a:gd name="T21" fmla="*/ 7 h 10"/>
                <a:gd name="T22" fmla="*/ 1 w 5"/>
                <a:gd name="T23" fmla="*/ 8 h 10"/>
                <a:gd name="T24" fmla="*/ 1 w 5"/>
                <a:gd name="T25" fmla="*/ 9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9 h 10"/>
                <a:gd name="T32" fmla="*/ 5 w 5"/>
                <a:gd name="T33" fmla="*/ 8 h 10"/>
                <a:gd name="T34" fmla="*/ 5 w 5"/>
                <a:gd name="T35" fmla="*/ 7 h 10"/>
                <a:gd name="T36" fmla="*/ 5 w 5"/>
                <a:gd name="T3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2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0" name="Freeform 158">
              <a:extLst>
                <a:ext uri="{FF2B5EF4-FFF2-40B4-BE49-F238E27FC236}">
                  <a16:creationId xmlns:a16="http://schemas.microsoft.com/office/drawing/2014/main" xmlns="" id="{7DDA6C83-1B71-4640-954E-41089EC8D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270377"/>
              <a:ext cx="7938" cy="69850"/>
            </a:xfrm>
            <a:custGeom>
              <a:avLst/>
              <a:gdLst>
                <a:gd name="T0" fmla="*/ 5 w 5"/>
                <a:gd name="T1" fmla="*/ 2 h 44"/>
                <a:gd name="T2" fmla="*/ 5 w 5"/>
                <a:gd name="T3" fmla="*/ 1 h 44"/>
                <a:gd name="T4" fmla="*/ 5 w 5"/>
                <a:gd name="T5" fmla="*/ 1 h 44"/>
                <a:gd name="T6" fmla="*/ 4 w 5"/>
                <a:gd name="T7" fmla="*/ 0 h 44"/>
                <a:gd name="T8" fmla="*/ 3 w 5"/>
                <a:gd name="T9" fmla="*/ 0 h 44"/>
                <a:gd name="T10" fmla="*/ 2 w 5"/>
                <a:gd name="T11" fmla="*/ 0 h 44"/>
                <a:gd name="T12" fmla="*/ 1 w 5"/>
                <a:gd name="T13" fmla="*/ 0 h 44"/>
                <a:gd name="T14" fmla="*/ 1 w 5"/>
                <a:gd name="T15" fmla="*/ 1 h 44"/>
                <a:gd name="T16" fmla="*/ 0 w 5"/>
                <a:gd name="T17" fmla="*/ 1 h 44"/>
                <a:gd name="T18" fmla="*/ 0 w 5"/>
                <a:gd name="T19" fmla="*/ 41 h 44"/>
                <a:gd name="T20" fmla="*/ 0 w 5"/>
                <a:gd name="T21" fmla="*/ 42 h 44"/>
                <a:gd name="T22" fmla="*/ 1 w 5"/>
                <a:gd name="T23" fmla="*/ 43 h 44"/>
                <a:gd name="T24" fmla="*/ 1 w 5"/>
                <a:gd name="T25" fmla="*/ 43 h 44"/>
                <a:gd name="T26" fmla="*/ 2 w 5"/>
                <a:gd name="T27" fmla="*/ 44 h 44"/>
                <a:gd name="T28" fmla="*/ 3 w 5"/>
                <a:gd name="T29" fmla="*/ 44 h 44"/>
                <a:gd name="T30" fmla="*/ 4 w 5"/>
                <a:gd name="T31" fmla="*/ 43 h 44"/>
                <a:gd name="T32" fmla="*/ 5 w 5"/>
                <a:gd name="T33" fmla="*/ 43 h 44"/>
                <a:gd name="T34" fmla="*/ 5 w 5"/>
                <a:gd name="T35" fmla="*/ 42 h 44"/>
                <a:gd name="T36" fmla="*/ 5 w 5"/>
                <a:gd name="T3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4">
                  <a:moveTo>
                    <a:pt x="5" y="2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1" name="Freeform 159">
              <a:extLst>
                <a:ext uri="{FF2B5EF4-FFF2-40B4-BE49-F238E27FC236}">
                  <a16:creationId xmlns:a16="http://schemas.microsoft.com/office/drawing/2014/main" xmlns="" id="{66A82E0E-0A9C-41B4-A271-5E47F6751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356102"/>
              <a:ext cx="7938" cy="15875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2 h 10"/>
                <a:gd name="T4" fmla="*/ 5 w 5"/>
                <a:gd name="T5" fmla="*/ 1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1 h 10"/>
                <a:gd name="T16" fmla="*/ 0 w 5"/>
                <a:gd name="T17" fmla="*/ 2 h 10"/>
                <a:gd name="T18" fmla="*/ 0 w 5"/>
                <a:gd name="T19" fmla="*/ 7 h 10"/>
                <a:gd name="T20" fmla="*/ 0 w 5"/>
                <a:gd name="T21" fmla="*/ 8 h 10"/>
                <a:gd name="T22" fmla="*/ 1 w 5"/>
                <a:gd name="T23" fmla="*/ 8 h 10"/>
                <a:gd name="T24" fmla="*/ 1 w 5"/>
                <a:gd name="T25" fmla="*/ 9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9 h 10"/>
                <a:gd name="T32" fmla="*/ 5 w 5"/>
                <a:gd name="T33" fmla="*/ 8 h 10"/>
                <a:gd name="T34" fmla="*/ 5 w 5"/>
                <a:gd name="T35" fmla="*/ 8 h 10"/>
                <a:gd name="T36" fmla="*/ 5 w 5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2" name="Freeform 160">
              <a:extLst>
                <a:ext uri="{FF2B5EF4-FFF2-40B4-BE49-F238E27FC236}">
                  <a16:creationId xmlns:a16="http://schemas.microsoft.com/office/drawing/2014/main" xmlns="" id="{4F25470D-A4A3-4ABC-9B50-906F1DA41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387852"/>
              <a:ext cx="7938" cy="71438"/>
            </a:xfrm>
            <a:custGeom>
              <a:avLst/>
              <a:gdLst>
                <a:gd name="T0" fmla="*/ 5 w 5"/>
                <a:gd name="T1" fmla="*/ 2 h 45"/>
                <a:gd name="T2" fmla="*/ 5 w 5"/>
                <a:gd name="T3" fmla="*/ 2 h 45"/>
                <a:gd name="T4" fmla="*/ 5 w 5"/>
                <a:gd name="T5" fmla="*/ 1 h 45"/>
                <a:gd name="T6" fmla="*/ 4 w 5"/>
                <a:gd name="T7" fmla="*/ 0 h 45"/>
                <a:gd name="T8" fmla="*/ 3 w 5"/>
                <a:gd name="T9" fmla="*/ 0 h 45"/>
                <a:gd name="T10" fmla="*/ 2 w 5"/>
                <a:gd name="T11" fmla="*/ 0 h 45"/>
                <a:gd name="T12" fmla="*/ 1 w 5"/>
                <a:gd name="T13" fmla="*/ 0 h 45"/>
                <a:gd name="T14" fmla="*/ 1 w 5"/>
                <a:gd name="T15" fmla="*/ 1 h 45"/>
                <a:gd name="T16" fmla="*/ 0 w 5"/>
                <a:gd name="T17" fmla="*/ 2 h 45"/>
                <a:gd name="T18" fmla="*/ 0 w 5"/>
                <a:gd name="T19" fmla="*/ 41 h 45"/>
                <a:gd name="T20" fmla="*/ 0 w 5"/>
                <a:gd name="T21" fmla="*/ 42 h 45"/>
                <a:gd name="T22" fmla="*/ 1 w 5"/>
                <a:gd name="T23" fmla="*/ 43 h 45"/>
                <a:gd name="T24" fmla="*/ 1 w 5"/>
                <a:gd name="T25" fmla="*/ 44 h 45"/>
                <a:gd name="T26" fmla="*/ 2 w 5"/>
                <a:gd name="T27" fmla="*/ 45 h 45"/>
                <a:gd name="T28" fmla="*/ 3 w 5"/>
                <a:gd name="T29" fmla="*/ 45 h 45"/>
                <a:gd name="T30" fmla="*/ 4 w 5"/>
                <a:gd name="T31" fmla="*/ 44 h 45"/>
                <a:gd name="T32" fmla="*/ 5 w 5"/>
                <a:gd name="T33" fmla="*/ 43 h 45"/>
                <a:gd name="T34" fmla="*/ 5 w 5"/>
                <a:gd name="T35" fmla="*/ 42 h 45"/>
                <a:gd name="T36" fmla="*/ 5 w 5"/>
                <a:gd name="T37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5">
                  <a:moveTo>
                    <a:pt x="5" y="2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3" name="Freeform 161">
              <a:extLst>
                <a:ext uri="{FF2B5EF4-FFF2-40B4-BE49-F238E27FC236}">
                  <a16:creationId xmlns:a16="http://schemas.microsoft.com/office/drawing/2014/main" xmlns="" id="{64A72473-A41D-41CB-9FE3-3ECCC1D87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473577"/>
              <a:ext cx="7938" cy="15875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2 h 10"/>
                <a:gd name="T4" fmla="*/ 5 w 5"/>
                <a:gd name="T5" fmla="*/ 1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1 h 10"/>
                <a:gd name="T16" fmla="*/ 0 w 5"/>
                <a:gd name="T17" fmla="*/ 2 h 10"/>
                <a:gd name="T18" fmla="*/ 0 w 5"/>
                <a:gd name="T19" fmla="*/ 7 h 10"/>
                <a:gd name="T20" fmla="*/ 0 w 5"/>
                <a:gd name="T21" fmla="*/ 8 h 10"/>
                <a:gd name="T22" fmla="*/ 1 w 5"/>
                <a:gd name="T23" fmla="*/ 9 h 10"/>
                <a:gd name="T24" fmla="*/ 1 w 5"/>
                <a:gd name="T25" fmla="*/ 10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10 h 10"/>
                <a:gd name="T32" fmla="*/ 5 w 5"/>
                <a:gd name="T33" fmla="*/ 9 h 10"/>
                <a:gd name="T34" fmla="*/ 5 w 5"/>
                <a:gd name="T35" fmla="*/ 8 h 10"/>
                <a:gd name="T36" fmla="*/ 5 w 5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4" name="Freeform 162">
              <a:extLst>
                <a:ext uri="{FF2B5EF4-FFF2-40B4-BE49-F238E27FC236}">
                  <a16:creationId xmlns:a16="http://schemas.microsoft.com/office/drawing/2014/main" xmlns="" id="{D16A87CB-660C-4AC6-B624-A722BC647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505327"/>
              <a:ext cx="7938" cy="71438"/>
            </a:xfrm>
            <a:custGeom>
              <a:avLst/>
              <a:gdLst>
                <a:gd name="T0" fmla="*/ 5 w 5"/>
                <a:gd name="T1" fmla="*/ 3 h 45"/>
                <a:gd name="T2" fmla="*/ 5 w 5"/>
                <a:gd name="T3" fmla="*/ 2 h 45"/>
                <a:gd name="T4" fmla="*/ 5 w 5"/>
                <a:gd name="T5" fmla="*/ 1 h 45"/>
                <a:gd name="T6" fmla="*/ 4 w 5"/>
                <a:gd name="T7" fmla="*/ 0 h 45"/>
                <a:gd name="T8" fmla="*/ 3 w 5"/>
                <a:gd name="T9" fmla="*/ 0 h 45"/>
                <a:gd name="T10" fmla="*/ 2 w 5"/>
                <a:gd name="T11" fmla="*/ 0 h 45"/>
                <a:gd name="T12" fmla="*/ 1 w 5"/>
                <a:gd name="T13" fmla="*/ 0 h 45"/>
                <a:gd name="T14" fmla="*/ 1 w 5"/>
                <a:gd name="T15" fmla="*/ 1 h 45"/>
                <a:gd name="T16" fmla="*/ 0 w 5"/>
                <a:gd name="T17" fmla="*/ 2 h 45"/>
                <a:gd name="T18" fmla="*/ 0 w 5"/>
                <a:gd name="T19" fmla="*/ 42 h 45"/>
                <a:gd name="T20" fmla="*/ 0 w 5"/>
                <a:gd name="T21" fmla="*/ 42 h 45"/>
                <a:gd name="T22" fmla="*/ 1 w 5"/>
                <a:gd name="T23" fmla="*/ 43 h 45"/>
                <a:gd name="T24" fmla="*/ 1 w 5"/>
                <a:gd name="T25" fmla="*/ 44 h 45"/>
                <a:gd name="T26" fmla="*/ 2 w 5"/>
                <a:gd name="T27" fmla="*/ 45 h 45"/>
                <a:gd name="T28" fmla="*/ 3 w 5"/>
                <a:gd name="T29" fmla="*/ 45 h 45"/>
                <a:gd name="T30" fmla="*/ 4 w 5"/>
                <a:gd name="T31" fmla="*/ 44 h 45"/>
                <a:gd name="T32" fmla="*/ 5 w 5"/>
                <a:gd name="T33" fmla="*/ 43 h 45"/>
                <a:gd name="T34" fmla="*/ 5 w 5"/>
                <a:gd name="T35" fmla="*/ 42 h 45"/>
                <a:gd name="T36" fmla="*/ 5 w 5"/>
                <a:gd name="T3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5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5" name="Freeform 163">
              <a:extLst>
                <a:ext uri="{FF2B5EF4-FFF2-40B4-BE49-F238E27FC236}">
                  <a16:creationId xmlns:a16="http://schemas.microsoft.com/office/drawing/2014/main" xmlns="" id="{8C6AED15-255B-4583-82F6-4C1E437AD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592640"/>
              <a:ext cx="7938" cy="15875"/>
            </a:xfrm>
            <a:custGeom>
              <a:avLst/>
              <a:gdLst>
                <a:gd name="T0" fmla="*/ 5 w 5"/>
                <a:gd name="T1" fmla="*/ 2 h 10"/>
                <a:gd name="T2" fmla="*/ 5 w 5"/>
                <a:gd name="T3" fmla="*/ 1 h 10"/>
                <a:gd name="T4" fmla="*/ 5 w 5"/>
                <a:gd name="T5" fmla="*/ 1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1 h 10"/>
                <a:gd name="T16" fmla="*/ 0 w 5"/>
                <a:gd name="T17" fmla="*/ 1 h 10"/>
                <a:gd name="T18" fmla="*/ 0 w 5"/>
                <a:gd name="T19" fmla="*/ 6 h 10"/>
                <a:gd name="T20" fmla="*/ 0 w 5"/>
                <a:gd name="T21" fmla="*/ 7 h 10"/>
                <a:gd name="T22" fmla="*/ 1 w 5"/>
                <a:gd name="T23" fmla="*/ 8 h 10"/>
                <a:gd name="T24" fmla="*/ 1 w 5"/>
                <a:gd name="T25" fmla="*/ 9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9 h 10"/>
                <a:gd name="T32" fmla="*/ 5 w 5"/>
                <a:gd name="T33" fmla="*/ 8 h 10"/>
                <a:gd name="T34" fmla="*/ 5 w 5"/>
                <a:gd name="T35" fmla="*/ 7 h 10"/>
                <a:gd name="T36" fmla="*/ 5 w 5"/>
                <a:gd name="T3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2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6" name="Freeform 164">
              <a:extLst>
                <a:ext uri="{FF2B5EF4-FFF2-40B4-BE49-F238E27FC236}">
                  <a16:creationId xmlns:a16="http://schemas.microsoft.com/office/drawing/2014/main" xmlns="" id="{6BFB9F39-AEEE-4328-B0E9-4F505088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624390"/>
              <a:ext cx="7938" cy="69850"/>
            </a:xfrm>
            <a:custGeom>
              <a:avLst/>
              <a:gdLst>
                <a:gd name="T0" fmla="*/ 5 w 5"/>
                <a:gd name="T1" fmla="*/ 2 h 44"/>
                <a:gd name="T2" fmla="*/ 5 w 5"/>
                <a:gd name="T3" fmla="*/ 1 h 44"/>
                <a:gd name="T4" fmla="*/ 5 w 5"/>
                <a:gd name="T5" fmla="*/ 0 h 44"/>
                <a:gd name="T6" fmla="*/ 4 w 5"/>
                <a:gd name="T7" fmla="*/ 0 h 44"/>
                <a:gd name="T8" fmla="*/ 3 w 5"/>
                <a:gd name="T9" fmla="*/ 0 h 44"/>
                <a:gd name="T10" fmla="*/ 2 w 5"/>
                <a:gd name="T11" fmla="*/ 0 h 44"/>
                <a:gd name="T12" fmla="*/ 1 w 5"/>
                <a:gd name="T13" fmla="*/ 0 h 44"/>
                <a:gd name="T14" fmla="*/ 1 w 5"/>
                <a:gd name="T15" fmla="*/ 0 h 44"/>
                <a:gd name="T16" fmla="*/ 0 w 5"/>
                <a:gd name="T17" fmla="*/ 1 h 44"/>
                <a:gd name="T18" fmla="*/ 0 w 5"/>
                <a:gd name="T19" fmla="*/ 41 h 44"/>
                <a:gd name="T20" fmla="*/ 0 w 5"/>
                <a:gd name="T21" fmla="*/ 42 h 44"/>
                <a:gd name="T22" fmla="*/ 1 w 5"/>
                <a:gd name="T23" fmla="*/ 43 h 44"/>
                <a:gd name="T24" fmla="*/ 1 w 5"/>
                <a:gd name="T25" fmla="*/ 43 h 44"/>
                <a:gd name="T26" fmla="*/ 2 w 5"/>
                <a:gd name="T27" fmla="*/ 44 h 44"/>
                <a:gd name="T28" fmla="*/ 3 w 5"/>
                <a:gd name="T29" fmla="*/ 44 h 44"/>
                <a:gd name="T30" fmla="*/ 4 w 5"/>
                <a:gd name="T31" fmla="*/ 43 h 44"/>
                <a:gd name="T32" fmla="*/ 5 w 5"/>
                <a:gd name="T33" fmla="*/ 43 h 44"/>
                <a:gd name="T34" fmla="*/ 5 w 5"/>
                <a:gd name="T35" fmla="*/ 42 h 44"/>
                <a:gd name="T36" fmla="*/ 5 w 5"/>
                <a:gd name="T3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4">
                  <a:moveTo>
                    <a:pt x="5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7" name="Freeform 165">
              <a:extLst>
                <a:ext uri="{FF2B5EF4-FFF2-40B4-BE49-F238E27FC236}">
                  <a16:creationId xmlns:a16="http://schemas.microsoft.com/office/drawing/2014/main" xmlns="" id="{CD92FCF9-ACD3-4C43-9188-6BDDF8736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710115"/>
              <a:ext cx="7938" cy="15875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2 h 10"/>
                <a:gd name="T4" fmla="*/ 5 w 5"/>
                <a:gd name="T5" fmla="*/ 1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1 h 10"/>
                <a:gd name="T16" fmla="*/ 0 w 5"/>
                <a:gd name="T17" fmla="*/ 2 h 10"/>
                <a:gd name="T18" fmla="*/ 0 w 5"/>
                <a:gd name="T19" fmla="*/ 7 h 10"/>
                <a:gd name="T20" fmla="*/ 0 w 5"/>
                <a:gd name="T21" fmla="*/ 7 h 10"/>
                <a:gd name="T22" fmla="*/ 1 w 5"/>
                <a:gd name="T23" fmla="*/ 8 h 10"/>
                <a:gd name="T24" fmla="*/ 1 w 5"/>
                <a:gd name="T25" fmla="*/ 9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9 h 10"/>
                <a:gd name="T32" fmla="*/ 5 w 5"/>
                <a:gd name="T33" fmla="*/ 8 h 10"/>
                <a:gd name="T34" fmla="*/ 5 w 5"/>
                <a:gd name="T35" fmla="*/ 7 h 10"/>
                <a:gd name="T36" fmla="*/ 5 w 5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8" name="Freeform 166">
              <a:extLst>
                <a:ext uri="{FF2B5EF4-FFF2-40B4-BE49-F238E27FC236}">
                  <a16:creationId xmlns:a16="http://schemas.microsoft.com/office/drawing/2014/main" xmlns="" id="{5F465F41-D960-4EC8-A00E-71E85BA13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741865"/>
              <a:ext cx="7938" cy="69850"/>
            </a:xfrm>
            <a:custGeom>
              <a:avLst/>
              <a:gdLst>
                <a:gd name="T0" fmla="*/ 5 w 5"/>
                <a:gd name="T1" fmla="*/ 2 h 44"/>
                <a:gd name="T2" fmla="*/ 5 w 5"/>
                <a:gd name="T3" fmla="*/ 2 h 44"/>
                <a:gd name="T4" fmla="*/ 5 w 5"/>
                <a:gd name="T5" fmla="*/ 1 h 44"/>
                <a:gd name="T6" fmla="*/ 4 w 5"/>
                <a:gd name="T7" fmla="*/ 0 h 44"/>
                <a:gd name="T8" fmla="*/ 3 w 5"/>
                <a:gd name="T9" fmla="*/ 0 h 44"/>
                <a:gd name="T10" fmla="*/ 2 w 5"/>
                <a:gd name="T11" fmla="*/ 0 h 44"/>
                <a:gd name="T12" fmla="*/ 1 w 5"/>
                <a:gd name="T13" fmla="*/ 0 h 44"/>
                <a:gd name="T14" fmla="*/ 1 w 5"/>
                <a:gd name="T15" fmla="*/ 1 h 44"/>
                <a:gd name="T16" fmla="*/ 0 w 5"/>
                <a:gd name="T17" fmla="*/ 2 h 44"/>
                <a:gd name="T18" fmla="*/ 0 w 5"/>
                <a:gd name="T19" fmla="*/ 41 h 44"/>
                <a:gd name="T20" fmla="*/ 0 w 5"/>
                <a:gd name="T21" fmla="*/ 42 h 44"/>
                <a:gd name="T22" fmla="*/ 1 w 5"/>
                <a:gd name="T23" fmla="*/ 43 h 44"/>
                <a:gd name="T24" fmla="*/ 1 w 5"/>
                <a:gd name="T25" fmla="*/ 44 h 44"/>
                <a:gd name="T26" fmla="*/ 2 w 5"/>
                <a:gd name="T27" fmla="*/ 44 h 44"/>
                <a:gd name="T28" fmla="*/ 3 w 5"/>
                <a:gd name="T29" fmla="*/ 44 h 44"/>
                <a:gd name="T30" fmla="*/ 4 w 5"/>
                <a:gd name="T31" fmla="*/ 44 h 44"/>
                <a:gd name="T32" fmla="*/ 5 w 5"/>
                <a:gd name="T33" fmla="*/ 43 h 44"/>
                <a:gd name="T34" fmla="*/ 5 w 5"/>
                <a:gd name="T35" fmla="*/ 42 h 44"/>
                <a:gd name="T36" fmla="*/ 5 w 5"/>
                <a:gd name="T3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4">
                  <a:moveTo>
                    <a:pt x="5" y="2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19" name="Freeform 167">
              <a:extLst>
                <a:ext uri="{FF2B5EF4-FFF2-40B4-BE49-F238E27FC236}">
                  <a16:creationId xmlns:a16="http://schemas.microsoft.com/office/drawing/2014/main" xmlns="" id="{BFDAAAD8-913C-4AB2-8D4E-E86AF205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827590"/>
              <a:ext cx="7938" cy="15875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2 h 10"/>
                <a:gd name="T4" fmla="*/ 5 w 5"/>
                <a:gd name="T5" fmla="*/ 1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1 h 10"/>
                <a:gd name="T16" fmla="*/ 0 w 5"/>
                <a:gd name="T17" fmla="*/ 2 h 10"/>
                <a:gd name="T18" fmla="*/ 0 w 5"/>
                <a:gd name="T19" fmla="*/ 7 h 10"/>
                <a:gd name="T20" fmla="*/ 0 w 5"/>
                <a:gd name="T21" fmla="*/ 8 h 10"/>
                <a:gd name="T22" fmla="*/ 1 w 5"/>
                <a:gd name="T23" fmla="*/ 9 h 10"/>
                <a:gd name="T24" fmla="*/ 1 w 5"/>
                <a:gd name="T25" fmla="*/ 9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9 h 10"/>
                <a:gd name="T32" fmla="*/ 5 w 5"/>
                <a:gd name="T33" fmla="*/ 9 h 10"/>
                <a:gd name="T34" fmla="*/ 5 w 5"/>
                <a:gd name="T35" fmla="*/ 8 h 10"/>
                <a:gd name="T36" fmla="*/ 5 w 5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20" name="Freeform 168">
              <a:extLst>
                <a:ext uri="{FF2B5EF4-FFF2-40B4-BE49-F238E27FC236}">
                  <a16:creationId xmlns:a16="http://schemas.microsoft.com/office/drawing/2014/main" xmlns="" id="{B4A7181B-4775-4B9D-9A08-9A229C823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859340"/>
              <a:ext cx="7938" cy="71438"/>
            </a:xfrm>
            <a:custGeom>
              <a:avLst/>
              <a:gdLst>
                <a:gd name="T0" fmla="*/ 5 w 5"/>
                <a:gd name="T1" fmla="*/ 3 h 45"/>
                <a:gd name="T2" fmla="*/ 5 w 5"/>
                <a:gd name="T3" fmla="*/ 2 h 45"/>
                <a:gd name="T4" fmla="*/ 5 w 5"/>
                <a:gd name="T5" fmla="*/ 1 h 45"/>
                <a:gd name="T6" fmla="*/ 4 w 5"/>
                <a:gd name="T7" fmla="*/ 0 h 45"/>
                <a:gd name="T8" fmla="*/ 3 w 5"/>
                <a:gd name="T9" fmla="*/ 0 h 45"/>
                <a:gd name="T10" fmla="*/ 2 w 5"/>
                <a:gd name="T11" fmla="*/ 0 h 45"/>
                <a:gd name="T12" fmla="*/ 1 w 5"/>
                <a:gd name="T13" fmla="*/ 0 h 45"/>
                <a:gd name="T14" fmla="*/ 1 w 5"/>
                <a:gd name="T15" fmla="*/ 1 h 45"/>
                <a:gd name="T16" fmla="*/ 0 w 5"/>
                <a:gd name="T17" fmla="*/ 2 h 45"/>
                <a:gd name="T18" fmla="*/ 0 w 5"/>
                <a:gd name="T19" fmla="*/ 41 h 45"/>
                <a:gd name="T20" fmla="*/ 0 w 5"/>
                <a:gd name="T21" fmla="*/ 42 h 45"/>
                <a:gd name="T22" fmla="*/ 1 w 5"/>
                <a:gd name="T23" fmla="*/ 43 h 45"/>
                <a:gd name="T24" fmla="*/ 1 w 5"/>
                <a:gd name="T25" fmla="*/ 44 h 45"/>
                <a:gd name="T26" fmla="*/ 2 w 5"/>
                <a:gd name="T27" fmla="*/ 45 h 45"/>
                <a:gd name="T28" fmla="*/ 3 w 5"/>
                <a:gd name="T29" fmla="*/ 45 h 45"/>
                <a:gd name="T30" fmla="*/ 4 w 5"/>
                <a:gd name="T31" fmla="*/ 44 h 45"/>
                <a:gd name="T32" fmla="*/ 5 w 5"/>
                <a:gd name="T33" fmla="*/ 43 h 45"/>
                <a:gd name="T34" fmla="*/ 5 w 5"/>
                <a:gd name="T35" fmla="*/ 42 h 45"/>
                <a:gd name="T36" fmla="*/ 5 w 5"/>
                <a:gd name="T3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5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21" name="Freeform 169">
              <a:extLst>
                <a:ext uri="{FF2B5EF4-FFF2-40B4-BE49-F238E27FC236}">
                  <a16:creationId xmlns:a16="http://schemas.microsoft.com/office/drawing/2014/main" xmlns="" id="{81915797-DAB0-4EFE-9678-F883DDCD0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946652"/>
              <a:ext cx="7938" cy="15875"/>
            </a:xfrm>
            <a:custGeom>
              <a:avLst/>
              <a:gdLst>
                <a:gd name="T0" fmla="*/ 5 w 5"/>
                <a:gd name="T1" fmla="*/ 2 h 10"/>
                <a:gd name="T2" fmla="*/ 5 w 5"/>
                <a:gd name="T3" fmla="*/ 1 h 10"/>
                <a:gd name="T4" fmla="*/ 5 w 5"/>
                <a:gd name="T5" fmla="*/ 0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0 h 10"/>
                <a:gd name="T16" fmla="*/ 0 w 5"/>
                <a:gd name="T17" fmla="*/ 1 h 10"/>
                <a:gd name="T18" fmla="*/ 0 w 5"/>
                <a:gd name="T19" fmla="*/ 6 h 10"/>
                <a:gd name="T20" fmla="*/ 0 w 5"/>
                <a:gd name="T21" fmla="*/ 7 h 10"/>
                <a:gd name="T22" fmla="*/ 1 w 5"/>
                <a:gd name="T23" fmla="*/ 8 h 10"/>
                <a:gd name="T24" fmla="*/ 1 w 5"/>
                <a:gd name="T25" fmla="*/ 9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9 h 10"/>
                <a:gd name="T32" fmla="*/ 5 w 5"/>
                <a:gd name="T33" fmla="*/ 8 h 10"/>
                <a:gd name="T34" fmla="*/ 5 w 5"/>
                <a:gd name="T35" fmla="*/ 7 h 10"/>
                <a:gd name="T36" fmla="*/ 5 w 5"/>
                <a:gd name="T3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22" name="Freeform 170">
              <a:extLst>
                <a:ext uri="{FF2B5EF4-FFF2-40B4-BE49-F238E27FC236}">
                  <a16:creationId xmlns:a16="http://schemas.microsoft.com/office/drawing/2014/main" xmlns="" id="{FE9F781D-3E37-4836-A050-10837FEC3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976815"/>
              <a:ext cx="7938" cy="71438"/>
            </a:xfrm>
            <a:custGeom>
              <a:avLst/>
              <a:gdLst>
                <a:gd name="T0" fmla="*/ 5 w 5"/>
                <a:gd name="T1" fmla="*/ 3 h 45"/>
                <a:gd name="T2" fmla="*/ 5 w 5"/>
                <a:gd name="T3" fmla="*/ 2 h 45"/>
                <a:gd name="T4" fmla="*/ 5 w 5"/>
                <a:gd name="T5" fmla="*/ 1 h 45"/>
                <a:gd name="T6" fmla="*/ 4 w 5"/>
                <a:gd name="T7" fmla="*/ 0 h 45"/>
                <a:gd name="T8" fmla="*/ 3 w 5"/>
                <a:gd name="T9" fmla="*/ 0 h 45"/>
                <a:gd name="T10" fmla="*/ 2 w 5"/>
                <a:gd name="T11" fmla="*/ 0 h 45"/>
                <a:gd name="T12" fmla="*/ 1 w 5"/>
                <a:gd name="T13" fmla="*/ 0 h 45"/>
                <a:gd name="T14" fmla="*/ 1 w 5"/>
                <a:gd name="T15" fmla="*/ 1 h 45"/>
                <a:gd name="T16" fmla="*/ 0 w 5"/>
                <a:gd name="T17" fmla="*/ 2 h 45"/>
                <a:gd name="T18" fmla="*/ 0 w 5"/>
                <a:gd name="T19" fmla="*/ 42 h 45"/>
                <a:gd name="T20" fmla="*/ 0 w 5"/>
                <a:gd name="T21" fmla="*/ 43 h 45"/>
                <a:gd name="T22" fmla="*/ 1 w 5"/>
                <a:gd name="T23" fmla="*/ 43 h 45"/>
                <a:gd name="T24" fmla="*/ 1 w 5"/>
                <a:gd name="T25" fmla="*/ 44 h 45"/>
                <a:gd name="T26" fmla="*/ 2 w 5"/>
                <a:gd name="T27" fmla="*/ 45 h 45"/>
                <a:gd name="T28" fmla="*/ 3 w 5"/>
                <a:gd name="T29" fmla="*/ 45 h 45"/>
                <a:gd name="T30" fmla="*/ 4 w 5"/>
                <a:gd name="T31" fmla="*/ 44 h 45"/>
                <a:gd name="T32" fmla="*/ 5 w 5"/>
                <a:gd name="T33" fmla="*/ 43 h 45"/>
                <a:gd name="T34" fmla="*/ 5 w 5"/>
                <a:gd name="T35" fmla="*/ 43 h 45"/>
                <a:gd name="T36" fmla="*/ 5 w 5"/>
                <a:gd name="T3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45">
                  <a:moveTo>
                    <a:pt x="5" y="3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23" name="Freeform 171">
              <a:extLst>
                <a:ext uri="{FF2B5EF4-FFF2-40B4-BE49-F238E27FC236}">
                  <a16:creationId xmlns:a16="http://schemas.microsoft.com/office/drawing/2014/main" xmlns="" id="{8B36A25E-2842-46BE-8D4F-962F5E44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5064127"/>
              <a:ext cx="7938" cy="15875"/>
            </a:xfrm>
            <a:custGeom>
              <a:avLst/>
              <a:gdLst>
                <a:gd name="T0" fmla="*/ 5 w 5"/>
                <a:gd name="T1" fmla="*/ 2 h 10"/>
                <a:gd name="T2" fmla="*/ 5 w 5"/>
                <a:gd name="T3" fmla="*/ 2 h 10"/>
                <a:gd name="T4" fmla="*/ 5 w 5"/>
                <a:gd name="T5" fmla="*/ 1 h 10"/>
                <a:gd name="T6" fmla="*/ 4 w 5"/>
                <a:gd name="T7" fmla="*/ 0 h 10"/>
                <a:gd name="T8" fmla="*/ 3 w 5"/>
                <a:gd name="T9" fmla="*/ 0 h 10"/>
                <a:gd name="T10" fmla="*/ 2 w 5"/>
                <a:gd name="T11" fmla="*/ 0 h 10"/>
                <a:gd name="T12" fmla="*/ 1 w 5"/>
                <a:gd name="T13" fmla="*/ 0 h 10"/>
                <a:gd name="T14" fmla="*/ 1 w 5"/>
                <a:gd name="T15" fmla="*/ 1 h 10"/>
                <a:gd name="T16" fmla="*/ 0 w 5"/>
                <a:gd name="T17" fmla="*/ 2 h 10"/>
                <a:gd name="T18" fmla="*/ 0 w 5"/>
                <a:gd name="T19" fmla="*/ 7 h 10"/>
                <a:gd name="T20" fmla="*/ 0 w 5"/>
                <a:gd name="T21" fmla="*/ 7 h 10"/>
                <a:gd name="T22" fmla="*/ 1 w 5"/>
                <a:gd name="T23" fmla="*/ 8 h 10"/>
                <a:gd name="T24" fmla="*/ 1 w 5"/>
                <a:gd name="T25" fmla="*/ 9 h 10"/>
                <a:gd name="T26" fmla="*/ 2 w 5"/>
                <a:gd name="T27" fmla="*/ 10 h 10"/>
                <a:gd name="T28" fmla="*/ 3 w 5"/>
                <a:gd name="T29" fmla="*/ 10 h 10"/>
                <a:gd name="T30" fmla="*/ 4 w 5"/>
                <a:gd name="T31" fmla="*/ 9 h 10"/>
                <a:gd name="T32" fmla="*/ 5 w 5"/>
                <a:gd name="T33" fmla="*/ 8 h 10"/>
                <a:gd name="T34" fmla="*/ 5 w 5"/>
                <a:gd name="T35" fmla="*/ 7 h 10"/>
                <a:gd name="T36" fmla="*/ 5 w 5"/>
                <a:gd name="T3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5" y="2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24" name="Freeform 172">
              <a:extLst>
                <a:ext uri="{FF2B5EF4-FFF2-40B4-BE49-F238E27FC236}">
                  <a16:creationId xmlns:a16="http://schemas.microsoft.com/office/drawing/2014/main" xmlns="" id="{05441C0C-4B8A-4E18-9A4F-892271E65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5095877"/>
              <a:ext cx="7938" cy="19050"/>
            </a:xfrm>
            <a:custGeom>
              <a:avLst/>
              <a:gdLst>
                <a:gd name="T0" fmla="*/ 5 w 5"/>
                <a:gd name="T1" fmla="*/ 2 h 12"/>
                <a:gd name="T2" fmla="*/ 5 w 5"/>
                <a:gd name="T3" fmla="*/ 1 h 12"/>
                <a:gd name="T4" fmla="*/ 5 w 5"/>
                <a:gd name="T5" fmla="*/ 1 h 12"/>
                <a:gd name="T6" fmla="*/ 4 w 5"/>
                <a:gd name="T7" fmla="*/ 0 h 12"/>
                <a:gd name="T8" fmla="*/ 3 w 5"/>
                <a:gd name="T9" fmla="*/ 0 h 12"/>
                <a:gd name="T10" fmla="*/ 2 w 5"/>
                <a:gd name="T11" fmla="*/ 0 h 12"/>
                <a:gd name="T12" fmla="*/ 1 w 5"/>
                <a:gd name="T13" fmla="*/ 0 h 12"/>
                <a:gd name="T14" fmla="*/ 1 w 5"/>
                <a:gd name="T15" fmla="*/ 1 h 12"/>
                <a:gd name="T16" fmla="*/ 0 w 5"/>
                <a:gd name="T17" fmla="*/ 1 h 12"/>
                <a:gd name="T18" fmla="*/ 0 w 5"/>
                <a:gd name="T19" fmla="*/ 10 h 12"/>
                <a:gd name="T20" fmla="*/ 0 w 5"/>
                <a:gd name="T21" fmla="*/ 10 h 12"/>
                <a:gd name="T22" fmla="*/ 1 w 5"/>
                <a:gd name="T23" fmla="*/ 10 h 12"/>
                <a:gd name="T24" fmla="*/ 1 w 5"/>
                <a:gd name="T25" fmla="*/ 11 h 12"/>
                <a:gd name="T26" fmla="*/ 2 w 5"/>
                <a:gd name="T27" fmla="*/ 12 h 12"/>
                <a:gd name="T28" fmla="*/ 2 w 5"/>
                <a:gd name="T29" fmla="*/ 12 h 12"/>
                <a:gd name="T30" fmla="*/ 3 w 5"/>
                <a:gd name="T31" fmla="*/ 11 h 12"/>
                <a:gd name="T32" fmla="*/ 4 w 5"/>
                <a:gd name="T33" fmla="*/ 10 h 12"/>
                <a:gd name="T34" fmla="*/ 5 w 5"/>
                <a:gd name="T35" fmla="*/ 10 h 12"/>
                <a:gd name="T36" fmla="*/ 5 w 5"/>
                <a:gd name="T3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2">
                  <a:moveTo>
                    <a:pt x="5" y="2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25" name="Freeform 173">
              <a:extLst>
                <a:ext uri="{FF2B5EF4-FFF2-40B4-BE49-F238E27FC236}">
                  <a16:creationId xmlns:a16="http://schemas.microsoft.com/office/drawing/2014/main" xmlns="" id="{BE4F5DB8-1DD3-43A8-B3F9-5F25B18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6" y="3911602"/>
              <a:ext cx="7791450" cy="2098675"/>
            </a:xfrm>
            <a:custGeom>
              <a:avLst/>
              <a:gdLst>
                <a:gd name="T0" fmla="*/ 422 w 4908"/>
                <a:gd name="T1" fmla="*/ 1318 h 1322"/>
                <a:gd name="T2" fmla="*/ 1041 w 4908"/>
                <a:gd name="T3" fmla="*/ 1322 h 1322"/>
                <a:gd name="T4" fmla="*/ 1436 w 4908"/>
                <a:gd name="T5" fmla="*/ 1318 h 1322"/>
                <a:gd name="T6" fmla="*/ 1810 w 4908"/>
                <a:gd name="T7" fmla="*/ 1306 h 1322"/>
                <a:gd name="T8" fmla="*/ 2157 w 4908"/>
                <a:gd name="T9" fmla="*/ 1286 h 1322"/>
                <a:gd name="T10" fmla="*/ 2470 w 4908"/>
                <a:gd name="T11" fmla="*/ 1253 h 1322"/>
                <a:gd name="T12" fmla="*/ 2682 w 4908"/>
                <a:gd name="T13" fmla="*/ 1219 h 1322"/>
                <a:gd name="T14" fmla="*/ 2895 w 4908"/>
                <a:gd name="T15" fmla="*/ 1168 h 1322"/>
                <a:gd name="T16" fmla="*/ 2996 w 4908"/>
                <a:gd name="T17" fmla="*/ 1131 h 1322"/>
                <a:gd name="T18" fmla="*/ 3081 w 4908"/>
                <a:gd name="T19" fmla="*/ 1087 h 1322"/>
                <a:gd name="T20" fmla="*/ 3138 w 4908"/>
                <a:gd name="T21" fmla="*/ 1049 h 1322"/>
                <a:gd name="T22" fmla="*/ 3253 w 4908"/>
                <a:gd name="T23" fmla="*/ 938 h 1322"/>
                <a:gd name="T24" fmla="*/ 3316 w 4908"/>
                <a:gd name="T25" fmla="*/ 844 h 1322"/>
                <a:gd name="T26" fmla="*/ 3393 w 4908"/>
                <a:gd name="T27" fmla="*/ 685 h 1322"/>
                <a:gd name="T28" fmla="*/ 3477 w 4908"/>
                <a:gd name="T29" fmla="*/ 500 h 1322"/>
                <a:gd name="T30" fmla="*/ 3508 w 4908"/>
                <a:gd name="T31" fmla="*/ 446 h 1322"/>
                <a:gd name="T32" fmla="*/ 3597 w 4908"/>
                <a:gd name="T33" fmla="*/ 349 h 1322"/>
                <a:gd name="T34" fmla="*/ 3654 w 4908"/>
                <a:gd name="T35" fmla="*/ 310 h 1322"/>
                <a:gd name="T36" fmla="*/ 3797 w 4908"/>
                <a:gd name="T37" fmla="*/ 245 h 1322"/>
                <a:gd name="T38" fmla="*/ 3965 w 4908"/>
                <a:gd name="T39" fmla="*/ 189 h 1322"/>
                <a:gd name="T40" fmla="*/ 4241 w 4908"/>
                <a:gd name="T41" fmla="*/ 126 h 1322"/>
                <a:gd name="T42" fmla="*/ 4422 w 4908"/>
                <a:gd name="T43" fmla="*/ 93 h 1322"/>
                <a:gd name="T44" fmla="*/ 4594 w 4908"/>
                <a:gd name="T45" fmla="*/ 66 h 1322"/>
                <a:gd name="T46" fmla="*/ 4745 w 4908"/>
                <a:gd name="T47" fmla="*/ 43 h 1322"/>
                <a:gd name="T48" fmla="*/ 4862 w 4908"/>
                <a:gd name="T49" fmla="*/ 24 h 1322"/>
                <a:gd name="T50" fmla="*/ 4905 w 4908"/>
                <a:gd name="T51" fmla="*/ 0 h 1322"/>
                <a:gd name="T52" fmla="*/ 4862 w 4908"/>
                <a:gd name="T53" fmla="*/ 9 h 1322"/>
                <a:gd name="T54" fmla="*/ 4745 w 4908"/>
                <a:gd name="T55" fmla="*/ 28 h 1322"/>
                <a:gd name="T56" fmla="*/ 4594 w 4908"/>
                <a:gd name="T57" fmla="*/ 51 h 1322"/>
                <a:gd name="T58" fmla="*/ 4422 w 4908"/>
                <a:gd name="T59" fmla="*/ 77 h 1322"/>
                <a:gd name="T60" fmla="*/ 4142 w 4908"/>
                <a:gd name="T61" fmla="*/ 130 h 1322"/>
                <a:gd name="T62" fmla="*/ 3916 w 4908"/>
                <a:gd name="T63" fmla="*/ 188 h 1322"/>
                <a:gd name="T64" fmla="*/ 3753 w 4908"/>
                <a:gd name="T65" fmla="*/ 245 h 1322"/>
                <a:gd name="T66" fmla="*/ 3617 w 4908"/>
                <a:gd name="T67" fmla="*/ 315 h 1322"/>
                <a:gd name="T68" fmla="*/ 3538 w 4908"/>
                <a:gd name="T69" fmla="*/ 384 h 1322"/>
                <a:gd name="T70" fmla="*/ 3478 w 4908"/>
                <a:gd name="T71" fmla="*/ 465 h 1322"/>
                <a:gd name="T72" fmla="*/ 3405 w 4908"/>
                <a:gd name="T73" fmla="*/ 615 h 1322"/>
                <a:gd name="T74" fmla="*/ 3319 w 4908"/>
                <a:gd name="T75" fmla="*/ 807 h 1322"/>
                <a:gd name="T76" fmla="*/ 3269 w 4908"/>
                <a:gd name="T77" fmla="*/ 903 h 1322"/>
                <a:gd name="T78" fmla="*/ 3190 w 4908"/>
                <a:gd name="T79" fmla="*/ 985 h 1322"/>
                <a:gd name="T80" fmla="*/ 3116 w 4908"/>
                <a:gd name="T81" fmla="*/ 1056 h 1322"/>
                <a:gd name="T82" fmla="*/ 3056 w 4908"/>
                <a:gd name="T83" fmla="*/ 1084 h 1322"/>
                <a:gd name="T84" fmla="*/ 2966 w 4908"/>
                <a:gd name="T85" fmla="*/ 1126 h 1322"/>
                <a:gd name="T86" fmla="*/ 2862 w 4908"/>
                <a:gd name="T87" fmla="*/ 1162 h 1322"/>
                <a:gd name="T88" fmla="*/ 2679 w 4908"/>
                <a:gd name="T89" fmla="*/ 1211 h 1322"/>
                <a:gd name="T90" fmla="*/ 2470 w 4908"/>
                <a:gd name="T91" fmla="*/ 1237 h 1322"/>
                <a:gd name="T92" fmla="*/ 2157 w 4908"/>
                <a:gd name="T93" fmla="*/ 1270 h 1322"/>
                <a:gd name="T94" fmla="*/ 1810 w 4908"/>
                <a:gd name="T95" fmla="*/ 1290 h 1322"/>
                <a:gd name="T96" fmla="*/ 1436 w 4908"/>
                <a:gd name="T97" fmla="*/ 1302 h 1322"/>
                <a:gd name="T98" fmla="*/ 1041 w 4908"/>
                <a:gd name="T99" fmla="*/ 1306 h 1322"/>
                <a:gd name="T100" fmla="*/ 422 w 4908"/>
                <a:gd name="T101" fmla="*/ 130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08" h="1322">
                  <a:moveTo>
                    <a:pt x="0" y="1297"/>
                  </a:moveTo>
                  <a:lnTo>
                    <a:pt x="0" y="1313"/>
                  </a:lnTo>
                  <a:lnTo>
                    <a:pt x="211" y="1315"/>
                  </a:lnTo>
                  <a:lnTo>
                    <a:pt x="422" y="1318"/>
                  </a:lnTo>
                  <a:lnTo>
                    <a:pt x="630" y="1320"/>
                  </a:lnTo>
                  <a:lnTo>
                    <a:pt x="837" y="1321"/>
                  </a:lnTo>
                  <a:lnTo>
                    <a:pt x="940" y="1322"/>
                  </a:lnTo>
                  <a:lnTo>
                    <a:pt x="1041" y="1322"/>
                  </a:lnTo>
                  <a:lnTo>
                    <a:pt x="1142" y="1321"/>
                  </a:lnTo>
                  <a:lnTo>
                    <a:pt x="1241" y="1320"/>
                  </a:lnTo>
                  <a:lnTo>
                    <a:pt x="1339" y="1319"/>
                  </a:lnTo>
                  <a:lnTo>
                    <a:pt x="1436" y="1318"/>
                  </a:lnTo>
                  <a:lnTo>
                    <a:pt x="1532" y="1316"/>
                  </a:lnTo>
                  <a:lnTo>
                    <a:pt x="1626" y="1313"/>
                  </a:lnTo>
                  <a:lnTo>
                    <a:pt x="1719" y="1310"/>
                  </a:lnTo>
                  <a:lnTo>
                    <a:pt x="1810" y="1306"/>
                  </a:lnTo>
                  <a:lnTo>
                    <a:pt x="1900" y="1302"/>
                  </a:lnTo>
                  <a:lnTo>
                    <a:pt x="1987" y="1297"/>
                  </a:lnTo>
                  <a:lnTo>
                    <a:pt x="2073" y="1292"/>
                  </a:lnTo>
                  <a:lnTo>
                    <a:pt x="2157" y="1286"/>
                  </a:lnTo>
                  <a:lnTo>
                    <a:pt x="2238" y="1279"/>
                  </a:lnTo>
                  <a:lnTo>
                    <a:pt x="2318" y="1271"/>
                  </a:lnTo>
                  <a:lnTo>
                    <a:pt x="2395" y="1262"/>
                  </a:lnTo>
                  <a:lnTo>
                    <a:pt x="2470" y="1253"/>
                  </a:lnTo>
                  <a:lnTo>
                    <a:pt x="2542" y="1243"/>
                  </a:lnTo>
                  <a:lnTo>
                    <a:pt x="2612" y="1231"/>
                  </a:lnTo>
                  <a:lnTo>
                    <a:pt x="2679" y="1219"/>
                  </a:lnTo>
                  <a:lnTo>
                    <a:pt x="2682" y="1219"/>
                  </a:lnTo>
                  <a:lnTo>
                    <a:pt x="2746" y="1205"/>
                  </a:lnTo>
                  <a:lnTo>
                    <a:pt x="2808" y="1191"/>
                  </a:lnTo>
                  <a:lnTo>
                    <a:pt x="2866" y="1177"/>
                  </a:lnTo>
                  <a:lnTo>
                    <a:pt x="2895" y="1168"/>
                  </a:lnTo>
                  <a:lnTo>
                    <a:pt x="2921" y="1160"/>
                  </a:lnTo>
                  <a:lnTo>
                    <a:pt x="2947" y="1151"/>
                  </a:lnTo>
                  <a:lnTo>
                    <a:pt x="2972" y="1141"/>
                  </a:lnTo>
                  <a:lnTo>
                    <a:pt x="2996" y="1131"/>
                  </a:lnTo>
                  <a:lnTo>
                    <a:pt x="3019" y="1121"/>
                  </a:lnTo>
                  <a:lnTo>
                    <a:pt x="3040" y="1111"/>
                  </a:lnTo>
                  <a:lnTo>
                    <a:pt x="3061" y="1099"/>
                  </a:lnTo>
                  <a:lnTo>
                    <a:pt x="3081" y="1087"/>
                  </a:lnTo>
                  <a:lnTo>
                    <a:pt x="3100" y="1076"/>
                  </a:lnTo>
                  <a:lnTo>
                    <a:pt x="3118" y="1063"/>
                  </a:lnTo>
                  <a:lnTo>
                    <a:pt x="3121" y="1062"/>
                  </a:lnTo>
                  <a:lnTo>
                    <a:pt x="3138" y="1049"/>
                  </a:lnTo>
                  <a:lnTo>
                    <a:pt x="3171" y="1023"/>
                  </a:lnTo>
                  <a:lnTo>
                    <a:pt x="3201" y="996"/>
                  </a:lnTo>
                  <a:lnTo>
                    <a:pt x="3228" y="968"/>
                  </a:lnTo>
                  <a:lnTo>
                    <a:pt x="3253" y="938"/>
                  </a:lnTo>
                  <a:lnTo>
                    <a:pt x="3275" y="908"/>
                  </a:lnTo>
                  <a:lnTo>
                    <a:pt x="3277" y="906"/>
                  </a:lnTo>
                  <a:lnTo>
                    <a:pt x="3297" y="875"/>
                  </a:lnTo>
                  <a:lnTo>
                    <a:pt x="3316" y="844"/>
                  </a:lnTo>
                  <a:lnTo>
                    <a:pt x="3334" y="813"/>
                  </a:lnTo>
                  <a:lnTo>
                    <a:pt x="3350" y="781"/>
                  </a:lnTo>
                  <a:lnTo>
                    <a:pt x="3365" y="749"/>
                  </a:lnTo>
                  <a:lnTo>
                    <a:pt x="3393" y="685"/>
                  </a:lnTo>
                  <a:lnTo>
                    <a:pt x="3419" y="621"/>
                  </a:lnTo>
                  <a:lnTo>
                    <a:pt x="3447" y="559"/>
                  </a:lnTo>
                  <a:lnTo>
                    <a:pt x="3461" y="529"/>
                  </a:lnTo>
                  <a:lnTo>
                    <a:pt x="3477" y="500"/>
                  </a:lnTo>
                  <a:lnTo>
                    <a:pt x="3493" y="471"/>
                  </a:lnTo>
                  <a:lnTo>
                    <a:pt x="3511" y="444"/>
                  </a:lnTo>
                  <a:lnTo>
                    <a:pt x="3503" y="440"/>
                  </a:lnTo>
                  <a:lnTo>
                    <a:pt x="3508" y="446"/>
                  </a:lnTo>
                  <a:lnTo>
                    <a:pt x="3528" y="420"/>
                  </a:lnTo>
                  <a:lnTo>
                    <a:pt x="3549" y="395"/>
                  </a:lnTo>
                  <a:lnTo>
                    <a:pt x="3572" y="371"/>
                  </a:lnTo>
                  <a:lnTo>
                    <a:pt x="3597" y="349"/>
                  </a:lnTo>
                  <a:lnTo>
                    <a:pt x="3626" y="328"/>
                  </a:lnTo>
                  <a:lnTo>
                    <a:pt x="3620" y="322"/>
                  </a:lnTo>
                  <a:lnTo>
                    <a:pt x="3623" y="330"/>
                  </a:lnTo>
                  <a:lnTo>
                    <a:pt x="3654" y="310"/>
                  </a:lnTo>
                  <a:lnTo>
                    <a:pt x="3687" y="293"/>
                  </a:lnTo>
                  <a:lnTo>
                    <a:pt x="3721" y="276"/>
                  </a:lnTo>
                  <a:lnTo>
                    <a:pt x="3758" y="260"/>
                  </a:lnTo>
                  <a:lnTo>
                    <a:pt x="3797" y="245"/>
                  </a:lnTo>
                  <a:lnTo>
                    <a:pt x="3837" y="230"/>
                  </a:lnTo>
                  <a:lnTo>
                    <a:pt x="3879" y="216"/>
                  </a:lnTo>
                  <a:lnTo>
                    <a:pt x="3922" y="203"/>
                  </a:lnTo>
                  <a:lnTo>
                    <a:pt x="3965" y="189"/>
                  </a:lnTo>
                  <a:lnTo>
                    <a:pt x="4010" y="178"/>
                  </a:lnTo>
                  <a:lnTo>
                    <a:pt x="4055" y="166"/>
                  </a:lnTo>
                  <a:lnTo>
                    <a:pt x="4148" y="145"/>
                  </a:lnTo>
                  <a:lnTo>
                    <a:pt x="4241" y="126"/>
                  </a:lnTo>
                  <a:lnTo>
                    <a:pt x="4238" y="118"/>
                  </a:lnTo>
                  <a:lnTo>
                    <a:pt x="4238" y="126"/>
                  </a:lnTo>
                  <a:lnTo>
                    <a:pt x="4331" y="109"/>
                  </a:lnTo>
                  <a:lnTo>
                    <a:pt x="4422" y="93"/>
                  </a:lnTo>
                  <a:lnTo>
                    <a:pt x="4467" y="85"/>
                  </a:lnTo>
                  <a:lnTo>
                    <a:pt x="4510" y="79"/>
                  </a:lnTo>
                  <a:lnTo>
                    <a:pt x="4553" y="72"/>
                  </a:lnTo>
                  <a:lnTo>
                    <a:pt x="4594" y="66"/>
                  </a:lnTo>
                  <a:lnTo>
                    <a:pt x="4635" y="60"/>
                  </a:lnTo>
                  <a:lnTo>
                    <a:pt x="4674" y="55"/>
                  </a:lnTo>
                  <a:lnTo>
                    <a:pt x="4710" y="49"/>
                  </a:lnTo>
                  <a:lnTo>
                    <a:pt x="4745" y="43"/>
                  </a:lnTo>
                  <a:lnTo>
                    <a:pt x="4778" y="38"/>
                  </a:lnTo>
                  <a:lnTo>
                    <a:pt x="4809" y="33"/>
                  </a:lnTo>
                  <a:lnTo>
                    <a:pt x="4837" y="28"/>
                  </a:lnTo>
                  <a:lnTo>
                    <a:pt x="4862" y="24"/>
                  </a:lnTo>
                  <a:lnTo>
                    <a:pt x="4886" y="19"/>
                  </a:lnTo>
                  <a:lnTo>
                    <a:pt x="4889" y="19"/>
                  </a:lnTo>
                  <a:lnTo>
                    <a:pt x="4908" y="14"/>
                  </a:lnTo>
                  <a:lnTo>
                    <a:pt x="4905" y="0"/>
                  </a:lnTo>
                  <a:lnTo>
                    <a:pt x="4883" y="5"/>
                  </a:lnTo>
                  <a:lnTo>
                    <a:pt x="4886" y="12"/>
                  </a:lnTo>
                  <a:lnTo>
                    <a:pt x="4886" y="4"/>
                  </a:lnTo>
                  <a:lnTo>
                    <a:pt x="4862" y="9"/>
                  </a:lnTo>
                  <a:lnTo>
                    <a:pt x="4837" y="13"/>
                  </a:lnTo>
                  <a:lnTo>
                    <a:pt x="4809" y="18"/>
                  </a:lnTo>
                  <a:lnTo>
                    <a:pt x="4778" y="23"/>
                  </a:lnTo>
                  <a:lnTo>
                    <a:pt x="4745" y="28"/>
                  </a:lnTo>
                  <a:lnTo>
                    <a:pt x="4710" y="33"/>
                  </a:lnTo>
                  <a:lnTo>
                    <a:pt x="4674" y="39"/>
                  </a:lnTo>
                  <a:lnTo>
                    <a:pt x="4635" y="44"/>
                  </a:lnTo>
                  <a:lnTo>
                    <a:pt x="4594" y="51"/>
                  </a:lnTo>
                  <a:lnTo>
                    <a:pt x="4553" y="57"/>
                  </a:lnTo>
                  <a:lnTo>
                    <a:pt x="4510" y="63"/>
                  </a:lnTo>
                  <a:lnTo>
                    <a:pt x="4467" y="70"/>
                  </a:lnTo>
                  <a:lnTo>
                    <a:pt x="4422" y="77"/>
                  </a:lnTo>
                  <a:lnTo>
                    <a:pt x="4331" y="93"/>
                  </a:lnTo>
                  <a:lnTo>
                    <a:pt x="4238" y="110"/>
                  </a:lnTo>
                  <a:lnTo>
                    <a:pt x="4235" y="111"/>
                  </a:lnTo>
                  <a:lnTo>
                    <a:pt x="4142" y="130"/>
                  </a:lnTo>
                  <a:lnTo>
                    <a:pt x="4049" y="151"/>
                  </a:lnTo>
                  <a:lnTo>
                    <a:pt x="4004" y="163"/>
                  </a:lnTo>
                  <a:lnTo>
                    <a:pt x="3960" y="175"/>
                  </a:lnTo>
                  <a:lnTo>
                    <a:pt x="3916" y="188"/>
                  </a:lnTo>
                  <a:lnTo>
                    <a:pt x="3873" y="201"/>
                  </a:lnTo>
                  <a:lnTo>
                    <a:pt x="3831" y="215"/>
                  </a:lnTo>
                  <a:lnTo>
                    <a:pt x="3791" y="230"/>
                  </a:lnTo>
                  <a:lnTo>
                    <a:pt x="3753" y="245"/>
                  </a:lnTo>
                  <a:lnTo>
                    <a:pt x="3715" y="261"/>
                  </a:lnTo>
                  <a:lnTo>
                    <a:pt x="3681" y="279"/>
                  </a:lnTo>
                  <a:lnTo>
                    <a:pt x="3647" y="297"/>
                  </a:lnTo>
                  <a:lnTo>
                    <a:pt x="3617" y="315"/>
                  </a:lnTo>
                  <a:lnTo>
                    <a:pt x="3615" y="317"/>
                  </a:lnTo>
                  <a:lnTo>
                    <a:pt x="3587" y="338"/>
                  </a:lnTo>
                  <a:lnTo>
                    <a:pt x="3561" y="360"/>
                  </a:lnTo>
                  <a:lnTo>
                    <a:pt x="3538" y="384"/>
                  </a:lnTo>
                  <a:lnTo>
                    <a:pt x="3517" y="409"/>
                  </a:lnTo>
                  <a:lnTo>
                    <a:pt x="3498" y="435"/>
                  </a:lnTo>
                  <a:lnTo>
                    <a:pt x="3496" y="438"/>
                  </a:lnTo>
                  <a:lnTo>
                    <a:pt x="3478" y="465"/>
                  </a:lnTo>
                  <a:lnTo>
                    <a:pt x="3462" y="494"/>
                  </a:lnTo>
                  <a:lnTo>
                    <a:pt x="3447" y="523"/>
                  </a:lnTo>
                  <a:lnTo>
                    <a:pt x="3432" y="553"/>
                  </a:lnTo>
                  <a:lnTo>
                    <a:pt x="3405" y="615"/>
                  </a:lnTo>
                  <a:lnTo>
                    <a:pt x="3378" y="679"/>
                  </a:lnTo>
                  <a:lnTo>
                    <a:pt x="3350" y="743"/>
                  </a:lnTo>
                  <a:lnTo>
                    <a:pt x="3335" y="775"/>
                  </a:lnTo>
                  <a:lnTo>
                    <a:pt x="3319" y="807"/>
                  </a:lnTo>
                  <a:lnTo>
                    <a:pt x="3301" y="838"/>
                  </a:lnTo>
                  <a:lnTo>
                    <a:pt x="3282" y="870"/>
                  </a:lnTo>
                  <a:lnTo>
                    <a:pt x="3262" y="900"/>
                  </a:lnTo>
                  <a:lnTo>
                    <a:pt x="3269" y="903"/>
                  </a:lnTo>
                  <a:lnTo>
                    <a:pt x="3264" y="898"/>
                  </a:lnTo>
                  <a:lnTo>
                    <a:pt x="3242" y="927"/>
                  </a:lnTo>
                  <a:lnTo>
                    <a:pt x="3217" y="957"/>
                  </a:lnTo>
                  <a:lnTo>
                    <a:pt x="3190" y="985"/>
                  </a:lnTo>
                  <a:lnTo>
                    <a:pt x="3160" y="1012"/>
                  </a:lnTo>
                  <a:lnTo>
                    <a:pt x="3127" y="1038"/>
                  </a:lnTo>
                  <a:lnTo>
                    <a:pt x="3110" y="1051"/>
                  </a:lnTo>
                  <a:lnTo>
                    <a:pt x="3116" y="1056"/>
                  </a:lnTo>
                  <a:lnTo>
                    <a:pt x="3113" y="1049"/>
                  </a:lnTo>
                  <a:lnTo>
                    <a:pt x="3094" y="1061"/>
                  </a:lnTo>
                  <a:lnTo>
                    <a:pt x="3075" y="1073"/>
                  </a:lnTo>
                  <a:lnTo>
                    <a:pt x="3056" y="1084"/>
                  </a:lnTo>
                  <a:lnTo>
                    <a:pt x="3034" y="1096"/>
                  </a:lnTo>
                  <a:lnTo>
                    <a:pt x="3013" y="1106"/>
                  </a:lnTo>
                  <a:lnTo>
                    <a:pt x="2990" y="1116"/>
                  </a:lnTo>
                  <a:lnTo>
                    <a:pt x="2966" y="1126"/>
                  </a:lnTo>
                  <a:lnTo>
                    <a:pt x="2941" y="1136"/>
                  </a:lnTo>
                  <a:lnTo>
                    <a:pt x="2916" y="1145"/>
                  </a:lnTo>
                  <a:lnTo>
                    <a:pt x="2889" y="1153"/>
                  </a:lnTo>
                  <a:lnTo>
                    <a:pt x="2862" y="1162"/>
                  </a:lnTo>
                  <a:lnTo>
                    <a:pt x="2803" y="1177"/>
                  </a:lnTo>
                  <a:lnTo>
                    <a:pt x="2741" y="1191"/>
                  </a:lnTo>
                  <a:lnTo>
                    <a:pt x="2676" y="1204"/>
                  </a:lnTo>
                  <a:lnTo>
                    <a:pt x="2679" y="1211"/>
                  </a:lnTo>
                  <a:lnTo>
                    <a:pt x="2679" y="1204"/>
                  </a:lnTo>
                  <a:lnTo>
                    <a:pt x="2612" y="1215"/>
                  </a:lnTo>
                  <a:lnTo>
                    <a:pt x="2542" y="1227"/>
                  </a:lnTo>
                  <a:lnTo>
                    <a:pt x="2470" y="1237"/>
                  </a:lnTo>
                  <a:lnTo>
                    <a:pt x="2395" y="1247"/>
                  </a:lnTo>
                  <a:lnTo>
                    <a:pt x="2318" y="1255"/>
                  </a:lnTo>
                  <a:lnTo>
                    <a:pt x="2238" y="1263"/>
                  </a:lnTo>
                  <a:lnTo>
                    <a:pt x="2157" y="1270"/>
                  </a:lnTo>
                  <a:lnTo>
                    <a:pt x="2073" y="1276"/>
                  </a:lnTo>
                  <a:lnTo>
                    <a:pt x="1987" y="1281"/>
                  </a:lnTo>
                  <a:lnTo>
                    <a:pt x="1900" y="1286"/>
                  </a:lnTo>
                  <a:lnTo>
                    <a:pt x="1810" y="1290"/>
                  </a:lnTo>
                  <a:lnTo>
                    <a:pt x="1719" y="1295"/>
                  </a:lnTo>
                  <a:lnTo>
                    <a:pt x="1626" y="1297"/>
                  </a:lnTo>
                  <a:lnTo>
                    <a:pt x="1532" y="1300"/>
                  </a:lnTo>
                  <a:lnTo>
                    <a:pt x="1436" y="1302"/>
                  </a:lnTo>
                  <a:lnTo>
                    <a:pt x="1339" y="1304"/>
                  </a:lnTo>
                  <a:lnTo>
                    <a:pt x="1241" y="1305"/>
                  </a:lnTo>
                  <a:lnTo>
                    <a:pt x="1142" y="1305"/>
                  </a:lnTo>
                  <a:lnTo>
                    <a:pt x="1041" y="1306"/>
                  </a:lnTo>
                  <a:lnTo>
                    <a:pt x="940" y="1306"/>
                  </a:lnTo>
                  <a:lnTo>
                    <a:pt x="837" y="1305"/>
                  </a:lnTo>
                  <a:lnTo>
                    <a:pt x="630" y="1305"/>
                  </a:lnTo>
                  <a:lnTo>
                    <a:pt x="422" y="1302"/>
                  </a:lnTo>
                  <a:lnTo>
                    <a:pt x="211" y="130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27" name="Rectangle 175">
              <a:extLst>
                <a:ext uri="{FF2B5EF4-FFF2-40B4-BE49-F238E27FC236}">
                  <a16:creationId xmlns:a16="http://schemas.microsoft.com/office/drawing/2014/main" xmlns="" id="{FDD84574-B707-47AB-9902-4D3EC9893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388" y="3784602"/>
              <a:ext cx="33338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128" name="Rectangle 176">
              <a:extLst>
                <a:ext uri="{FF2B5EF4-FFF2-40B4-BE49-F238E27FC236}">
                  <a16:creationId xmlns:a16="http://schemas.microsoft.com/office/drawing/2014/main" xmlns="" id="{6709C860-A267-46A0-9728-6DC7E6D97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651" y="3948115"/>
              <a:ext cx="690563" cy="984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29" name="Freeform 177">
              <a:extLst>
                <a:ext uri="{FF2B5EF4-FFF2-40B4-BE49-F238E27FC236}">
                  <a16:creationId xmlns:a16="http://schemas.microsoft.com/office/drawing/2014/main" xmlns="" id="{AEF5FFA0-FBAA-4CDD-8301-E73212CF1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883027"/>
              <a:ext cx="361950" cy="163513"/>
            </a:xfrm>
            <a:custGeom>
              <a:avLst/>
              <a:gdLst>
                <a:gd name="T0" fmla="*/ 57 w 228"/>
                <a:gd name="T1" fmla="*/ 0 h 103"/>
                <a:gd name="T2" fmla="*/ 0 w 228"/>
                <a:gd name="T3" fmla="*/ 103 h 103"/>
                <a:gd name="T4" fmla="*/ 171 w 228"/>
                <a:gd name="T5" fmla="*/ 103 h 103"/>
                <a:gd name="T6" fmla="*/ 228 w 228"/>
                <a:gd name="T7" fmla="*/ 0 h 103"/>
                <a:gd name="T8" fmla="*/ 57 w 22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03">
                  <a:moveTo>
                    <a:pt x="57" y="0"/>
                  </a:moveTo>
                  <a:lnTo>
                    <a:pt x="0" y="103"/>
                  </a:lnTo>
                  <a:lnTo>
                    <a:pt x="171" y="103"/>
                  </a:lnTo>
                  <a:lnTo>
                    <a:pt x="22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0" name="Rectangle 178">
              <a:extLst>
                <a:ext uri="{FF2B5EF4-FFF2-40B4-BE49-F238E27FC236}">
                  <a16:creationId xmlns:a16="http://schemas.microsoft.com/office/drawing/2014/main" xmlns="" id="{5F75D15D-EF63-4508-AA3E-879113377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926" y="3851277"/>
              <a:ext cx="231775" cy="9683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1" name="Rectangle 179">
              <a:extLst>
                <a:ext uri="{FF2B5EF4-FFF2-40B4-BE49-F238E27FC236}">
                  <a16:creationId xmlns:a16="http://schemas.microsoft.com/office/drawing/2014/main" xmlns="" id="{E8D201CB-6056-480E-B4B4-67AD10FDD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6" y="3784602"/>
              <a:ext cx="31750" cy="1635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2" name="Freeform 180">
              <a:extLst>
                <a:ext uri="{FF2B5EF4-FFF2-40B4-BE49-F238E27FC236}">
                  <a16:creationId xmlns:a16="http://schemas.microsoft.com/office/drawing/2014/main" xmlns="" id="{934CC99D-C3E5-474D-B2E3-BDC13221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3794127"/>
              <a:ext cx="104775" cy="158750"/>
            </a:xfrm>
            <a:custGeom>
              <a:avLst/>
              <a:gdLst>
                <a:gd name="T0" fmla="*/ 0 w 66"/>
                <a:gd name="T1" fmla="*/ 10 h 100"/>
                <a:gd name="T2" fmla="*/ 47 w 66"/>
                <a:gd name="T3" fmla="*/ 100 h 100"/>
                <a:gd name="T4" fmla="*/ 66 w 66"/>
                <a:gd name="T5" fmla="*/ 90 h 100"/>
                <a:gd name="T6" fmla="*/ 19 w 66"/>
                <a:gd name="T7" fmla="*/ 0 h 100"/>
                <a:gd name="T8" fmla="*/ 0 w 66"/>
                <a:gd name="T9" fmla="*/ 1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00">
                  <a:moveTo>
                    <a:pt x="0" y="10"/>
                  </a:moveTo>
                  <a:lnTo>
                    <a:pt x="47" y="100"/>
                  </a:lnTo>
                  <a:lnTo>
                    <a:pt x="66" y="90"/>
                  </a:lnTo>
                  <a:lnTo>
                    <a:pt x="19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3" name="Rectangle 181">
              <a:extLst>
                <a:ext uri="{FF2B5EF4-FFF2-40B4-BE49-F238E27FC236}">
                  <a16:creationId xmlns:a16="http://schemas.microsoft.com/office/drawing/2014/main" xmlns="" id="{C6C97134-021A-423A-B73F-08376942D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6" y="5788027"/>
              <a:ext cx="190500" cy="123825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4" name="Line 182">
              <a:extLst>
                <a:ext uri="{FF2B5EF4-FFF2-40B4-BE49-F238E27FC236}">
                  <a16:creationId xmlns:a16="http://schemas.microsoft.com/office/drawing/2014/main" xmlns="" id="{AEE6DD22-7E52-47AB-9F77-66BA3C69C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51" y="3833815"/>
              <a:ext cx="0" cy="18018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5" name="Rectangle 183">
              <a:extLst>
                <a:ext uri="{FF2B5EF4-FFF2-40B4-BE49-F238E27FC236}">
                  <a16:creationId xmlns:a16="http://schemas.microsoft.com/office/drawing/2014/main" xmlns="" id="{C2BBE683-B8D0-4E43-B629-5B51398C3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651" y="5645152"/>
              <a:ext cx="147638" cy="60325"/>
            </a:xfrm>
            <a:prstGeom prst="rect">
              <a:avLst/>
            </a:prstGeom>
            <a:solidFill>
              <a:srgbClr val="808080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6" name="Freeform 184">
              <a:extLst>
                <a:ext uri="{FF2B5EF4-FFF2-40B4-BE49-F238E27FC236}">
                  <a16:creationId xmlns:a16="http://schemas.microsoft.com/office/drawing/2014/main" xmlns="" id="{9C31CC90-2644-410D-8689-7330648F1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5678490"/>
              <a:ext cx="676275" cy="166688"/>
            </a:xfrm>
            <a:custGeom>
              <a:avLst/>
              <a:gdLst>
                <a:gd name="T0" fmla="*/ 0 w 426"/>
                <a:gd name="T1" fmla="*/ 103 h 105"/>
                <a:gd name="T2" fmla="*/ 12 w 426"/>
                <a:gd name="T3" fmla="*/ 104 h 105"/>
                <a:gd name="T4" fmla="*/ 26 w 426"/>
                <a:gd name="T5" fmla="*/ 105 h 105"/>
                <a:gd name="T6" fmla="*/ 40 w 426"/>
                <a:gd name="T7" fmla="*/ 105 h 105"/>
                <a:gd name="T8" fmla="*/ 55 w 426"/>
                <a:gd name="T9" fmla="*/ 103 h 105"/>
                <a:gd name="T10" fmla="*/ 63 w 426"/>
                <a:gd name="T11" fmla="*/ 102 h 105"/>
                <a:gd name="T12" fmla="*/ 73 w 426"/>
                <a:gd name="T13" fmla="*/ 100 h 105"/>
                <a:gd name="T14" fmla="*/ 94 w 426"/>
                <a:gd name="T15" fmla="*/ 96 h 105"/>
                <a:gd name="T16" fmla="*/ 114 w 426"/>
                <a:gd name="T17" fmla="*/ 90 h 105"/>
                <a:gd name="T18" fmla="*/ 123 w 426"/>
                <a:gd name="T19" fmla="*/ 87 h 105"/>
                <a:gd name="T20" fmla="*/ 131 w 426"/>
                <a:gd name="T21" fmla="*/ 83 h 105"/>
                <a:gd name="T22" fmla="*/ 137 w 426"/>
                <a:gd name="T23" fmla="*/ 78 h 105"/>
                <a:gd name="T24" fmla="*/ 142 w 426"/>
                <a:gd name="T25" fmla="*/ 73 h 105"/>
                <a:gd name="T26" fmla="*/ 145 w 426"/>
                <a:gd name="T27" fmla="*/ 67 h 105"/>
                <a:gd name="T28" fmla="*/ 148 w 426"/>
                <a:gd name="T29" fmla="*/ 60 h 105"/>
                <a:gd name="T30" fmla="*/ 152 w 426"/>
                <a:gd name="T31" fmla="*/ 54 h 105"/>
                <a:gd name="T32" fmla="*/ 157 w 426"/>
                <a:gd name="T33" fmla="*/ 49 h 105"/>
                <a:gd name="T34" fmla="*/ 163 w 426"/>
                <a:gd name="T35" fmla="*/ 45 h 105"/>
                <a:gd name="T36" fmla="*/ 172 w 426"/>
                <a:gd name="T37" fmla="*/ 41 h 105"/>
                <a:gd name="T38" fmla="*/ 178 w 426"/>
                <a:gd name="T39" fmla="*/ 40 h 105"/>
                <a:gd name="T40" fmla="*/ 184 w 426"/>
                <a:gd name="T41" fmla="*/ 40 h 105"/>
                <a:gd name="T42" fmla="*/ 199 w 426"/>
                <a:gd name="T43" fmla="*/ 40 h 105"/>
                <a:gd name="T44" fmla="*/ 215 w 426"/>
                <a:gd name="T45" fmla="*/ 42 h 105"/>
                <a:gd name="T46" fmla="*/ 232 w 426"/>
                <a:gd name="T47" fmla="*/ 45 h 105"/>
                <a:gd name="T48" fmla="*/ 251 w 426"/>
                <a:gd name="T49" fmla="*/ 46 h 105"/>
                <a:gd name="T50" fmla="*/ 267 w 426"/>
                <a:gd name="T51" fmla="*/ 48 h 105"/>
                <a:gd name="T52" fmla="*/ 283 w 426"/>
                <a:gd name="T53" fmla="*/ 49 h 105"/>
                <a:gd name="T54" fmla="*/ 296 w 426"/>
                <a:gd name="T55" fmla="*/ 48 h 105"/>
                <a:gd name="T56" fmla="*/ 307 w 426"/>
                <a:gd name="T57" fmla="*/ 45 h 105"/>
                <a:gd name="T58" fmla="*/ 316 w 426"/>
                <a:gd name="T59" fmla="*/ 42 h 105"/>
                <a:gd name="T60" fmla="*/ 323 w 426"/>
                <a:gd name="T61" fmla="*/ 37 h 105"/>
                <a:gd name="T62" fmla="*/ 330 w 426"/>
                <a:gd name="T63" fmla="*/ 32 h 105"/>
                <a:gd name="T64" fmla="*/ 343 w 426"/>
                <a:gd name="T65" fmla="*/ 22 h 105"/>
                <a:gd name="T66" fmla="*/ 350 w 426"/>
                <a:gd name="T67" fmla="*/ 17 h 105"/>
                <a:gd name="T68" fmla="*/ 358 w 426"/>
                <a:gd name="T69" fmla="*/ 14 h 105"/>
                <a:gd name="T70" fmla="*/ 374 w 426"/>
                <a:gd name="T71" fmla="*/ 9 h 105"/>
                <a:gd name="T72" fmla="*/ 391 w 426"/>
                <a:gd name="T73" fmla="*/ 5 h 105"/>
                <a:gd name="T74" fmla="*/ 408 w 426"/>
                <a:gd name="T75" fmla="*/ 2 h 105"/>
                <a:gd name="T76" fmla="*/ 426 w 426"/>
                <a:gd name="T7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6" h="105">
                  <a:moveTo>
                    <a:pt x="0" y="103"/>
                  </a:moveTo>
                  <a:lnTo>
                    <a:pt x="12" y="104"/>
                  </a:lnTo>
                  <a:lnTo>
                    <a:pt x="26" y="105"/>
                  </a:lnTo>
                  <a:lnTo>
                    <a:pt x="40" y="105"/>
                  </a:lnTo>
                  <a:lnTo>
                    <a:pt x="55" y="103"/>
                  </a:lnTo>
                  <a:lnTo>
                    <a:pt x="63" y="102"/>
                  </a:lnTo>
                  <a:lnTo>
                    <a:pt x="73" y="100"/>
                  </a:lnTo>
                  <a:lnTo>
                    <a:pt x="94" y="96"/>
                  </a:lnTo>
                  <a:lnTo>
                    <a:pt x="114" y="90"/>
                  </a:lnTo>
                  <a:lnTo>
                    <a:pt x="123" y="87"/>
                  </a:lnTo>
                  <a:lnTo>
                    <a:pt x="131" y="83"/>
                  </a:lnTo>
                  <a:lnTo>
                    <a:pt x="137" y="78"/>
                  </a:lnTo>
                  <a:lnTo>
                    <a:pt x="142" y="73"/>
                  </a:lnTo>
                  <a:lnTo>
                    <a:pt x="145" y="67"/>
                  </a:lnTo>
                  <a:lnTo>
                    <a:pt x="148" y="60"/>
                  </a:lnTo>
                  <a:lnTo>
                    <a:pt x="152" y="54"/>
                  </a:lnTo>
                  <a:lnTo>
                    <a:pt x="157" y="49"/>
                  </a:lnTo>
                  <a:lnTo>
                    <a:pt x="163" y="45"/>
                  </a:lnTo>
                  <a:lnTo>
                    <a:pt x="172" y="41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9" y="40"/>
                  </a:lnTo>
                  <a:lnTo>
                    <a:pt x="215" y="42"/>
                  </a:lnTo>
                  <a:lnTo>
                    <a:pt x="232" y="45"/>
                  </a:lnTo>
                  <a:lnTo>
                    <a:pt x="251" y="46"/>
                  </a:lnTo>
                  <a:lnTo>
                    <a:pt x="267" y="48"/>
                  </a:lnTo>
                  <a:lnTo>
                    <a:pt x="283" y="49"/>
                  </a:lnTo>
                  <a:lnTo>
                    <a:pt x="296" y="48"/>
                  </a:lnTo>
                  <a:lnTo>
                    <a:pt x="307" y="45"/>
                  </a:lnTo>
                  <a:lnTo>
                    <a:pt x="316" y="42"/>
                  </a:lnTo>
                  <a:lnTo>
                    <a:pt x="323" y="37"/>
                  </a:lnTo>
                  <a:lnTo>
                    <a:pt x="330" y="32"/>
                  </a:lnTo>
                  <a:lnTo>
                    <a:pt x="343" y="22"/>
                  </a:lnTo>
                  <a:lnTo>
                    <a:pt x="350" y="17"/>
                  </a:lnTo>
                  <a:lnTo>
                    <a:pt x="358" y="14"/>
                  </a:lnTo>
                  <a:lnTo>
                    <a:pt x="374" y="9"/>
                  </a:lnTo>
                  <a:lnTo>
                    <a:pt x="391" y="5"/>
                  </a:lnTo>
                  <a:lnTo>
                    <a:pt x="408" y="2"/>
                  </a:lnTo>
                  <a:lnTo>
                    <a:pt x="426" y="0"/>
                  </a:lnTo>
                </a:path>
              </a:pathLst>
            </a:custGeom>
            <a:noFill/>
            <a:ln w="11113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7" name="Rectangle 185">
              <a:extLst>
                <a:ext uri="{FF2B5EF4-FFF2-40B4-BE49-F238E27FC236}">
                  <a16:creationId xmlns:a16="http://schemas.microsoft.com/office/drawing/2014/main" xmlns="" id="{C060AE44-D07C-40B0-9FEA-CD9D7572B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3" y="6081715"/>
              <a:ext cx="523875" cy="111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8" name="Rectangle 186">
              <a:extLst>
                <a:ext uri="{FF2B5EF4-FFF2-40B4-BE49-F238E27FC236}">
                  <a16:creationId xmlns:a16="http://schemas.microsoft.com/office/drawing/2014/main" xmlns="" id="{07F009C5-0172-45D9-9834-DF6744741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38" y="6094415"/>
              <a:ext cx="523875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39" name="Rectangle 187">
              <a:extLst>
                <a:ext uri="{FF2B5EF4-FFF2-40B4-BE49-F238E27FC236}">
                  <a16:creationId xmlns:a16="http://schemas.microsoft.com/office/drawing/2014/main" xmlns="" id="{AD7AEC60-0635-4354-941B-878C1020E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6094415"/>
              <a:ext cx="523875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40" name="Rectangle 188">
              <a:extLst>
                <a:ext uri="{FF2B5EF4-FFF2-40B4-BE49-F238E27FC236}">
                  <a16:creationId xmlns:a16="http://schemas.microsoft.com/office/drawing/2014/main" xmlns="" id="{B53B98E6-FB98-46BD-81C0-700ACFCE0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88" y="6094415"/>
              <a:ext cx="523875" cy="1079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41" name="Rectangle 189">
              <a:extLst>
                <a:ext uri="{FF2B5EF4-FFF2-40B4-BE49-F238E27FC236}">
                  <a16:creationId xmlns:a16="http://schemas.microsoft.com/office/drawing/2014/main" xmlns="" id="{16189015-94FD-4B7D-A785-2AF387288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263" y="6081715"/>
              <a:ext cx="522288" cy="111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42" name="Freeform 190">
              <a:extLst>
                <a:ext uri="{FF2B5EF4-FFF2-40B4-BE49-F238E27FC236}">
                  <a16:creationId xmlns:a16="http://schemas.microsoft.com/office/drawing/2014/main" xmlns="" id="{5A6E80E2-F246-44CB-974A-2FFE4C08D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1" y="6070602"/>
              <a:ext cx="525463" cy="111125"/>
            </a:xfrm>
            <a:custGeom>
              <a:avLst/>
              <a:gdLst>
                <a:gd name="T0" fmla="*/ 0 w 331"/>
                <a:gd name="T1" fmla="*/ 1 h 70"/>
                <a:gd name="T2" fmla="*/ 1 w 331"/>
                <a:gd name="T3" fmla="*/ 70 h 70"/>
                <a:gd name="T4" fmla="*/ 331 w 331"/>
                <a:gd name="T5" fmla="*/ 69 h 70"/>
                <a:gd name="T6" fmla="*/ 330 w 331"/>
                <a:gd name="T7" fmla="*/ 0 h 70"/>
                <a:gd name="T8" fmla="*/ 0 w 331"/>
                <a:gd name="T9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0">
                  <a:moveTo>
                    <a:pt x="0" y="1"/>
                  </a:moveTo>
                  <a:lnTo>
                    <a:pt x="1" y="70"/>
                  </a:lnTo>
                  <a:lnTo>
                    <a:pt x="331" y="69"/>
                  </a:lnTo>
                  <a:lnTo>
                    <a:pt x="33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43" name="Freeform 191">
              <a:extLst>
                <a:ext uri="{FF2B5EF4-FFF2-40B4-BE49-F238E27FC236}">
                  <a16:creationId xmlns:a16="http://schemas.microsoft.com/office/drawing/2014/main" xmlns="" id="{B48794F0-19CA-4392-847F-A13B7D659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6037265"/>
              <a:ext cx="528638" cy="133350"/>
            </a:xfrm>
            <a:custGeom>
              <a:avLst/>
              <a:gdLst>
                <a:gd name="T0" fmla="*/ 0 w 333"/>
                <a:gd name="T1" fmla="*/ 16 h 84"/>
                <a:gd name="T2" fmla="*/ 4 w 333"/>
                <a:gd name="T3" fmla="*/ 84 h 84"/>
                <a:gd name="T4" fmla="*/ 333 w 333"/>
                <a:gd name="T5" fmla="*/ 69 h 84"/>
                <a:gd name="T6" fmla="*/ 329 w 333"/>
                <a:gd name="T7" fmla="*/ 0 h 84"/>
                <a:gd name="T8" fmla="*/ 0 w 333"/>
                <a:gd name="T9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84">
                  <a:moveTo>
                    <a:pt x="0" y="16"/>
                  </a:moveTo>
                  <a:lnTo>
                    <a:pt x="4" y="84"/>
                  </a:lnTo>
                  <a:lnTo>
                    <a:pt x="333" y="69"/>
                  </a:lnTo>
                  <a:lnTo>
                    <a:pt x="32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44" name="Freeform 192">
              <a:extLst>
                <a:ext uri="{FF2B5EF4-FFF2-40B4-BE49-F238E27FC236}">
                  <a16:creationId xmlns:a16="http://schemas.microsoft.com/office/drawing/2014/main" xmlns="" id="{5D4CF750-4BF8-4274-A535-F85E933A5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6" y="5997577"/>
              <a:ext cx="530225" cy="149225"/>
            </a:xfrm>
            <a:custGeom>
              <a:avLst/>
              <a:gdLst>
                <a:gd name="T0" fmla="*/ 0 w 334"/>
                <a:gd name="T1" fmla="*/ 25 h 94"/>
                <a:gd name="T2" fmla="*/ 5 w 334"/>
                <a:gd name="T3" fmla="*/ 94 h 94"/>
                <a:gd name="T4" fmla="*/ 334 w 334"/>
                <a:gd name="T5" fmla="*/ 68 h 94"/>
                <a:gd name="T6" fmla="*/ 329 w 334"/>
                <a:gd name="T7" fmla="*/ 0 h 94"/>
                <a:gd name="T8" fmla="*/ 0 w 334"/>
                <a:gd name="T9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94">
                  <a:moveTo>
                    <a:pt x="0" y="25"/>
                  </a:moveTo>
                  <a:lnTo>
                    <a:pt x="5" y="94"/>
                  </a:lnTo>
                  <a:lnTo>
                    <a:pt x="334" y="68"/>
                  </a:lnTo>
                  <a:lnTo>
                    <a:pt x="32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45" name="Freeform 193">
              <a:extLst>
                <a:ext uri="{FF2B5EF4-FFF2-40B4-BE49-F238E27FC236}">
                  <a16:creationId xmlns:a16="http://schemas.microsoft.com/office/drawing/2014/main" xmlns="" id="{2940D1A6-718A-44DA-94BC-A8F974CBC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5945190"/>
              <a:ext cx="533400" cy="166688"/>
            </a:xfrm>
            <a:custGeom>
              <a:avLst/>
              <a:gdLst>
                <a:gd name="T0" fmla="*/ 0 w 336"/>
                <a:gd name="T1" fmla="*/ 37 h 105"/>
                <a:gd name="T2" fmla="*/ 8 w 336"/>
                <a:gd name="T3" fmla="*/ 105 h 105"/>
                <a:gd name="T4" fmla="*/ 336 w 336"/>
                <a:gd name="T5" fmla="*/ 67 h 105"/>
                <a:gd name="T6" fmla="*/ 328 w 336"/>
                <a:gd name="T7" fmla="*/ 0 h 105"/>
                <a:gd name="T8" fmla="*/ 0 w 336"/>
                <a:gd name="T9" fmla="*/ 3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05">
                  <a:moveTo>
                    <a:pt x="0" y="37"/>
                  </a:moveTo>
                  <a:lnTo>
                    <a:pt x="8" y="105"/>
                  </a:lnTo>
                  <a:lnTo>
                    <a:pt x="336" y="67"/>
                  </a:lnTo>
                  <a:lnTo>
                    <a:pt x="32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46" name="Freeform 194">
              <a:extLst>
                <a:ext uri="{FF2B5EF4-FFF2-40B4-BE49-F238E27FC236}">
                  <a16:creationId xmlns:a16="http://schemas.microsoft.com/office/drawing/2014/main" xmlns="" id="{0668FFDD-6292-4924-940B-FB02DA9B1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5837240"/>
              <a:ext cx="534988" cy="206375"/>
            </a:xfrm>
            <a:custGeom>
              <a:avLst/>
              <a:gdLst>
                <a:gd name="T0" fmla="*/ 0 w 337"/>
                <a:gd name="T1" fmla="*/ 63 h 130"/>
                <a:gd name="T2" fmla="*/ 13 w 337"/>
                <a:gd name="T3" fmla="*/ 130 h 130"/>
                <a:gd name="T4" fmla="*/ 337 w 337"/>
                <a:gd name="T5" fmla="*/ 68 h 130"/>
                <a:gd name="T6" fmla="*/ 324 w 337"/>
                <a:gd name="T7" fmla="*/ 0 h 130"/>
                <a:gd name="T8" fmla="*/ 0 w 337"/>
                <a:gd name="T9" fmla="*/ 6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30">
                  <a:moveTo>
                    <a:pt x="0" y="63"/>
                  </a:moveTo>
                  <a:lnTo>
                    <a:pt x="13" y="130"/>
                  </a:lnTo>
                  <a:lnTo>
                    <a:pt x="337" y="68"/>
                  </a:lnTo>
                  <a:lnTo>
                    <a:pt x="324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47" name="Freeform 195">
              <a:extLst>
                <a:ext uri="{FF2B5EF4-FFF2-40B4-BE49-F238E27FC236}">
                  <a16:creationId xmlns:a16="http://schemas.microsoft.com/office/drawing/2014/main" xmlns="" id="{D7250650-373F-4661-8DB1-DA90BEE5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5684840"/>
              <a:ext cx="457200" cy="252413"/>
            </a:xfrm>
            <a:custGeom>
              <a:avLst/>
              <a:gdLst>
                <a:gd name="T0" fmla="*/ 0 w 288"/>
                <a:gd name="T1" fmla="*/ 94 h 159"/>
                <a:gd name="T2" fmla="*/ 23 w 288"/>
                <a:gd name="T3" fmla="*/ 159 h 159"/>
                <a:gd name="T4" fmla="*/ 288 w 288"/>
                <a:gd name="T5" fmla="*/ 65 h 159"/>
                <a:gd name="T6" fmla="*/ 266 w 288"/>
                <a:gd name="T7" fmla="*/ 0 h 159"/>
                <a:gd name="T8" fmla="*/ 0 w 288"/>
                <a:gd name="T9" fmla="*/ 9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159">
                  <a:moveTo>
                    <a:pt x="0" y="94"/>
                  </a:moveTo>
                  <a:lnTo>
                    <a:pt x="23" y="159"/>
                  </a:lnTo>
                  <a:lnTo>
                    <a:pt x="288" y="65"/>
                  </a:lnTo>
                  <a:lnTo>
                    <a:pt x="266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50" name="Line 198">
              <a:extLst>
                <a:ext uri="{FF2B5EF4-FFF2-40B4-BE49-F238E27FC236}">
                  <a16:creationId xmlns:a16="http://schemas.microsoft.com/office/drawing/2014/main" xmlns="" id="{BC212262-1439-44F9-8870-5D06ECC65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1826" y="4640265"/>
              <a:ext cx="0" cy="968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51" name="Line 199">
              <a:extLst>
                <a:ext uri="{FF2B5EF4-FFF2-40B4-BE49-F238E27FC236}">
                  <a16:creationId xmlns:a16="http://schemas.microsoft.com/office/drawing/2014/main" xmlns="" id="{B1CFE989-2363-4133-AD84-AE384B45D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4676" y="4640265"/>
              <a:ext cx="571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52" name="Line 200">
              <a:extLst>
                <a:ext uri="{FF2B5EF4-FFF2-40B4-BE49-F238E27FC236}">
                  <a16:creationId xmlns:a16="http://schemas.microsoft.com/office/drawing/2014/main" xmlns="" id="{1B76908C-7D49-4F37-9CD0-A5457054D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201" y="464026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54" name="Line 202">
              <a:extLst>
                <a:ext uri="{FF2B5EF4-FFF2-40B4-BE49-F238E27FC236}">
                  <a16:creationId xmlns:a16="http://schemas.microsoft.com/office/drawing/2014/main" xmlns="" id="{FBF8EFDD-A46D-4791-B023-52EF7D8E3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1826" y="4816477"/>
              <a:ext cx="0" cy="968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55" name="Line 203">
              <a:extLst>
                <a:ext uri="{FF2B5EF4-FFF2-40B4-BE49-F238E27FC236}">
                  <a16:creationId xmlns:a16="http://schemas.microsoft.com/office/drawing/2014/main" xmlns="" id="{0533AC28-455D-4723-8F4A-F96B51627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4676" y="4913315"/>
              <a:ext cx="571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68157" name="Group 168156">
              <a:extLst>
                <a:ext uri="{FF2B5EF4-FFF2-40B4-BE49-F238E27FC236}">
                  <a16:creationId xmlns:a16="http://schemas.microsoft.com/office/drawing/2014/main" xmlns="" id="{6143D5A1-A6FB-48F9-9428-FB1C5A974E5D}"/>
                </a:ext>
              </a:extLst>
            </p:cNvPr>
            <p:cNvGrpSpPr/>
            <p:nvPr/>
          </p:nvGrpSpPr>
          <p:grpSpPr>
            <a:xfrm>
              <a:off x="3852863" y="4640265"/>
              <a:ext cx="582613" cy="290511"/>
              <a:chOff x="3852863" y="4640265"/>
              <a:chExt cx="582613" cy="290511"/>
            </a:xfrm>
          </p:grpSpPr>
          <p:sp>
            <p:nvSpPr>
              <p:cNvPr id="168148" name="Oval 196">
                <a:extLst>
                  <a:ext uri="{FF2B5EF4-FFF2-40B4-BE49-F238E27FC236}">
                    <a16:creationId xmlns:a16="http://schemas.microsoft.com/office/drawing/2014/main" xmlns="" id="{45B2FB40-E50E-4FF4-BF8D-CA6A59B74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863" y="4738690"/>
                <a:ext cx="198438" cy="73025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49" name="Rectangle 197">
                <a:extLst>
                  <a:ext uri="{FF2B5EF4-FFF2-40B4-BE49-F238E27FC236}">
                    <a16:creationId xmlns:a16="http://schemas.microsoft.com/office/drawing/2014/main" xmlns="" id="{C9E779E9-6605-4F31-91D6-36F503476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938" y="4737102"/>
                <a:ext cx="490538" cy="7302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53" name="Line 201">
                <a:extLst>
                  <a:ext uri="{FF2B5EF4-FFF2-40B4-BE49-F238E27FC236}">
                    <a16:creationId xmlns:a16="http://schemas.microsoft.com/office/drawing/2014/main" xmlns="" id="{A53E2692-F656-4AA0-A600-C5A9C9B10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8638" y="4640265"/>
                <a:ext cx="46038" cy="889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56" name="Line 204">
                <a:extLst>
                  <a:ext uri="{FF2B5EF4-FFF2-40B4-BE49-F238E27FC236}">
                    <a16:creationId xmlns:a16="http://schemas.microsoft.com/office/drawing/2014/main" xmlns="" id="{A1806B6E-C72B-4849-9318-56954834B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40226" y="4826001"/>
                <a:ext cx="46038" cy="1047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7" name="Freeform 216">
              <a:extLst>
                <a:ext uri="{FF2B5EF4-FFF2-40B4-BE49-F238E27FC236}">
                  <a16:creationId xmlns:a16="http://schemas.microsoft.com/office/drawing/2014/main" xmlns="" id="{45C5F2BA-AE84-4DC0-A72D-B7130042A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3254377"/>
              <a:ext cx="130175" cy="58738"/>
            </a:xfrm>
            <a:custGeom>
              <a:avLst/>
              <a:gdLst>
                <a:gd name="T0" fmla="*/ 0 w 82"/>
                <a:gd name="T1" fmla="*/ 0 h 37"/>
                <a:gd name="T2" fmla="*/ 12 w 82"/>
                <a:gd name="T3" fmla="*/ 0 h 37"/>
                <a:gd name="T4" fmla="*/ 23 w 82"/>
                <a:gd name="T5" fmla="*/ 1 h 37"/>
                <a:gd name="T6" fmla="*/ 34 w 82"/>
                <a:gd name="T7" fmla="*/ 4 h 37"/>
                <a:gd name="T8" fmla="*/ 45 w 82"/>
                <a:gd name="T9" fmla="*/ 8 h 37"/>
                <a:gd name="T10" fmla="*/ 55 w 82"/>
                <a:gd name="T11" fmla="*/ 13 h 37"/>
                <a:gd name="T12" fmla="*/ 64 w 82"/>
                <a:gd name="T13" fmla="*/ 21 h 37"/>
                <a:gd name="T14" fmla="*/ 73 w 82"/>
                <a:gd name="T15" fmla="*/ 28 h 37"/>
                <a:gd name="T16" fmla="*/ 82 w 82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7">
                  <a:moveTo>
                    <a:pt x="0" y="0"/>
                  </a:moveTo>
                  <a:lnTo>
                    <a:pt x="12" y="0"/>
                  </a:lnTo>
                  <a:lnTo>
                    <a:pt x="23" y="1"/>
                  </a:lnTo>
                  <a:lnTo>
                    <a:pt x="34" y="4"/>
                  </a:lnTo>
                  <a:lnTo>
                    <a:pt x="45" y="8"/>
                  </a:lnTo>
                  <a:lnTo>
                    <a:pt x="55" y="13"/>
                  </a:lnTo>
                  <a:lnTo>
                    <a:pt x="64" y="21"/>
                  </a:lnTo>
                  <a:lnTo>
                    <a:pt x="73" y="28"/>
                  </a:lnTo>
                  <a:lnTo>
                    <a:pt x="82" y="3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7">
              <a:extLst>
                <a:ext uri="{FF2B5EF4-FFF2-40B4-BE49-F238E27FC236}">
                  <a16:creationId xmlns:a16="http://schemas.microsoft.com/office/drawing/2014/main" xmlns="" id="{3FF6BC30-1B4E-4CB1-A66A-35DE5804A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" y="3446464"/>
              <a:ext cx="104775" cy="34925"/>
            </a:xfrm>
            <a:custGeom>
              <a:avLst/>
              <a:gdLst>
                <a:gd name="T0" fmla="*/ 0 w 66"/>
                <a:gd name="T1" fmla="*/ 1 h 22"/>
                <a:gd name="T2" fmla="*/ 8 w 66"/>
                <a:gd name="T3" fmla="*/ 0 h 22"/>
                <a:gd name="T4" fmla="*/ 17 w 66"/>
                <a:gd name="T5" fmla="*/ 1 h 22"/>
                <a:gd name="T6" fmla="*/ 26 w 66"/>
                <a:gd name="T7" fmla="*/ 3 h 22"/>
                <a:gd name="T8" fmla="*/ 34 w 66"/>
                <a:gd name="T9" fmla="*/ 5 h 22"/>
                <a:gd name="T10" fmla="*/ 43 w 66"/>
                <a:gd name="T11" fmla="*/ 8 h 22"/>
                <a:gd name="T12" fmla="*/ 50 w 66"/>
                <a:gd name="T13" fmla="*/ 12 h 22"/>
                <a:gd name="T14" fmla="*/ 66 w 66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2">
                  <a:moveTo>
                    <a:pt x="0" y="1"/>
                  </a:moveTo>
                  <a:lnTo>
                    <a:pt x="8" y="0"/>
                  </a:lnTo>
                  <a:lnTo>
                    <a:pt x="17" y="1"/>
                  </a:lnTo>
                  <a:lnTo>
                    <a:pt x="26" y="3"/>
                  </a:lnTo>
                  <a:lnTo>
                    <a:pt x="34" y="5"/>
                  </a:lnTo>
                  <a:lnTo>
                    <a:pt x="43" y="8"/>
                  </a:lnTo>
                  <a:lnTo>
                    <a:pt x="50" y="12"/>
                  </a:lnTo>
                  <a:lnTo>
                    <a:pt x="66" y="2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8">
              <a:extLst>
                <a:ext uri="{FF2B5EF4-FFF2-40B4-BE49-F238E27FC236}">
                  <a16:creationId xmlns:a16="http://schemas.microsoft.com/office/drawing/2014/main" xmlns="" id="{2B5E075B-A747-4ADB-9F42-A3F1BEECF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3" y="3346452"/>
              <a:ext cx="125413" cy="53975"/>
            </a:xfrm>
            <a:custGeom>
              <a:avLst/>
              <a:gdLst>
                <a:gd name="T0" fmla="*/ 0 w 79"/>
                <a:gd name="T1" fmla="*/ 0 h 34"/>
                <a:gd name="T2" fmla="*/ 11 w 79"/>
                <a:gd name="T3" fmla="*/ 0 h 34"/>
                <a:gd name="T4" fmla="*/ 21 w 79"/>
                <a:gd name="T5" fmla="*/ 1 h 34"/>
                <a:gd name="T6" fmla="*/ 32 w 79"/>
                <a:gd name="T7" fmla="*/ 3 h 34"/>
                <a:gd name="T8" fmla="*/ 43 w 79"/>
                <a:gd name="T9" fmla="*/ 7 h 34"/>
                <a:gd name="T10" fmla="*/ 53 w 79"/>
                <a:gd name="T11" fmla="*/ 12 h 34"/>
                <a:gd name="T12" fmla="*/ 62 w 79"/>
                <a:gd name="T13" fmla="*/ 18 h 34"/>
                <a:gd name="T14" fmla="*/ 71 w 79"/>
                <a:gd name="T15" fmla="*/ 25 h 34"/>
                <a:gd name="T16" fmla="*/ 79 w 79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4">
                  <a:moveTo>
                    <a:pt x="0" y="0"/>
                  </a:moveTo>
                  <a:lnTo>
                    <a:pt x="11" y="0"/>
                  </a:lnTo>
                  <a:lnTo>
                    <a:pt x="21" y="1"/>
                  </a:lnTo>
                  <a:lnTo>
                    <a:pt x="32" y="3"/>
                  </a:lnTo>
                  <a:lnTo>
                    <a:pt x="43" y="7"/>
                  </a:lnTo>
                  <a:lnTo>
                    <a:pt x="53" y="12"/>
                  </a:lnTo>
                  <a:lnTo>
                    <a:pt x="62" y="18"/>
                  </a:lnTo>
                  <a:lnTo>
                    <a:pt x="71" y="25"/>
                  </a:lnTo>
                  <a:lnTo>
                    <a:pt x="79" y="3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9">
              <a:extLst>
                <a:ext uri="{FF2B5EF4-FFF2-40B4-BE49-F238E27FC236}">
                  <a16:creationId xmlns:a16="http://schemas.microsoft.com/office/drawing/2014/main" xmlns="" id="{E638E1A1-0201-4A88-86D9-7744D7A18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756027"/>
              <a:ext cx="123825" cy="34925"/>
            </a:xfrm>
            <a:custGeom>
              <a:avLst/>
              <a:gdLst>
                <a:gd name="T0" fmla="*/ 0 w 78"/>
                <a:gd name="T1" fmla="*/ 22 h 22"/>
                <a:gd name="T2" fmla="*/ 6 w 78"/>
                <a:gd name="T3" fmla="*/ 14 h 22"/>
                <a:gd name="T4" fmla="*/ 13 w 78"/>
                <a:gd name="T5" fmla="*/ 8 h 22"/>
                <a:gd name="T6" fmla="*/ 22 w 78"/>
                <a:gd name="T7" fmla="*/ 3 h 22"/>
                <a:gd name="T8" fmla="*/ 33 w 78"/>
                <a:gd name="T9" fmla="*/ 1 h 22"/>
                <a:gd name="T10" fmla="*/ 44 w 78"/>
                <a:gd name="T11" fmla="*/ 0 h 22"/>
                <a:gd name="T12" fmla="*/ 55 w 78"/>
                <a:gd name="T13" fmla="*/ 1 h 22"/>
                <a:gd name="T14" fmla="*/ 66 w 78"/>
                <a:gd name="T15" fmla="*/ 4 h 22"/>
                <a:gd name="T16" fmla="*/ 78 w 78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2">
                  <a:moveTo>
                    <a:pt x="0" y="22"/>
                  </a:moveTo>
                  <a:lnTo>
                    <a:pt x="6" y="14"/>
                  </a:lnTo>
                  <a:lnTo>
                    <a:pt x="13" y="8"/>
                  </a:lnTo>
                  <a:lnTo>
                    <a:pt x="22" y="3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5" y="1"/>
                  </a:lnTo>
                  <a:lnTo>
                    <a:pt x="66" y="4"/>
                  </a:lnTo>
                  <a:lnTo>
                    <a:pt x="78" y="1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0">
              <a:extLst>
                <a:ext uri="{FF2B5EF4-FFF2-40B4-BE49-F238E27FC236}">
                  <a16:creationId xmlns:a16="http://schemas.microsoft.com/office/drawing/2014/main" xmlns="" id="{3B1B43FA-45F0-4A17-8273-ED27896F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3649664"/>
              <a:ext cx="122238" cy="33338"/>
            </a:xfrm>
            <a:custGeom>
              <a:avLst/>
              <a:gdLst>
                <a:gd name="T0" fmla="*/ 0 w 77"/>
                <a:gd name="T1" fmla="*/ 21 h 21"/>
                <a:gd name="T2" fmla="*/ 5 w 77"/>
                <a:gd name="T3" fmla="*/ 14 h 21"/>
                <a:gd name="T4" fmla="*/ 13 w 77"/>
                <a:gd name="T5" fmla="*/ 7 h 21"/>
                <a:gd name="T6" fmla="*/ 22 w 77"/>
                <a:gd name="T7" fmla="*/ 3 h 21"/>
                <a:gd name="T8" fmla="*/ 33 w 77"/>
                <a:gd name="T9" fmla="*/ 0 h 21"/>
                <a:gd name="T10" fmla="*/ 43 w 77"/>
                <a:gd name="T11" fmla="*/ 0 h 21"/>
                <a:gd name="T12" fmla="*/ 54 w 77"/>
                <a:gd name="T13" fmla="*/ 1 h 21"/>
                <a:gd name="T14" fmla="*/ 66 w 77"/>
                <a:gd name="T15" fmla="*/ 4 h 21"/>
                <a:gd name="T16" fmla="*/ 77 w 77"/>
                <a:gd name="T1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1">
                  <a:moveTo>
                    <a:pt x="0" y="21"/>
                  </a:moveTo>
                  <a:lnTo>
                    <a:pt x="5" y="14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1"/>
                  </a:lnTo>
                  <a:lnTo>
                    <a:pt x="66" y="4"/>
                  </a:lnTo>
                  <a:lnTo>
                    <a:pt x="77" y="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1">
              <a:extLst>
                <a:ext uri="{FF2B5EF4-FFF2-40B4-BE49-F238E27FC236}">
                  <a16:creationId xmlns:a16="http://schemas.microsoft.com/office/drawing/2014/main" xmlns="" id="{98704633-E119-4D72-A30B-397674D6B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263" y="3532189"/>
              <a:ext cx="122238" cy="34925"/>
            </a:xfrm>
            <a:custGeom>
              <a:avLst/>
              <a:gdLst>
                <a:gd name="T0" fmla="*/ 0 w 77"/>
                <a:gd name="T1" fmla="*/ 22 h 22"/>
                <a:gd name="T2" fmla="*/ 5 w 77"/>
                <a:gd name="T3" fmla="*/ 14 h 22"/>
                <a:gd name="T4" fmla="*/ 13 w 77"/>
                <a:gd name="T5" fmla="*/ 7 h 22"/>
                <a:gd name="T6" fmla="*/ 22 w 77"/>
                <a:gd name="T7" fmla="*/ 3 h 22"/>
                <a:gd name="T8" fmla="*/ 33 w 77"/>
                <a:gd name="T9" fmla="*/ 1 h 22"/>
                <a:gd name="T10" fmla="*/ 43 w 77"/>
                <a:gd name="T11" fmla="*/ 0 h 22"/>
                <a:gd name="T12" fmla="*/ 54 w 77"/>
                <a:gd name="T13" fmla="*/ 2 h 22"/>
                <a:gd name="T14" fmla="*/ 66 w 77"/>
                <a:gd name="T15" fmla="*/ 5 h 22"/>
                <a:gd name="T16" fmla="*/ 77 w 7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2">
                  <a:moveTo>
                    <a:pt x="0" y="22"/>
                  </a:moveTo>
                  <a:lnTo>
                    <a:pt x="5" y="14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7" y="1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22">
              <a:extLst>
                <a:ext uri="{FF2B5EF4-FFF2-40B4-BE49-F238E27FC236}">
                  <a16:creationId xmlns:a16="http://schemas.microsoft.com/office/drawing/2014/main" xmlns="" id="{EAC40613-C38B-4460-8739-CE38D81C1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3" y="5591177"/>
              <a:ext cx="122238" cy="33338"/>
            </a:xfrm>
            <a:custGeom>
              <a:avLst/>
              <a:gdLst>
                <a:gd name="T0" fmla="*/ 0 w 77"/>
                <a:gd name="T1" fmla="*/ 21 h 21"/>
                <a:gd name="T2" fmla="*/ 6 w 77"/>
                <a:gd name="T3" fmla="*/ 14 h 21"/>
                <a:gd name="T4" fmla="*/ 13 w 77"/>
                <a:gd name="T5" fmla="*/ 7 h 21"/>
                <a:gd name="T6" fmla="*/ 22 w 77"/>
                <a:gd name="T7" fmla="*/ 3 h 21"/>
                <a:gd name="T8" fmla="*/ 32 w 77"/>
                <a:gd name="T9" fmla="*/ 1 h 21"/>
                <a:gd name="T10" fmla="*/ 43 w 77"/>
                <a:gd name="T11" fmla="*/ 0 h 21"/>
                <a:gd name="T12" fmla="*/ 54 w 77"/>
                <a:gd name="T13" fmla="*/ 1 h 21"/>
                <a:gd name="T14" fmla="*/ 66 w 77"/>
                <a:gd name="T15" fmla="*/ 4 h 21"/>
                <a:gd name="T16" fmla="*/ 77 w 77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1">
                  <a:moveTo>
                    <a:pt x="0" y="21"/>
                  </a:moveTo>
                  <a:lnTo>
                    <a:pt x="6" y="14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2" y="1"/>
                  </a:lnTo>
                  <a:lnTo>
                    <a:pt x="43" y="0"/>
                  </a:lnTo>
                  <a:lnTo>
                    <a:pt x="54" y="1"/>
                  </a:lnTo>
                  <a:lnTo>
                    <a:pt x="66" y="4"/>
                  </a:lnTo>
                  <a:lnTo>
                    <a:pt x="77" y="1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23">
              <a:extLst>
                <a:ext uri="{FF2B5EF4-FFF2-40B4-BE49-F238E27FC236}">
                  <a16:creationId xmlns:a16="http://schemas.microsoft.com/office/drawing/2014/main" xmlns="" id="{DE3B50E1-74C4-4731-8666-5F8C72C31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" y="5483227"/>
              <a:ext cx="122238" cy="33338"/>
            </a:xfrm>
            <a:custGeom>
              <a:avLst/>
              <a:gdLst>
                <a:gd name="T0" fmla="*/ 0 w 77"/>
                <a:gd name="T1" fmla="*/ 21 h 21"/>
                <a:gd name="T2" fmla="*/ 5 w 77"/>
                <a:gd name="T3" fmla="*/ 14 h 21"/>
                <a:gd name="T4" fmla="*/ 13 w 77"/>
                <a:gd name="T5" fmla="*/ 7 h 21"/>
                <a:gd name="T6" fmla="*/ 22 w 77"/>
                <a:gd name="T7" fmla="*/ 3 h 21"/>
                <a:gd name="T8" fmla="*/ 32 w 77"/>
                <a:gd name="T9" fmla="*/ 1 h 21"/>
                <a:gd name="T10" fmla="*/ 42 w 77"/>
                <a:gd name="T11" fmla="*/ 0 h 21"/>
                <a:gd name="T12" fmla="*/ 54 w 77"/>
                <a:gd name="T13" fmla="*/ 2 h 21"/>
                <a:gd name="T14" fmla="*/ 65 w 77"/>
                <a:gd name="T15" fmla="*/ 5 h 21"/>
                <a:gd name="T16" fmla="*/ 77 w 77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1">
                  <a:moveTo>
                    <a:pt x="0" y="21"/>
                  </a:moveTo>
                  <a:lnTo>
                    <a:pt x="5" y="14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2" y="1"/>
                  </a:lnTo>
                  <a:lnTo>
                    <a:pt x="42" y="0"/>
                  </a:lnTo>
                  <a:lnTo>
                    <a:pt x="54" y="2"/>
                  </a:lnTo>
                  <a:lnTo>
                    <a:pt x="65" y="5"/>
                  </a:lnTo>
                  <a:lnTo>
                    <a:pt x="77" y="1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24">
              <a:extLst>
                <a:ext uri="{FF2B5EF4-FFF2-40B4-BE49-F238E27FC236}">
                  <a16:creationId xmlns:a16="http://schemas.microsoft.com/office/drawing/2014/main" xmlns="" id="{02BC4399-BC78-43A2-8CD8-993D080E4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3" y="5367339"/>
              <a:ext cx="122238" cy="33338"/>
            </a:xfrm>
            <a:custGeom>
              <a:avLst/>
              <a:gdLst>
                <a:gd name="T0" fmla="*/ 0 w 77"/>
                <a:gd name="T1" fmla="*/ 21 h 21"/>
                <a:gd name="T2" fmla="*/ 5 w 77"/>
                <a:gd name="T3" fmla="*/ 14 h 21"/>
                <a:gd name="T4" fmla="*/ 13 w 77"/>
                <a:gd name="T5" fmla="*/ 7 h 21"/>
                <a:gd name="T6" fmla="*/ 22 w 77"/>
                <a:gd name="T7" fmla="*/ 3 h 21"/>
                <a:gd name="T8" fmla="*/ 32 w 77"/>
                <a:gd name="T9" fmla="*/ 0 h 21"/>
                <a:gd name="T10" fmla="*/ 42 w 77"/>
                <a:gd name="T11" fmla="*/ 0 h 21"/>
                <a:gd name="T12" fmla="*/ 54 w 77"/>
                <a:gd name="T13" fmla="*/ 1 h 21"/>
                <a:gd name="T14" fmla="*/ 66 w 77"/>
                <a:gd name="T15" fmla="*/ 5 h 21"/>
                <a:gd name="T16" fmla="*/ 77 w 77"/>
                <a:gd name="T1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1">
                  <a:moveTo>
                    <a:pt x="0" y="21"/>
                  </a:moveTo>
                  <a:lnTo>
                    <a:pt x="5" y="14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6" y="5"/>
                  </a:lnTo>
                  <a:lnTo>
                    <a:pt x="77" y="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25">
              <a:extLst>
                <a:ext uri="{FF2B5EF4-FFF2-40B4-BE49-F238E27FC236}">
                  <a16:creationId xmlns:a16="http://schemas.microsoft.com/office/drawing/2014/main" xmlns="" id="{792C08EC-C9FB-46BF-B370-54561671F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4333877"/>
              <a:ext cx="122238" cy="34925"/>
            </a:xfrm>
            <a:custGeom>
              <a:avLst/>
              <a:gdLst>
                <a:gd name="T0" fmla="*/ 0 w 77"/>
                <a:gd name="T1" fmla="*/ 0 h 22"/>
                <a:gd name="T2" fmla="*/ 5 w 77"/>
                <a:gd name="T3" fmla="*/ 8 h 22"/>
                <a:gd name="T4" fmla="*/ 12 w 77"/>
                <a:gd name="T5" fmla="*/ 14 h 22"/>
                <a:gd name="T6" fmla="*/ 21 w 77"/>
                <a:gd name="T7" fmla="*/ 18 h 22"/>
                <a:gd name="T8" fmla="*/ 31 w 77"/>
                <a:gd name="T9" fmla="*/ 21 h 22"/>
                <a:gd name="T10" fmla="*/ 42 w 77"/>
                <a:gd name="T11" fmla="*/ 22 h 22"/>
                <a:gd name="T12" fmla="*/ 53 w 77"/>
                <a:gd name="T13" fmla="*/ 21 h 22"/>
                <a:gd name="T14" fmla="*/ 65 w 77"/>
                <a:gd name="T15" fmla="*/ 18 h 22"/>
                <a:gd name="T16" fmla="*/ 77 w 77"/>
                <a:gd name="T1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2">
                  <a:moveTo>
                    <a:pt x="0" y="0"/>
                  </a:moveTo>
                  <a:lnTo>
                    <a:pt x="5" y="8"/>
                  </a:lnTo>
                  <a:lnTo>
                    <a:pt x="12" y="14"/>
                  </a:lnTo>
                  <a:lnTo>
                    <a:pt x="21" y="18"/>
                  </a:lnTo>
                  <a:lnTo>
                    <a:pt x="31" y="21"/>
                  </a:lnTo>
                  <a:lnTo>
                    <a:pt x="42" y="22"/>
                  </a:lnTo>
                  <a:lnTo>
                    <a:pt x="53" y="21"/>
                  </a:lnTo>
                  <a:lnTo>
                    <a:pt x="65" y="18"/>
                  </a:lnTo>
                  <a:lnTo>
                    <a:pt x="77" y="1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26">
              <a:extLst>
                <a:ext uri="{FF2B5EF4-FFF2-40B4-BE49-F238E27FC236}">
                  <a16:creationId xmlns:a16="http://schemas.microsoft.com/office/drawing/2014/main" xmlns="" id="{323240EF-ED5E-4AC6-9A34-C5BC4582F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" y="4441827"/>
              <a:ext cx="122238" cy="33338"/>
            </a:xfrm>
            <a:custGeom>
              <a:avLst/>
              <a:gdLst>
                <a:gd name="T0" fmla="*/ 0 w 77"/>
                <a:gd name="T1" fmla="*/ 0 h 21"/>
                <a:gd name="T2" fmla="*/ 5 w 77"/>
                <a:gd name="T3" fmla="*/ 7 h 21"/>
                <a:gd name="T4" fmla="*/ 13 w 77"/>
                <a:gd name="T5" fmla="*/ 14 h 21"/>
                <a:gd name="T6" fmla="*/ 22 w 77"/>
                <a:gd name="T7" fmla="*/ 18 h 21"/>
                <a:gd name="T8" fmla="*/ 32 w 77"/>
                <a:gd name="T9" fmla="*/ 20 h 21"/>
                <a:gd name="T10" fmla="*/ 42 w 77"/>
                <a:gd name="T11" fmla="*/ 21 h 21"/>
                <a:gd name="T12" fmla="*/ 54 w 77"/>
                <a:gd name="T13" fmla="*/ 20 h 21"/>
                <a:gd name="T14" fmla="*/ 65 w 77"/>
                <a:gd name="T15" fmla="*/ 16 h 21"/>
                <a:gd name="T16" fmla="*/ 77 w 77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1">
                  <a:moveTo>
                    <a:pt x="0" y="0"/>
                  </a:moveTo>
                  <a:lnTo>
                    <a:pt x="5" y="7"/>
                  </a:lnTo>
                  <a:lnTo>
                    <a:pt x="13" y="14"/>
                  </a:lnTo>
                  <a:lnTo>
                    <a:pt x="22" y="18"/>
                  </a:lnTo>
                  <a:lnTo>
                    <a:pt x="32" y="20"/>
                  </a:lnTo>
                  <a:lnTo>
                    <a:pt x="42" y="21"/>
                  </a:lnTo>
                  <a:lnTo>
                    <a:pt x="54" y="20"/>
                  </a:lnTo>
                  <a:lnTo>
                    <a:pt x="65" y="16"/>
                  </a:lnTo>
                  <a:lnTo>
                    <a:pt x="77" y="1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7">
              <a:extLst>
                <a:ext uri="{FF2B5EF4-FFF2-40B4-BE49-F238E27FC236}">
                  <a16:creationId xmlns:a16="http://schemas.microsoft.com/office/drawing/2014/main" xmlns="" id="{64B8459B-3614-4D9A-9CA9-8FF4EAE94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3" y="4557714"/>
              <a:ext cx="123825" cy="34925"/>
            </a:xfrm>
            <a:custGeom>
              <a:avLst/>
              <a:gdLst>
                <a:gd name="T0" fmla="*/ 0 w 78"/>
                <a:gd name="T1" fmla="*/ 0 h 22"/>
                <a:gd name="T2" fmla="*/ 6 w 78"/>
                <a:gd name="T3" fmla="*/ 8 h 22"/>
                <a:gd name="T4" fmla="*/ 14 w 78"/>
                <a:gd name="T5" fmla="*/ 14 h 22"/>
                <a:gd name="T6" fmla="*/ 23 w 78"/>
                <a:gd name="T7" fmla="*/ 18 h 22"/>
                <a:gd name="T8" fmla="*/ 33 w 78"/>
                <a:gd name="T9" fmla="*/ 21 h 22"/>
                <a:gd name="T10" fmla="*/ 43 w 78"/>
                <a:gd name="T11" fmla="*/ 22 h 22"/>
                <a:gd name="T12" fmla="*/ 55 w 78"/>
                <a:gd name="T13" fmla="*/ 20 h 22"/>
                <a:gd name="T14" fmla="*/ 66 w 78"/>
                <a:gd name="T15" fmla="*/ 17 h 22"/>
                <a:gd name="T16" fmla="*/ 78 w 78"/>
                <a:gd name="T1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2">
                  <a:moveTo>
                    <a:pt x="0" y="0"/>
                  </a:moveTo>
                  <a:lnTo>
                    <a:pt x="6" y="8"/>
                  </a:lnTo>
                  <a:lnTo>
                    <a:pt x="14" y="14"/>
                  </a:lnTo>
                  <a:lnTo>
                    <a:pt x="23" y="18"/>
                  </a:lnTo>
                  <a:lnTo>
                    <a:pt x="33" y="21"/>
                  </a:lnTo>
                  <a:lnTo>
                    <a:pt x="43" y="22"/>
                  </a:lnTo>
                  <a:lnTo>
                    <a:pt x="55" y="20"/>
                  </a:lnTo>
                  <a:lnTo>
                    <a:pt x="66" y="17"/>
                  </a:lnTo>
                  <a:lnTo>
                    <a:pt x="78" y="1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28">
              <a:extLst>
                <a:ext uri="{FF2B5EF4-FFF2-40B4-BE49-F238E27FC236}">
                  <a16:creationId xmlns:a16="http://schemas.microsoft.com/office/drawing/2014/main" xmlns="" id="{62571004-892E-4AFF-861E-E6F1DBB2C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940302"/>
              <a:ext cx="330200" cy="517525"/>
            </a:xfrm>
            <a:custGeom>
              <a:avLst/>
              <a:gdLst>
                <a:gd name="T0" fmla="*/ 0 w 208"/>
                <a:gd name="T1" fmla="*/ 295 h 326"/>
                <a:gd name="T2" fmla="*/ 61 w 208"/>
                <a:gd name="T3" fmla="*/ 326 h 326"/>
                <a:gd name="T4" fmla="*/ 208 w 208"/>
                <a:gd name="T5" fmla="*/ 30 h 326"/>
                <a:gd name="T6" fmla="*/ 147 w 208"/>
                <a:gd name="T7" fmla="*/ 0 h 326"/>
                <a:gd name="T8" fmla="*/ 0 w 208"/>
                <a:gd name="T9" fmla="*/ 29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26">
                  <a:moveTo>
                    <a:pt x="0" y="295"/>
                  </a:moveTo>
                  <a:lnTo>
                    <a:pt x="61" y="326"/>
                  </a:lnTo>
                  <a:lnTo>
                    <a:pt x="208" y="30"/>
                  </a:lnTo>
                  <a:lnTo>
                    <a:pt x="147" y="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29">
              <a:extLst>
                <a:ext uri="{FF2B5EF4-FFF2-40B4-BE49-F238E27FC236}">
                  <a16:creationId xmlns:a16="http://schemas.microsoft.com/office/drawing/2014/main" xmlns="" id="{5D2714E3-80F4-41BC-A896-EBEBAF54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4751389"/>
              <a:ext cx="249238" cy="304800"/>
            </a:xfrm>
            <a:custGeom>
              <a:avLst/>
              <a:gdLst>
                <a:gd name="T0" fmla="*/ 0 w 157"/>
                <a:gd name="T1" fmla="*/ 152 h 192"/>
                <a:gd name="T2" fmla="*/ 65 w 157"/>
                <a:gd name="T3" fmla="*/ 192 h 192"/>
                <a:gd name="T4" fmla="*/ 157 w 157"/>
                <a:gd name="T5" fmla="*/ 39 h 192"/>
                <a:gd name="T6" fmla="*/ 93 w 157"/>
                <a:gd name="T7" fmla="*/ 0 h 192"/>
                <a:gd name="T8" fmla="*/ 0 w 157"/>
                <a:gd name="T9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92">
                  <a:moveTo>
                    <a:pt x="0" y="152"/>
                  </a:moveTo>
                  <a:lnTo>
                    <a:pt x="65" y="192"/>
                  </a:lnTo>
                  <a:lnTo>
                    <a:pt x="157" y="39"/>
                  </a:lnTo>
                  <a:lnTo>
                    <a:pt x="9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30">
              <a:extLst>
                <a:ext uri="{FF2B5EF4-FFF2-40B4-BE49-F238E27FC236}">
                  <a16:creationId xmlns:a16="http://schemas.microsoft.com/office/drawing/2014/main" xmlns="" id="{2A78E177-5CC4-459A-9756-DA1BD8AFB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563" y="4291014"/>
              <a:ext cx="509588" cy="350838"/>
            </a:xfrm>
            <a:custGeom>
              <a:avLst/>
              <a:gdLst>
                <a:gd name="T0" fmla="*/ 0 w 321"/>
                <a:gd name="T1" fmla="*/ 161 h 221"/>
                <a:gd name="T2" fmla="*/ 33 w 321"/>
                <a:gd name="T3" fmla="*/ 221 h 221"/>
                <a:gd name="T4" fmla="*/ 321 w 321"/>
                <a:gd name="T5" fmla="*/ 60 h 221"/>
                <a:gd name="T6" fmla="*/ 288 w 321"/>
                <a:gd name="T7" fmla="*/ 0 h 221"/>
                <a:gd name="T8" fmla="*/ 0 w 321"/>
                <a:gd name="T9" fmla="*/ 16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21">
                  <a:moveTo>
                    <a:pt x="0" y="161"/>
                  </a:moveTo>
                  <a:lnTo>
                    <a:pt x="33" y="221"/>
                  </a:lnTo>
                  <a:lnTo>
                    <a:pt x="321" y="60"/>
                  </a:lnTo>
                  <a:lnTo>
                    <a:pt x="288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31">
              <a:extLst>
                <a:ext uri="{FF2B5EF4-FFF2-40B4-BE49-F238E27FC236}">
                  <a16:creationId xmlns:a16="http://schemas.microsoft.com/office/drawing/2014/main" xmlns="" id="{3F919FD8-91ED-4F1C-8A23-BEFAB87FF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4175127"/>
              <a:ext cx="533400" cy="233363"/>
            </a:xfrm>
            <a:custGeom>
              <a:avLst/>
              <a:gdLst>
                <a:gd name="T0" fmla="*/ 0 w 336"/>
                <a:gd name="T1" fmla="*/ 80 h 147"/>
                <a:gd name="T2" fmla="*/ 16 w 336"/>
                <a:gd name="T3" fmla="*/ 147 h 147"/>
                <a:gd name="T4" fmla="*/ 336 w 336"/>
                <a:gd name="T5" fmla="*/ 66 h 147"/>
                <a:gd name="T6" fmla="*/ 320 w 336"/>
                <a:gd name="T7" fmla="*/ 0 h 147"/>
                <a:gd name="T8" fmla="*/ 0 w 336"/>
                <a:gd name="T9" fmla="*/ 8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47">
                  <a:moveTo>
                    <a:pt x="0" y="80"/>
                  </a:moveTo>
                  <a:lnTo>
                    <a:pt x="16" y="147"/>
                  </a:lnTo>
                  <a:lnTo>
                    <a:pt x="336" y="66"/>
                  </a:lnTo>
                  <a:lnTo>
                    <a:pt x="32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32">
              <a:extLst>
                <a:ext uri="{FF2B5EF4-FFF2-40B4-BE49-F238E27FC236}">
                  <a16:creationId xmlns:a16="http://schemas.microsoft.com/office/drawing/2014/main" xmlns="" id="{04028680-66A2-423B-8D97-AE64698FF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4073527"/>
              <a:ext cx="534988" cy="196850"/>
            </a:xfrm>
            <a:custGeom>
              <a:avLst/>
              <a:gdLst>
                <a:gd name="T0" fmla="*/ 0 w 337"/>
                <a:gd name="T1" fmla="*/ 56 h 124"/>
                <a:gd name="T2" fmla="*/ 12 w 337"/>
                <a:gd name="T3" fmla="*/ 124 h 124"/>
                <a:gd name="T4" fmla="*/ 337 w 337"/>
                <a:gd name="T5" fmla="*/ 68 h 124"/>
                <a:gd name="T6" fmla="*/ 325 w 337"/>
                <a:gd name="T7" fmla="*/ 0 h 124"/>
                <a:gd name="T8" fmla="*/ 0 w 337"/>
                <a:gd name="T9" fmla="*/ 5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24">
                  <a:moveTo>
                    <a:pt x="0" y="56"/>
                  </a:moveTo>
                  <a:lnTo>
                    <a:pt x="12" y="124"/>
                  </a:lnTo>
                  <a:lnTo>
                    <a:pt x="337" y="68"/>
                  </a:lnTo>
                  <a:lnTo>
                    <a:pt x="32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33">
              <a:extLst>
                <a:ext uri="{FF2B5EF4-FFF2-40B4-BE49-F238E27FC236}">
                  <a16:creationId xmlns:a16="http://schemas.microsoft.com/office/drawing/2014/main" xmlns="" id="{FC7BF375-7E66-4708-AF49-20D7DE6A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925" y="4564064"/>
              <a:ext cx="249238" cy="306388"/>
            </a:xfrm>
            <a:custGeom>
              <a:avLst/>
              <a:gdLst>
                <a:gd name="T0" fmla="*/ 0 w 157"/>
                <a:gd name="T1" fmla="*/ 154 h 193"/>
                <a:gd name="T2" fmla="*/ 64 w 157"/>
                <a:gd name="T3" fmla="*/ 193 h 193"/>
                <a:gd name="T4" fmla="*/ 157 w 157"/>
                <a:gd name="T5" fmla="*/ 40 h 193"/>
                <a:gd name="T6" fmla="*/ 92 w 157"/>
                <a:gd name="T7" fmla="*/ 0 h 193"/>
                <a:gd name="T8" fmla="*/ 0 w 157"/>
                <a:gd name="T9" fmla="*/ 1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93">
                  <a:moveTo>
                    <a:pt x="0" y="154"/>
                  </a:moveTo>
                  <a:lnTo>
                    <a:pt x="64" y="193"/>
                  </a:lnTo>
                  <a:lnTo>
                    <a:pt x="157" y="40"/>
                  </a:lnTo>
                  <a:lnTo>
                    <a:pt x="92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34">
              <a:extLst>
                <a:ext uri="{FF2B5EF4-FFF2-40B4-BE49-F238E27FC236}">
                  <a16:creationId xmlns:a16="http://schemas.microsoft.com/office/drawing/2014/main" xmlns="" id="{AE2C3163-0A31-4570-B396-0989C0DDF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5349877"/>
              <a:ext cx="282575" cy="287338"/>
            </a:xfrm>
            <a:custGeom>
              <a:avLst/>
              <a:gdLst>
                <a:gd name="T0" fmla="*/ 0 w 178"/>
                <a:gd name="T1" fmla="*/ 129 h 181"/>
                <a:gd name="T2" fmla="*/ 54 w 178"/>
                <a:gd name="T3" fmla="*/ 181 h 181"/>
                <a:gd name="T4" fmla="*/ 178 w 178"/>
                <a:gd name="T5" fmla="*/ 52 h 181"/>
                <a:gd name="T6" fmla="*/ 123 w 178"/>
                <a:gd name="T7" fmla="*/ 0 h 181"/>
                <a:gd name="T8" fmla="*/ 0 w 178"/>
                <a:gd name="T9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81">
                  <a:moveTo>
                    <a:pt x="0" y="129"/>
                  </a:moveTo>
                  <a:lnTo>
                    <a:pt x="54" y="181"/>
                  </a:lnTo>
                  <a:lnTo>
                    <a:pt x="178" y="52"/>
                  </a:lnTo>
                  <a:lnTo>
                    <a:pt x="123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35">
              <a:extLst>
                <a:ext uri="{FF2B5EF4-FFF2-40B4-BE49-F238E27FC236}">
                  <a16:creationId xmlns:a16="http://schemas.microsoft.com/office/drawing/2014/main" xmlns="" id="{4184260E-47FD-4AC1-9D3C-BBC3F7040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5527677"/>
              <a:ext cx="298450" cy="268288"/>
            </a:xfrm>
            <a:custGeom>
              <a:avLst/>
              <a:gdLst>
                <a:gd name="T0" fmla="*/ 0 w 188"/>
                <a:gd name="T1" fmla="*/ 109 h 169"/>
                <a:gd name="T2" fmla="*/ 46 w 188"/>
                <a:gd name="T3" fmla="*/ 169 h 169"/>
                <a:gd name="T4" fmla="*/ 188 w 188"/>
                <a:gd name="T5" fmla="*/ 60 h 169"/>
                <a:gd name="T6" fmla="*/ 142 w 188"/>
                <a:gd name="T7" fmla="*/ 0 h 169"/>
                <a:gd name="T8" fmla="*/ 0 w 188"/>
                <a:gd name="T9" fmla="*/ 10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69">
                  <a:moveTo>
                    <a:pt x="0" y="109"/>
                  </a:moveTo>
                  <a:lnTo>
                    <a:pt x="46" y="169"/>
                  </a:lnTo>
                  <a:lnTo>
                    <a:pt x="188" y="60"/>
                  </a:lnTo>
                  <a:lnTo>
                    <a:pt x="142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6">
              <a:extLst>
                <a:ext uri="{FF2B5EF4-FFF2-40B4-BE49-F238E27FC236}">
                  <a16:creationId xmlns:a16="http://schemas.microsoft.com/office/drawing/2014/main" xmlns="" id="{07A63F85-276D-4068-B5F0-0E3905DF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0" y="3986214"/>
              <a:ext cx="534988" cy="196850"/>
            </a:xfrm>
            <a:custGeom>
              <a:avLst/>
              <a:gdLst>
                <a:gd name="T0" fmla="*/ 0 w 337"/>
                <a:gd name="T1" fmla="*/ 56 h 124"/>
                <a:gd name="T2" fmla="*/ 11 w 337"/>
                <a:gd name="T3" fmla="*/ 124 h 124"/>
                <a:gd name="T4" fmla="*/ 337 w 337"/>
                <a:gd name="T5" fmla="*/ 67 h 124"/>
                <a:gd name="T6" fmla="*/ 325 w 337"/>
                <a:gd name="T7" fmla="*/ 0 h 124"/>
                <a:gd name="T8" fmla="*/ 0 w 337"/>
                <a:gd name="T9" fmla="*/ 5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24">
                  <a:moveTo>
                    <a:pt x="0" y="56"/>
                  </a:moveTo>
                  <a:lnTo>
                    <a:pt x="11" y="124"/>
                  </a:lnTo>
                  <a:lnTo>
                    <a:pt x="337" y="67"/>
                  </a:lnTo>
                  <a:lnTo>
                    <a:pt x="32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37">
              <a:extLst>
                <a:ext uri="{FF2B5EF4-FFF2-40B4-BE49-F238E27FC236}">
                  <a16:creationId xmlns:a16="http://schemas.microsoft.com/office/drawing/2014/main" xmlns="" id="{9EDB76D5-D3BB-4612-940C-AAAAF17BF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3979864"/>
              <a:ext cx="569913" cy="120650"/>
            </a:xfrm>
            <a:custGeom>
              <a:avLst/>
              <a:gdLst>
                <a:gd name="T0" fmla="*/ 0 w 359"/>
                <a:gd name="T1" fmla="*/ 8 h 76"/>
                <a:gd name="T2" fmla="*/ 2 w 359"/>
                <a:gd name="T3" fmla="*/ 76 h 76"/>
                <a:gd name="T4" fmla="*/ 359 w 359"/>
                <a:gd name="T5" fmla="*/ 69 h 76"/>
                <a:gd name="T6" fmla="*/ 357 w 359"/>
                <a:gd name="T7" fmla="*/ 0 h 76"/>
                <a:gd name="T8" fmla="*/ 0 w 359"/>
                <a:gd name="T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76">
                  <a:moveTo>
                    <a:pt x="0" y="8"/>
                  </a:moveTo>
                  <a:lnTo>
                    <a:pt x="2" y="76"/>
                  </a:lnTo>
                  <a:lnTo>
                    <a:pt x="359" y="69"/>
                  </a:lnTo>
                  <a:lnTo>
                    <a:pt x="35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238">
              <a:extLst>
                <a:ext uri="{FF2B5EF4-FFF2-40B4-BE49-F238E27FC236}">
                  <a16:creationId xmlns:a16="http://schemas.microsoft.com/office/drawing/2014/main" xmlns="" id="{C4530657-B49F-467C-8559-4BD11F1DD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6325" y="4062414"/>
              <a:ext cx="5016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Line 239">
              <a:extLst>
                <a:ext uri="{FF2B5EF4-FFF2-40B4-BE49-F238E27FC236}">
                  <a16:creationId xmlns:a16="http://schemas.microsoft.com/office/drawing/2014/main" xmlns="" id="{1D2CBCC0-0445-45E8-AD51-DC8A501E6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0313" y="4106864"/>
              <a:ext cx="23971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240">
              <a:extLst>
                <a:ext uri="{FF2B5EF4-FFF2-40B4-BE49-F238E27FC236}">
                  <a16:creationId xmlns:a16="http://schemas.microsoft.com/office/drawing/2014/main" xmlns="" id="{E21BBF50-C168-4F72-8FAF-181EFFD04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8738" y="4138614"/>
              <a:ext cx="762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41">
              <a:extLst>
                <a:ext uri="{FF2B5EF4-FFF2-40B4-BE49-F238E27FC236}">
                  <a16:creationId xmlns:a16="http://schemas.microsoft.com/office/drawing/2014/main" xmlns="" id="{3B828F42-6CF6-43EE-8705-2E265DF01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088" y="3344864"/>
              <a:ext cx="260350" cy="263525"/>
            </a:xfrm>
            <a:custGeom>
              <a:avLst/>
              <a:gdLst>
                <a:gd name="T0" fmla="*/ 0 w 164"/>
                <a:gd name="T1" fmla="*/ 137 h 166"/>
                <a:gd name="T2" fmla="*/ 8 w 164"/>
                <a:gd name="T3" fmla="*/ 144 h 166"/>
                <a:gd name="T4" fmla="*/ 16 w 164"/>
                <a:gd name="T5" fmla="*/ 149 h 166"/>
                <a:gd name="T6" fmla="*/ 24 w 164"/>
                <a:gd name="T7" fmla="*/ 154 h 166"/>
                <a:gd name="T8" fmla="*/ 32 w 164"/>
                <a:gd name="T9" fmla="*/ 158 h 166"/>
                <a:gd name="T10" fmla="*/ 41 w 164"/>
                <a:gd name="T11" fmla="*/ 162 h 166"/>
                <a:gd name="T12" fmla="*/ 51 w 164"/>
                <a:gd name="T13" fmla="*/ 163 h 166"/>
                <a:gd name="T14" fmla="*/ 60 w 164"/>
                <a:gd name="T15" fmla="*/ 165 h 166"/>
                <a:gd name="T16" fmla="*/ 69 w 164"/>
                <a:gd name="T17" fmla="*/ 166 h 166"/>
                <a:gd name="T18" fmla="*/ 79 w 164"/>
                <a:gd name="T19" fmla="*/ 165 h 166"/>
                <a:gd name="T20" fmla="*/ 88 w 164"/>
                <a:gd name="T21" fmla="*/ 163 h 166"/>
                <a:gd name="T22" fmla="*/ 97 w 164"/>
                <a:gd name="T23" fmla="*/ 162 h 166"/>
                <a:gd name="T24" fmla="*/ 106 w 164"/>
                <a:gd name="T25" fmla="*/ 158 h 166"/>
                <a:gd name="T26" fmla="*/ 114 w 164"/>
                <a:gd name="T27" fmla="*/ 154 h 166"/>
                <a:gd name="T28" fmla="*/ 122 w 164"/>
                <a:gd name="T29" fmla="*/ 149 h 166"/>
                <a:gd name="T30" fmla="*/ 130 w 164"/>
                <a:gd name="T31" fmla="*/ 144 h 166"/>
                <a:gd name="T32" fmla="*/ 137 w 164"/>
                <a:gd name="T33" fmla="*/ 137 h 166"/>
                <a:gd name="T34" fmla="*/ 144 w 164"/>
                <a:gd name="T35" fmla="*/ 130 h 166"/>
                <a:gd name="T36" fmla="*/ 149 w 164"/>
                <a:gd name="T37" fmla="*/ 122 h 166"/>
                <a:gd name="T38" fmla="*/ 154 w 164"/>
                <a:gd name="T39" fmla="*/ 113 h 166"/>
                <a:gd name="T40" fmla="*/ 158 w 164"/>
                <a:gd name="T41" fmla="*/ 105 h 166"/>
                <a:gd name="T42" fmla="*/ 161 w 164"/>
                <a:gd name="T43" fmla="*/ 96 h 166"/>
                <a:gd name="T44" fmla="*/ 163 w 164"/>
                <a:gd name="T45" fmla="*/ 87 h 166"/>
                <a:gd name="T46" fmla="*/ 164 w 164"/>
                <a:gd name="T47" fmla="*/ 78 h 166"/>
                <a:gd name="T48" fmla="*/ 164 w 164"/>
                <a:gd name="T49" fmla="*/ 69 h 166"/>
                <a:gd name="T50" fmla="*/ 163 w 164"/>
                <a:gd name="T51" fmla="*/ 59 h 166"/>
                <a:gd name="T52" fmla="*/ 163 w 164"/>
                <a:gd name="T53" fmla="*/ 50 h 166"/>
                <a:gd name="T54" fmla="*/ 160 w 164"/>
                <a:gd name="T55" fmla="*/ 40 h 166"/>
                <a:gd name="T56" fmla="*/ 157 w 164"/>
                <a:gd name="T57" fmla="*/ 31 h 166"/>
                <a:gd name="T58" fmla="*/ 153 w 164"/>
                <a:gd name="T59" fmla="*/ 23 h 166"/>
                <a:gd name="T60" fmla="*/ 148 w 164"/>
                <a:gd name="T61" fmla="*/ 15 h 166"/>
                <a:gd name="T62" fmla="*/ 141 w 164"/>
                <a:gd name="T63" fmla="*/ 7 h 166"/>
                <a:gd name="T64" fmla="*/ 135 w 164"/>
                <a:gd name="T65" fmla="*/ 0 h 166"/>
                <a:gd name="T66" fmla="*/ 136 w 164"/>
                <a:gd name="T67" fmla="*/ 14 h 166"/>
                <a:gd name="T68" fmla="*/ 135 w 164"/>
                <a:gd name="T69" fmla="*/ 28 h 166"/>
                <a:gd name="T70" fmla="*/ 134 w 164"/>
                <a:gd name="T71" fmla="*/ 42 h 166"/>
                <a:gd name="T72" fmla="*/ 131 w 164"/>
                <a:gd name="T73" fmla="*/ 55 h 166"/>
                <a:gd name="T74" fmla="*/ 126 w 164"/>
                <a:gd name="T75" fmla="*/ 69 h 166"/>
                <a:gd name="T76" fmla="*/ 119 w 164"/>
                <a:gd name="T77" fmla="*/ 80 h 166"/>
                <a:gd name="T78" fmla="*/ 112 w 164"/>
                <a:gd name="T79" fmla="*/ 92 h 166"/>
                <a:gd name="T80" fmla="*/ 102 w 164"/>
                <a:gd name="T81" fmla="*/ 102 h 166"/>
                <a:gd name="T82" fmla="*/ 91 w 164"/>
                <a:gd name="T83" fmla="*/ 112 h 166"/>
                <a:gd name="T84" fmla="*/ 80 w 164"/>
                <a:gd name="T85" fmla="*/ 121 h 166"/>
                <a:gd name="T86" fmla="*/ 68 w 164"/>
                <a:gd name="T87" fmla="*/ 127 h 166"/>
                <a:gd name="T88" fmla="*/ 55 w 164"/>
                <a:gd name="T89" fmla="*/ 132 h 166"/>
                <a:gd name="T90" fmla="*/ 41 w 164"/>
                <a:gd name="T91" fmla="*/ 136 h 166"/>
                <a:gd name="T92" fmla="*/ 28 w 164"/>
                <a:gd name="T93" fmla="*/ 138 h 166"/>
                <a:gd name="T94" fmla="*/ 14 w 164"/>
                <a:gd name="T95" fmla="*/ 139 h 166"/>
                <a:gd name="T96" fmla="*/ 0 w 164"/>
                <a:gd name="T97" fmla="*/ 13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" h="166">
                  <a:moveTo>
                    <a:pt x="0" y="137"/>
                  </a:moveTo>
                  <a:lnTo>
                    <a:pt x="8" y="144"/>
                  </a:lnTo>
                  <a:lnTo>
                    <a:pt x="16" y="149"/>
                  </a:lnTo>
                  <a:lnTo>
                    <a:pt x="24" y="154"/>
                  </a:lnTo>
                  <a:lnTo>
                    <a:pt x="32" y="158"/>
                  </a:lnTo>
                  <a:lnTo>
                    <a:pt x="41" y="162"/>
                  </a:lnTo>
                  <a:lnTo>
                    <a:pt x="51" y="163"/>
                  </a:lnTo>
                  <a:lnTo>
                    <a:pt x="60" y="165"/>
                  </a:lnTo>
                  <a:lnTo>
                    <a:pt x="69" y="166"/>
                  </a:lnTo>
                  <a:lnTo>
                    <a:pt x="79" y="165"/>
                  </a:lnTo>
                  <a:lnTo>
                    <a:pt x="88" y="163"/>
                  </a:lnTo>
                  <a:lnTo>
                    <a:pt x="97" y="162"/>
                  </a:lnTo>
                  <a:lnTo>
                    <a:pt x="106" y="158"/>
                  </a:lnTo>
                  <a:lnTo>
                    <a:pt x="114" y="154"/>
                  </a:lnTo>
                  <a:lnTo>
                    <a:pt x="122" y="149"/>
                  </a:lnTo>
                  <a:lnTo>
                    <a:pt x="130" y="144"/>
                  </a:lnTo>
                  <a:lnTo>
                    <a:pt x="137" y="137"/>
                  </a:lnTo>
                  <a:lnTo>
                    <a:pt x="144" y="130"/>
                  </a:lnTo>
                  <a:lnTo>
                    <a:pt x="149" y="122"/>
                  </a:lnTo>
                  <a:lnTo>
                    <a:pt x="154" y="113"/>
                  </a:lnTo>
                  <a:lnTo>
                    <a:pt x="158" y="105"/>
                  </a:lnTo>
                  <a:lnTo>
                    <a:pt x="161" y="96"/>
                  </a:lnTo>
                  <a:lnTo>
                    <a:pt x="163" y="87"/>
                  </a:lnTo>
                  <a:lnTo>
                    <a:pt x="164" y="78"/>
                  </a:lnTo>
                  <a:lnTo>
                    <a:pt x="164" y="69"/>
                  </a:lnTo>
                  <a:lnTo>
                    <a:pt x="163" y="59"/>
                  </a:lnTo>
                  <a:lnTo>
                    <a:pt x="163" y="50"/>
                  </a:lnTo>
                  <a:lnTo>
                    <a:pt x="160" y="40"/>
                  </a:lnTo>
                  <a:lnTo>
                    <a:pt x="157" y="31"/>
                  </a:lnTo>
                  <a:lnTo>
                    <a:pt x="153" y="23"/>
                  </a:lnTo>
                  <a:lnTo>
                    <a:pt x="148" y="15"/>
                  </a:lnTo>
                  <a:lnTo>
                    <a:pt x="141" y="7"/>
                  </a:lnTo>
                  <a:lnTo>
                    <a:pt x="135" y="0"/>
                  </a:lnTo>
                  <a:lnTo>
                    <a:pt x="136" y="14"/>
                  </a:lnTo>
                  <a:lnTo>
                    <a:pt x="135" y="28"/>
                  </a:lnTo>
                  <a:lnTo>
                    <a:pt x="134" y="42"/>
                  </a:lnTo>
                  <a:lnTo>
                    <a:pt x="131" y="55"/>
                  </a:lnTo>
                  <a:lnTo>
                    <a:pt x="126" y="69"/>
                  </a:lnTo>
                  <a:lnTo>
                    <a:pt x="119" y="80"/>
                  </a:lnTo>
                  <a:lnTo>
                    <a:pt x="112" y="92"/>
                  </a:lnTo>
                  <a:lnTo>
                    <a:pt x="102" y="102"/>
                  </a:lnTo>
                  <a:lnTo>
                    <a:pt x="91" y="112"/>
                  </a:lnTo>
                  <a:lnTo>
                    <a:pt x="80" y="121"/>
                  </a:lnTo>
                  <a:lnTo>
                    <a:pt x="68" y="127"/>
                  </a:lnTo>
                  <a:lnTo>
                    <a:pt x="55" y="132"/>
                  </a:lnTo>
                  <a:lnTo>
                    <a:pt x="41" y="136"/>
                  </a:lnTo>
                  <a:lnTo>
                    <a:pt x="28" y="138"/>
                  </a:lnTo>
                  <a:lnTo>
                    <a:pt x="14" y="13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C99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243">
              <a:extLst>
                <a:ext uri="{FF2B5EF4-FFF2-40B4-BE49-F238E27FC236}">
                  <a16:creationId xmlns:a16="http://schemas.microsoft.com/office/drawing/2014/main" xmlns="" id="{50E5DF25-7F65-4731-BADF-82C564951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9950" y="3973514"/>
              <a:ext cx="5334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244">
              <a:extLst>
                <a:ext uri="{FF2B5EF4-FFF2-40B4-BE49-F238E27FC236}">
                  <a16:creationId xmlns:a16="http://schemas.microsoft.com/office/drawing/2014/main" xmlns="" id="{5A24C3C8-A59E-4EBF-A41E-E9F2F12B6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50" y="3995739"/>
              <a:ext cx="200025" cy="22225"/>
            </a:xfrm>
            <a:prstGeom prst="rect">
              <a:avLst/>
            </a:prstGeom>
            <a:solidFill>
              <a:srgbClr val="FFFF00"/>
            </a:solidFill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245">
              <a:extLst>
                <a:ext uri="{FF2B5EF4-FFF2-40B4-BE49-F238E27FC236}">
                  <a16:creationId xmlns:a16="http://schemas.microsoft.com/office/drawing/2014/main" xmlns="" id="{ED336E9A-1ED9-4ED6-808D-C77B5929E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3738" y="3863977"/>
              <a:ext cx="38100" cy="130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246">
              <a:extLst>
                <a:ext uri="{FF2B5EF4-FFF2-40B4-BE49-F238E27FC236}">
                  <a16:creationId xmlns:a16="http://schemas.microsoft.com/office/drawing/2014/main" xmlns="" id="{2362E87C-363F-463D-9636-0C36C6F53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3867152"/>
              <a:ext cx="7461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247">
              <a:extLst>
                <a:ext uri="{FF2B5EF4-FFF2-40B4-BE49-F238E27FC236}">
                  <a16:creationId xmlns:a16="http://schemas.microsoft.com/office/drawing/2014/main" xmlns="" id="{0CA89DDC-674C-436F-B667-5FC4620BA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1213" y="3863977"/>
              <a:ext cx="38100" cy="130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248">
              <a:extLst>
                <a:ext uri="{FF2B5EF4-FFF2-40B4-BE49-F238E27FC236}">
                  <a16:creationId xmlns:a16="http://schemas.microsoft.com/office/drawing/2014/main" xmlns="" id="{828F973B-56B3-4241-9AD3-FCA60366F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4375" y="3933827"/>
              <a:ext cx="117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249">
              <a:extLst>
                <a:ext uri="{FF2B5EF4-FFF2-40B4-BE49-F238E27FC236}">
                  <a16:creationId xmlns:a16="http://schemas.microsoft.com/office/drawing/2014/main" xmlns="" id="{8B5F3DDB-4BF3-4AAE-A215-CEFF7702C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1838" y="3867152"/>
              <a:ext cx="42863" cy="66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250">
              <a:extLst>
                <a:ext uri="{FF2B5EF4-FFF2-40B4-BE49-F238E27FC236}">
                  <a16:creationId xmlns:a16="http://schemas.microsoft.com/office/drawing/2014/main" xmlns="" id="{412F1324-0715-415E-8A83-4C5BE50DA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9938" y="3863977"/>
              <a:ext cx="41275" cy="650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36" name="Line 251">
              <a:extLst>
                <a:ext uri="{FF2B5EF4-FFF2-40B4-BE49-F238E27FC236}">
                  <a16:creationId xmlns:a16="http://schemas.microsoft.com/office/drawing/2014/main" xmlns="" id="{ED1B5B76-951F-48DD-8300-6698DA548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4375" y="3933827"/>
              <a:ext cx="55563" cy="603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37" name="Line 252">
              <a:extLst>
                <a:ext uri="{FF2B5EF4-FFF2-40B4-BE49-F238E27FC236}">
                  <a16:creationId xmlns:a16="http://schemas.microsoft.com/office/drawing/2014/main" xmlns="" id="{C27E354F-27A2-43C9-9DCE-8B07C2D52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9938" y="3933827"/>
              <a:ext cx="61913" cy="603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38" name="Rectangle 253">
              <a:extLst>
                <a:ext uri="{FF2B5EF4-FFF2-40B4-BE49-F238E27FC236}">
                  <a16:creationId xmlns:a16="http://schemas.microsoft.com/office/drawing/2014/main" xmlns="" id="{B3CF131F-315F-4CD2-A5FA-4F56F25CD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763" y="3778252"/>
              <a:ext cx="15875" cy="88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41" name="Line 254">
              <a:extLst>
                <a:ext uri="{FF2B5EF4-FFF2-40B4-BE49-F238E27FC236}">
                  <a16:creationId xmlns:a16="http://schemas.microsoft.com/office/drawing/2014/main" xmlns="" id="{4E5DD0A7-B30D-47A6-8333-7B95A2374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3738" y="4024314"/>
              <a:ext cx="47625" cy="66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44" name="Line 255">
              <a:extLst>
                <a:ext uri="{FF2B5EF4-FFF2-40B4-BE49-F238E27FC236}">
                  <a16:creationId xmlns:a16="http://schemas.microsoft.com/office/drawing/2014/main" xmlns="" id="{7C22B77F-4984-4482-9E07-E1A25F3D4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3275" y="4024314"/>
              <a:ext cx="46038" cy="66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45" name="Line 256">
              <a:extLst>
                <a:ext uri="{FF2B5EF4-FFF2-40B4-BE49-F238E27FC236}">
                  <a16:creationId xmlns:a16="http://schemas.microsoft.com/office/drawing/2014/main" xmlns="" id="{36AC984A-3B88-46D3-AE55-0D8C414D7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1363" y="4086227"/>
              <a:ext cx="6191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46" name="Rectangle 257">
              <a:extLst>
                <a:ext uri="{FF2B5EF4-FFF2-40B4-BE49-F238E27FC236}">
                  <a16:creationId xmlns:a16="http://schemas.microsoft.com/office/drawing/2014/main" xmlns="" id="{3663A23C-3F8D-4568-9E50-E89154830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888" y="4087814"/>
              <a:ext cx="36513" cy="11113"/>
            </a:xfrm>
            <a:prstGeom prst="rect">
              <a:avLst/>
            </a:prstGeom>
            <a:solidFill>
              <a:srgbClr val="BBE0E3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47" name="Rectangle 258">
              <a:extLst>
                <a:ext uri="{FF2B5EF4-FFF2-40B4-BE49-F238E27FC236}">
                  <a16:creationId xmlns:a16="http://schemas.microsoft.com/office/drawing/2014/main" xmlns="" id="{5BFAB472-BDB3-4B9F-B873-92B495C30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800" y="3867152"/>
              <a:ext cx="87313" cy="24923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48" name="Rectangle 259">
              <a:extLst>
                <a:ext uri="{FF2B5EF4-FFF2-40B4-BE49-F238E27FC236}">
                  <a16:creationId xmlns:a16="http://schemas.microsoft.com/office/drawing/2014/main" xmlns="" id="{F153B38D-5058-47A3-B9AC-13EA8E411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800" y="3867152"/>
              <a:ext cx="80963" cy="242888"/>
            </a:xfrm>
            <a:prstGeom prst="rect">
              <a:avLst/>
            </a:prstGeom>
            <a:noFill/>
            <a:ln w="7938">
              <a:solidFill>
                <a:srgbClr val="FFC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49" name="Rectangle 260">
              <a:extLst>
                <a:ext uri="{FF2B5EF4-FFF2-40B4-BE49-F238E27FC236}">
                  <a16:creationId xmlns:a16="http://schemas.microsoft.com/office/drawing/2014/main" xmlns="" id="{852700E2-D0CC-498A-8CFB-B732DC0A7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8113" y="3867152"/>
              <a:ext cx="731838" cy="4286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1622" y="3473146"/>
              <a:ext cx="1895774" cy="4863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700" y="4167360"/>
              <a:ext cx="807712" cy="891736"/>
            </a:xfrm>
            <a:prstGeom prst="rect">
              <a:avLst/>
            </a:prstGeom>
          </p:spPr>
        </p:pic>
        <p:sp>
          <p:nvSpPr>
            <p:cNvPr id="167943" name="Text Box 4"/>
            <p:cNvSpPr txBox="1">
              <a:spLocks noChangeArrowheads="1"/>
            </p:cNvSpPr>
            <p:nvPr/>
          </p:nvSpPr>
          <p:spPr bwMode="auto">
            <a:xfrm>
              <a:off x="6156176" y="5628838"/>
              <a:ext cx="2736303" cy="30777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fr-FR" sz="1400" b="1" dirty="0">
                  <a:solidFill>
                    <a:prstClr val="black"/>
                  </a:solidFill>
                </a:rPr>
                <a:t>Marine </a:t>
              </a:r>
              <a:r>
                <a:rPr lang="fr-FR" sz="1400" b="1" dirty="0" err="1">
                  <a:solidFill>
                    <a:prstClr val="black"/>
                  </a:solidFill>
                </a:rPr>
                <a:t>Core</a:t>
              </a:r>
              <a:r>
                <a:rPr lang="fr-FR" sz="1400" b="1" dirty="0">
                  <a:solidFill>
                    <a:prstClr val="black"/>
                  </a:solidFill>
                </a:rPr>
                <a:t> Services (</a:t>
              </a:r>
              <a:r>
                <a:rPr lang="fr-FR" sz="1100" b="1" dirty="0">
                  <a:solidFill>
                    <a:prstClr val="black"/>
                  </a:solidFill>
                </a:rPr>
                <a:t>CMEMS</a:t>
              </a:r>
              <a:r>
                <a:rPr lang="fr-FR" sz="1400" b="1" dirty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167959" name="Text Box 21"/>
            <p:cNvSpPr txBox="1">
              <a:spLocks noChangeArrowheads="1"/>
            </p:cNvSpPr>
            <p:nvPr/>
          </p:nvSpPr>
          <p:spPr bwMode="auto">
            <a:xfrm>
              <a:off x="6156177" y="5932041"/>
              <a:ext cx="2736303" cy="26161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sz="1100" b="1" dirty="0">
                  <a:solidFill>
                    <a:prstClr val="black"/>
                  </a:solidFill>
                </a:rPr>
                <a:t>SEADATANET</a:t>
              </a:r>
            </a:p>
          </p:txBody>
        </p:sp>
        <p:sp>
          <p:nvSpPr>
            <p:cNvPr id="167960" name="Text Box 22"/>
            <p:cNvSpPr txBox="1">
              <a:spLocks noChangeArrowheads="1"/>
            </p:cNvSpPr>
            <p:nvPr/>
          </p:nvSpPr>
          <p:spPr bwMode="auto">
            <a:xfrm>
              <a:off x="6156178" y="6165304"/>
              <a:ext cx="2736302" cy="2616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sz="1100" b="1" dirty="0">
                  <a:solidFill>
                    <a:prstClr val="black"/>
                  </a:solidFill>
                </a:rPr>
                <a:t>EMODNET (DG MARE)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111" y="5283583"/>
              <a:ext cx="882589" cy="49206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544" y="4149080"/>
              <a:ext cx="1236299" cy="65796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7901" y="4659315"/>
              <a:ext cx="1175713" cy="44898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6416" y="4114624"/>
              <a:ext cx="827584" cy="47145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0036" y="1957983"/>
            <a:ext cx="8782444" cy="4567361"/>
            <a:chOff x="110036" y="2505267"/>
            <a:chExt cx="8782444" cy="4020077"/>
          </a:xfrm>
        </p:grpSpPr>
        <p:sp>
          <p:nvSpPr>
            <p:cNvPr id="12" name="ZoneTexte 11"/>
            <p:cNvSpPr txBox="1"/>
            <p:nvPr/>
          </p:nvSpPr>
          <p:spPr>
            <a:xfrm>
              <a:off x="3886894" y="2505267"/>
              <a:ext cx="1613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00B050"/>
                  </a:solidFill>
                </a:rPr>
                <a:t>EOOS</a:t>
              </a:r>
              <a:endParaRPr lang="en-GB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10036" y="2996952"/>
              <a:ext cx="8782444" cy="352839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802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71600" y="1340768"/>
            <a:ext cx="8586836" cy="458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chemeClr val="accent2"/>
                </a:solidFill>
                <a:latin typeface="Calibri" pitchFamily="32" charset="0"/>
              </a:rPr>
              <a:t>Duration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</a:rPr>
              <a:t>: Sept. 2015- Aug. </a:t>
            </a:r>
            <a:r>
              <a:rPr lang="en-US" sz="2000" dirty="0" smtClean="0">
                <a:solidFill>
                  <a:srgbClr val="000000"/>
                </a:solidFill>
                <a:latin typeface="Calibri" pitchFamily="32" charset="0"/>
              </a:rPr>
              <a:t>2019</a:t>
            </a:r>
            <a:endParaRPr lang="en-US" sz="20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180000"/>
              </a:lnSpc>
              <a:buClr>
                <a:srgbClr val="92D050"/>
              </a:buClr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558ED5"/>
                </a:solidFill>
                <a:latin typeface="Calibri" pitchFamily="32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alibri" pitchFamily="32" charset="0"/>
              </a:rPr>
              <a:t>EU funding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</a:rPr>
              <a:t>: 10M€</a:t>
            </a:r>
          </a:p>
          <a:p>
            <a:pPr>
              <a:lnSpc>
                <a:spcPct val="180000"/>
              </a:lnSpc>
              <a:buClr>
                <a:srgbClr val="92D050"/>
              </a:buClr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558ED5"/>
                </a:solidFill>
                <a:latin typeface="Calibri" pitchFamily="32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alibri" pitchFamily="32" charset="0"/>
              </a:rPr>
              <a:t>Consortium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</a:rPr>
              <a:t>: 34 partners, 910 MM</a:t>
            </a:r>
          </a:p>
          <a:p>
            <a:pPr>
              <a:lnSpc>
                <a:spcPct val="180000"/>
              </a:lnSpc>
              <a:buClr>
                <a:srgbClr val="92D050"/>
              </a:buClr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chemeClr val="accent2"/>
                </a:solidFill>
                <a:latin typeface="Calibri" pitchFamily="32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Calibri" pitchFamily="32" charset="0"/>
              </a:rPr>
              <a:t>Organisation</a:t>
            </a:r>
            <a:r>
              <a:rPr lang="en-US" sz="2000" dirty="0">
                <a:solidFill>
                  <a:schemeClr val="accent2"/>
                </a:solidFill>
                <a:latin typeface="Calibri" pitchFamily="32" charset="0"/>
              </a:rPr>
              <a:t>: </a:t>
            </a:r>
            <a:endParaRPr lang="en-US" sz="2000" dirty="0" smtClean="0">
              <a:solidFill>
                <a:schemeClr val="accent2"/>
              </a:solidFill>
              <a:latin typeface="Calibri" pitchFamily="32" charset="0"/>
            </a:endParaRPr>
          </a:p>
          <a:p>
            <a:pPr marL="627063" lvl="1" indent="-169863">
              <a:lnSpc>
                <a:spcPct val="180000"/>
              </a:lnSpc>
              <a:buClr>
                <a:srgbClr val="92D050"/>
              </a:buClr>
              <a:buFont typeface="Courier New" pitchFamily="49" charset="0"/>
              <a:buChar char="o"/>
              <a:tabLst>
                <a:tab pos="0" algn="l"/>
                <a:tab pos="6270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alibri" pitchFamily="32" charset="0"/>
              </a:rPr>
              <a:t>9 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WPs </a:t>
            </a:r>
            <a:endParaRPr lang="en-US" sz="1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627063" lvl="1" indent="-169863">
              <a:lnSpc>
                <a:spcPct val="180000"/>
              </a:lnSpc>
              <a:buClr>
                <a:srgbClr val="92D050"/>
              </a:buClr>
              <a:buFont typeface="Courier New" pitchFamily="49" charset="0"/>
              <a:buChar char="o"/>
              <a:tabLst>
                <a:tab pos="0" algn="l"/>
                <a:tab pos="6270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alibri" pitchFamily="32" charset="0"/>
              </a:rPr>
              <a:t>STAC</a:t>
            </a:r>
          </a:p>
          <a:p>
            <a:pPr marL="627063" lvl="1" indent="-169863">
              <a:lnSpc>
                <a:spcPct val="180000"/>
              </a:lnSpc>
              <a:buClr>
                <a:srgbClr val="92D050"/>
              </a:buClr>
              <a:buFont typeface="Courier New" pitchFamily="49" charset="0"/>
              <a:buChar char="o"/>
              <a:tabLst>
                <a:tab pos="0" algn="l"/>
                <a:tab pos="6270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alibri" pitchFamily="32" charset="0"/>
              </a:rPr>
              <a:t>External User 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panel</a:t>
            </a:r>
          </a:p>
          <a:p>
            <a:pPr>
              <a:lnSpc>
                <a:spcPct val="180000"/>
              </a:lnSpc>
              <a:buClr>
                <a:srgbClr val="92D050"/>
              </a:buClr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558ED5"/>
                </a:solidFill>
                <a:latin typeface="Calibri" pitchFamily="32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alibri" pitchFamily="32" charset="0"/>
              </a:rPr>
              <a:t>Coordination</a:t>
            </a:r>
            <a:r>
              <a:rPr lang="en-US" sz="2000" dirty="0">
                <a:solidFill>
                  <a:srgbClr val="558ED5"/>
                </a:solidFill>
                <a:latin typeface="Calibri" pitchFamily="32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Calibri" pitchFamily="32" charset="0"/>
              </a:rPr>
              <a:t>Ifremer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</a:rPr>
              <a:t>: </a:t>
            </a:r>
            <a:r>
              <a:rPr lang="en-US" sz="2000" dirty="0">
                <a:solidFill>
                  <a:schemeClr val="accent6"/>
                </a:solidFill>
                <a:latin typeface="Calibri" pitchFamily="32" charset="0"/>
              </a:rPr>
              <a:t>jerico@ifremer.fr</a:t>
            </a:r>
          </a:p>
          <a:p>
            <a:pPr>
              <a:lnSpc>
                <a:spcPct val="180000"/>
              </a:lnSpc>
              <a:buClr>
                <a:srgbClr val="92D050"/>
              </a:buClr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2" charset="0"/>
              </a:rPr>
              <a:t>66 deliverables, 63 milestones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7624" y="260648"/>
            <a:ext cx="626410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 dirty="0">
                <a:solidFill>
                  <a:srgbClr val="B8503C"/>
                </a:solidFill>
                <a:latin typeface="+mn-lt"/>
              </a:rPr>
              <a:t>JERICO-NEXT in a nutshell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220072" y="1340768"/>
            <a:ext cx="3868821" cy="3312368"/>
            <a:chOff x="1958" y="799"/>
            <a:chExt cx="3916" cy="318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799"/>
              <a:ext cx="3825" cy="3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049" y="799"/>
              <a:ext cx="3825" cy="3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136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5C7133-4257-4A84-B6E2-E626888780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4722862" cy="4153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3943E7-CF0F-4B4C-8473-1408CBC475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45" t="53918"/>
          <a:stretch/>
        </p:blipFill>
        <p:spPr>
          <a:xfrm>
            <a:off x="4283968" y="4740883"/>
            <a:ext cx="4850746" cy="211711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xmlns="" id="{8DA45BBF-623A-4181-9BAF-C85DF5034851}"/>
              </a:ext>
            </a:extLst>
          </p:cNvPr>
          <p:cNvSpPr txBox="1">
            <a:spLocks/>
          </p:cNvSpPr>
          <p:nvPr/>
        </p:nvSpPr>
        <p:spPr>
          <a:xfrm>
            <a:off x="755576" y="116632"/>
            <a:ext cx="691276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Status and Challenges of present European coastal </a:t>
            </a:r>
            <a:r>
              <a:rPr lang="en-GB" sz="3200" dirty="0" smtClean="0"/>
              <a:t>observatories</a:t>
            </a:r>
          </a:p>
          <a:p>
            <a:r>
              <a:rPr lang="en-GB" sz="3200" dirty="0"/>
              <a:t>	</a:t>
            </a:r>
            <a:r>
              <a:rPr lang="en-GB" sz="3200" dirty="0" smtClean="0"/>
              <a:t>		</a:t>
            </a:r>
          </a:p>
          <a:p>
            <a:r>
              <a:rPr lang="en-GB" sz="3200" dirty="0"/>
              <a:t>	</a:t>
            </a:r>
            <a:r>
              <a:rPr lang="en-GB" sz="3200" dirty="0" smtClean="0"/>
              <a:t>		                Sustainability</a:t>
            </a:r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			    More biogeochemical 		                            and biological </a:t>
            </a:r>
          </a:p>
          <a:p>
            <a:r>
              <a:rPr lang="en-GB" sz="3200" dirty="0" smtClean="0"/>
              <a:t>                                                observatories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960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 bwMode="auto">
          <a:xfrm>
            <a:off x="580309" y="4437112"/>
            <a:ext cx="8585606" cy="2376264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4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580309" y="1412776"/>
            <a:ext cx="8585607" cy="28083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80309" y="404664"/>
            <a:ext cx="7067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dirty="0">
                <a:solidFill>
                  <a:schemeClr val="tx1"/>
                </a:solidFill>
                <a:latin typeface="Calibri" pitchFamily="32" charset="0"/>
                <a:ea typeface="Microsoft YaHei" charset="-122"/>
              </a:rPr>
              <a:t>…The JERICO mind…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80309" y="1484784"/>
            <a:ext cx="8507288" cy="481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3250" indent="-603250"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276225" indent="-247650">
              <a:spcBef>
                <a:spcPts val="500"/>
              </a:spcBef>
              <a:buFont typeface="Arial" charset="0"/>
              <a:buChar char="•"/>
            </a:pPr>
            <a:r>
              <a:rPr lang="en-GB" sz="2000" b="1" dirty="0">
                <a:latin typeface="Calibri" pitchFamily="32" charset="0"/>
                <a:ea typeface="Microsoft YaHei" charset="-122"/>
              </a:rPr>
              <a:t>The JERICO-NEXT community </a:t>
            </a:r>
          </a:p>
          <a:p>
            <a:pPr marL="457200" lvl="1" indent="0">
              <a:spcBef>
                <a:spcPts val="500"/>
              </a:spcBef>
            </a:pPr>
            <a:r>
              <a:rPr lang="en-GB" sz="2000" b="1" dirty="0">
                <a:solidFill>
                  <a:schemeClr val="tx1"/>
                </a:solidFill>
                <a:latin typeface="Calibri" pitchFamily="32" charset="0"/>
                <a:ea typeface="Microsoft YaHei" charset="-122"/>
              </a:rPr>
              <a:t>“</a:t>
            </a:r>
            <a:r>
              <a:rPr lang="en-GB" sz="2000" b="1" dirty="0">
                <a:solidFill>
                  <a:srgbClr val="FF0000"/>
                </a:solidFill>
                <a:latin typeface="Calibri" pitchFamily="32" charset="0"/>
                <a:ea typeface="Microsoft YaHei" charset="-122"/>
              </a:rPr>
              <a:t> We cannot understand the complexity of the coastal ocean if we do not understand the coupling between physics, biogeochemistry and biology.</a:t>
            </a:r>
            <a:r>
              <a:rPr lang="en-GB" sz="2000" b="1" dirty="0">
                <a:latin typeface="Calibri" pitchFamily="32" charset="0"/>
                <a:ea typeface="Microsoft YaHei" charset="-122"/>
              </a:rPr>
              <a:t>” </a:t>
            </a:r>
          </a:p>
          <a:p>
            <a:pPr marL="457200" lvl="1" indent="0">
              <a:spcBef>
                <a:spcPts val="500"/>
              </a:spcBef>
            </a:pPr>
            <a:endParaRPr lang="en-GB" sz="1050" b="1" dirty="0">
              <a:latin typeface="Calibri" pitchFamily="32" charset="0"/>
              <a:ea typeface="Microsoft YaHei" charset="-122"/>
            </a:endParaRPr>
          </a:p>
          <a:p>
            <a:pPr marL="342900" indent="-342900">
              <a:spcBef>
                <a:spcPts val="500"/>
              </a:spcBef>
              <a:buFont typeface="Wingdings"/>
              <a:buChar char="à"/>
            </a:pPr>
            <a:r>
              <a:rPr lang="en-GB" sz="2000" b="1" dirty="0">
                <a:latin typeface="Calibri" pitchFamily="32" charset="0"/>
                <a:ea typeface="Microsoft YaHei" charset="-122"/>
              </a:rPr>
              <a:t>new technological developments for continuous monitoring of a larger set of </a:t>
            </a:r>
            <a:r>
              <a:rPr lang="en-GB" sz="2000" b="1" dirty="0" smtClean="0">
                <a:latin typeface="Calibri" pitchFamily="32" charset="0"/>
                <a:ea typeface="Microsoft YaHei" charset="-122"/>
              </a:rPr>
              <a:t>parameters</a:t>
            </a:r>
            <a:endParaRPr lang="en-GB" sz="2000" b="1" dirty="0">
              <a:latin typeface="Calibri" pitchFamily="32" charset="0"/>
              <a:ea typeface="Microsoft YaHei" charset="-122"/>
            </a:endParaRPr>
          </a:p>
          <a:p>
            <a:pPr marL="342900" indent="-342900">
              <a:spcBef>
                <a:spcPts val="500"/>
              </a:spcBef>
              <a:buFont typeface="Wingdings"/>
              <a:buChar char="à"/>
            </a:pPr>
            <a:endParaRPr lang="en-GB" sz="1000" b="1" dirty="0">
              <a:latin typeface="Calibri" pitchFamily="32" charset="0"/>
              <a:ea typeface="Microsoft YaHei" charset="-122"/>
            </a:endParaRPr>
          </a:p>
          <a:p>
            <a:pPr marL="0" indent="0">
              <a:spcBef>
                <a:spcPts val="500"/>
              </a:spcBef>
            </a:pPr>
            <a:r>
              <a:rPr lang="en-GB" sz="2000" b="1" dirty="0">
                <a:latin typeface="Calibri" pitchFamily="32" charset="0"/>
                <a:ea typeface="Microsoft YaHei" charset="-122"/>
                <a:sym typeface="Wingdings" pitchFamily="2" charset="2"/>
              </a:rPr>
              <a:t> </a:t>
            </a:r>
            <a:r>
              <a:rPr lang="en-GB" sz="2000" b="1" dirty="0">
                <a:solidFill>
                  <a:srgbClr val="FF0000"/>
                </a:solidFill>
                <a:latin typeface="Calibri" pitchFamily="32" charset="0"/>
                <a:ea typeface="Microsoft YaHei" charset="-122"/>
              </a:rPr>
              <a:t>a priori definition of the optimal deployment strategy </a:t>
            </a:r>
            <a:endParaRPr lang="en-GB" sz="2000" b="1" dirty="0">
              <a:latin typeface="Calibri" pitchFamily="32" charset="0"/>
              <a:ea typeface="Microsoft YaHei" charset="-122"/>
            </a:endParaRPr>
          </a:p>
          <a:p>
            <a:pPr>
              <a:spcBef>
                <a:spcPts val="500"/>
              </a:spcBef>
              <a:buFont typeface="Arial" charset="0"/>
              <a:buChar char="•"/>
            </a:pPr>
            <a:endParaRPr lang="en-GB" sz="2000" b="1" dirty="0">
              <a:latin typeface="Calibri" pitchFamily="32" charset="0"/>
              <a:ea typeface="Microsoft YaHei" charset="-122"/>
            </a:endParaRPr>
          </a:p>
          <a:p>
            <a:pPr marL="274638" indent="-274638">
              <a:spcBef>
                <a:spcPts val="500"/>
              </a:spcBef>
              <a:buFont typeface="Arial" pitchFamily="34" charset="0"/>
              <a:buChar char="•"/>
            </a:pPr>
            <a:r>
              <a:rPr lang="en-GB" sz="2000" b="1" dirty="0" smtClean="0">
                <a:latin typeface="Calibri" pitchFamily="32" charset="0"/>
                <a:ea typeface="Microsoft YaHei" charset="-122"/>
              </a:rPr>
              <a:t>JERICO-NEXT </a:t>
            </a:r>
            <a:r>
              <a:rPr lang="en-GB" sz="2000" b="1" dirty="0">
                <a:latin typeface="Calibri" pitchFamily="32" charset="0"/>
                <a:ea typeface="Microsoft YaHei" charset="-122"/>
              </a:rPr>
              <a:t>focus</a:t>
            </a:r>
          </a:p>
          <a:p>
            <a:pPr marL="627063" lvl="1" indent="-1698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itchFamily="32" charset="0"/>
                <a:ea typeface="Microsoft YaHei" charset="-122"/>
              </a:rPr>
              <a:t>Multidisciplinary: interactions </a:t>
            </a:r>
            <a:r>
              <a:rPr lang="en-GB" b="1" dirty="0">
                <a:latin typeface="Calibri" pitchFamily="32" charset="0"/>
                <a:ea typeface="Microsoft YaHei" charset="-122"/>
              </a:rPr>
              <a:t>between physics, biogeochemistry and biology</a:t>
            </a:r>
          </a:p>
          <a:p>
            <a:pPr marL="627063" lvl="1" indent="-1698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Calibri" pitchFamily="32" charset="0"/>
                <a:ea typeface="Microsoft YaHei" charset="-122"/>
              </a:rPr>
              <a:t>N</a:t>
            </a:r>
            <a:r>
              <a:rPr lang="en-GB" b="1" dirty="0" smtClean="0">
                <a:latin typeface="Calibri" pitchFamily="32" charset="0"/>
                <a:ea typeface="Microsoft YaHei" charset="-122"/>
              </a:rPr>
              <a:t>ot </a:t>
            </a:r>
            <a:r>
              <a:rPr lang="en-GB" b="1" dirty="0">
                <a:latin typeface="Calibri" pitchFamily="32" charset="0"/>
                <a:ea typeface="Microsoft YaHei" charset="-122"/>
              </a:rPr>
              <a:t>restricted to pure technological aspects : include fundamental scientific </a:t>
            </a:r>
            <a:r>
              <a:rPr lang="en-GB" b="1" dirty="0" smtClean="0">
                <a:latin typeface="Calibri" pitchFamily="32" charset="0"/>
                <a:ea typeface="Microsoft YaHei" charset="-122"/>
              </a:rPr>
              <a:t>considerations</a:t>
            </a:r>
          </a:p>
          <a:p>
            <a:pPr marL="627063" lvl="1" indent="-1698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itchFamily="32" charset="0"/>
                <a:ea typeface="Microsoft YaHei" charset="-122"/>
              </a:rPr>
              <a:t>Integration: Multiplatform</a:t>
            </a:r>
          </a:p>
          <a:p>
            <a:pPr marL="627063" lvl="1" indent="-1698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Calibri" pitchFamily="32" charset="0"/>
                <a:ea typeface="Microsoft YaHei" charset="-122"/>
              </a:rPr>
              <a:t>F</a:t>
            </a:r>
            <a:r>
              <a:rPr lang="en-GB" b="1" dirty="0" smtClean="0">
                <a:latin typeface="Calibri" pitchFamily="32" charset="0"/>
                <a:ea typeface="Microsoft YaHei" charset="-122"/>
              </a:rPr>
              <a:t>rom coast to open ocean</a:t>
            </a:r>
          </a:p>
          <a:p>
            <a:pPr marL="627063" lvl="1" indent="-169863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Calibri" pitchFamily="32" charset="0"/>
                <a:ea typeface="Microsoft YaHei" charset="-122"/>
              </a:rPr>
              <a:t>M</a:t>
            </a:r>
            <a:r>
              <a:rPr lang="en-GB" b="1" dirty="0" smtClean="0">
                <a:latin typeface="Calibri" pitchFamily="32" charset="0"/>
                <a:ea typeface="Microsoft YaHei" charset="-122"/>
              </a:rPr>
              <a:t>odelling</a:t>
            </a:r>
            <a:endParaRPr lang="en-GB" b="1" dirty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740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3568" y="260648"/>
            <a:ext cx="576064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dirty="0">
                <a:latin typeface="Calibri" pitchFamily="32" charset="0"/>
                <a:ea typeface="Microsoft YaHei" charset="-122"/>
              </a:rPr>
              <a:t>… Objectives and needs…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23811146"/>
              </p:ext>
            </p:extLst>
          </p:nvPr>
        </p:nvGraphicFramePr>
        <p:xfrm>
          <a:off x="539960" y="1484784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346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564" y="1406162"/>
            <a:ext cx="1105389" cy="8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672" y="32538"/>
            <a:ext cx="864096" cy="121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Im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08" y="2704967"/>
            <a:ext cx="1105731" cy="8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Immagin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774" y="5558245"/>
            <a:ext cx="1312571" cy="11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Immagin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82" y="3634653"/>
            <a:ext cx="1144611" cy="121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Immagin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250" y="5598326"/>
            <a:ext cx="799362" cy="10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Immagin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515" y="1849437"/>
            <a:ext cx="868355" cy="122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Immagine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512" y="4935333"/>
            <a:ext cx="1147722" cy="111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960931" y="2704967"/>
            <a:ext cx="367240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r>
              <a:rPr lang="en-US" altLang="it-IT" b="1" dirty="0" smtClean="0">
                <a:solidFill>
                  <a:srgbClr val="000000"/>
                </a:solidFill>
                <a:latin typeface="Calibri" pitchFamily="34" charset="0"/>
              </a:rPr>
              <a:t>JERICO-RI:</a:t>
            </a:r>
          </a:p>
          <a:p>
            <a:pPr algn="ctr">
              <a:buClr>
                <a:srgbClr val="92D050"/>
              </a:buClr>
            </a:pPr>
            <a:r>
              <a:rPr lang="en-US" altLang="it-IT" b="1" dirty="0" smtClean="0">
                <a:solidFill>
                  <a:srgbClr val="000000"/>
                </a:solidFill>
                <a:latin typeface="Calibri" pitchFamily="34" charset="0"/>
              </a:rPr>
              <a:t>European Coastal Observing System </a:t>
            </a:r>
            <a:r>
              <a:rPr lang="en-US" altLang="it-IT" b="1" dirty="0">
                <a:solidFill>
                  <a:srgbClr val="000000"/>
                </a:solidFill>
                <a:latin typeface="Calibri" pitchFamily="34" charset="0"/>
              </a:rPr>
              <a:t>of </a:t>
            </a:r>
            <a:r>
              <a:rPr lang="en-US" altLang="it-IT" b="1" dirty="0" smtClean="0">
                <a:solidFill>
                  <a:srgbClr val="000000"/>
                </a:solidFill>
                <a:latin typeface="Calibri" pitchFamily="34" charset="0"/>
              </a:rPr>
              <a:t>Systems</a:t>
            </a:r>
            <a:endParaRPr lang="en-US" altLang="it-IT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139" y="2988990"/>
            <a:ext cx="9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err="1" smtClean="0"/>
              <a:t>Calibration</a:t>
            </a:r>
            <a:endParaRPr lang="nb-NO" sz="1400" dirty="0" smtClean="0"/>
          </a:p>
          <a:p>
            <a:pPr algn="ctr"/>
            <a:r>
              <a:rPr lang="nb-NO" sz="1400" dirty="0" smtClean="0"/>
              <a:t> lab</a:t>
            </a:r>
            <a:endParaRPr lang="nb-NO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800058" y="4541469"/>
            <a:ext cx="1309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Fixed</a:t>
            </a:r>
            <a:r>
              <a:rPr lang="nb-NO" sz="1400" dirty="0" smtClean="0"/>
              <a:t> </a:t>
            </a:r>
            <a:r>
              <a:rPr lang="nb-NO" sz="1400" dirty="0" err="1" smtClean="0"/>
              <a:t>platforms</a:t>
            </a:r>
            <a:endParaRPr lang="nb-NO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624788" y="5254665"/>
            <a:ext cx="621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Buoys</a:t>
            </a:r>
            <a:endParaRPr lang="nb-NO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100982" y="5205079"/>
            <a:ext cx="696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Gliders</a:t>
            </a:r>
            <a:endParaRPr lang="nb-NO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862024" y="2276224"/>
            <a:ext cx="49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UAV</a:t>
            </a:r>
            <a:endParaRPr lang="nb-NO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972142" y="2505213"/>
            <a:ext cx="825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Ferrybox</a:t>
            </a:r>
            <a:endParaRPr lang="nb-NO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130" y="1092242"/>
            <a:ext cx="1147083" cy="83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512" y="6036210"/>
            <a:ext cx="1515859" cy="72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162457" y="2032008"/>
            <a:ext cx="163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smtClean="0"/>
              <a:t>Cable-</a:t>
            </a:r>
            <a:r>
              <a:rPr lang="nb-NO" sz="1400" dirty="0" err="1" smtClean="0"/>
              <a:t>based</a:t>
            </a:r>
            <a:r>
              <a:rPr lang="nb-NO" sz="1400" dirty="0" smtClean="0"/>
              <a:t> </a:t>
            </a:r>
          </a:p>
          <a:p>
            <a:pPr algn="ctr"/>
            <a:r>
              <a:rPr lang="nb-NO" sz="1400" dirty="0" err="1" smtClean="0"/>
              <a:t>Multidisciplinary</a:t>
            </a:r>
            <a:r>
              <a:rPr lang="nb-NO" sz="1400" dirty="0" smtClean="0"/>
              <a:t> OS</a:t>
            </a:r>
            <a:endParaRPr lang="nb-NO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516216" y="4907662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smtClean="0"/>
              <a:t>Fishing </a:t>
            </a:r>
          </a:p>
          <a:p>
            <a:pPr algn="ctr"/>
            <a:r>
              <a:rPr lang="nb-NO" sz="1400" dirty="0" err="1" smtClean="0"/>
              <a:t>vessel</a:t>
            </a:r>
            <a:endParaRPr lang="nb-NO" sz="1400" dirty="0"/>
          </a:p>
        </p:txBody>
      </p:sp>
      <p:pic>
        <p:nvPicPr>
          <p:cNvPr id="1030" name="Picture 6" descr="HF Radar Imag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974" y="5546533"/>
            <a:ext cx="1517429" cy="100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652120" y="5257441"/>
            <a:ext cx="807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HF radar</a:t>
            </a:r>
            <a:endParaRPr lang="nb-NO" sz="1400" dirty="0"/>
          </a:p>
        </p:txBody>
      </p:sp>
      <p:pic>
        <p:nvPicPr>
          <p:cNvPr id="1032" name="Picture 8" descr="http://sih.ifremer.fr/var/storage/images/media/medias-sih/collecte/collecte-pub/principe-de-recopesca-fileyeur/129254-1-fre-FR/Principe-de-Recopesca-fileyeur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08554"/>
            <a:ext cx="1547472" cy="11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près un mois de fonctionnement, première visite sur la plate-forme sous-marine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500" y="1072862"/>
            <a:ext cx="1538350" cy="10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bservasjonsplattform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319" y="1302174"/>
            <a:ext cx="1337681" cy="7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4114" y="3085091"/>
            <a:ext cx="1498305" cy="103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Image result for cosyna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3386" y="3992478"/>
            <a:ext cx="1680614" cy="14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z.ifremer.fr/var/storage/images/medias-ifremer/medias-institut/espace-presse/communiques/communiques-2016/images/captiven-pollutec/mastodon/1503561-1-fre-FR/MASTODON_fullsize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926" y="241315"/>
            <a:ext cx="1299394" cy="7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2103039">
            <a:off x="2470807" y="2747161"/>
            <a:ext cx="846752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ight Arrow 49"/>
          <p:cNvSpPr/>
          <p:nvPr/>
        </p:nvSpPr>
        <p:spPr>
          <a:xfrm rot="15315860">
            <a:off x="5672267" y="4964659"/>
            <a:ext cx="610842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ight Arrow 50"/>
          <p:cNvSpPr/>
          <p:nvPr/>
        </p:nvSpPr>
        <p:spPr>
          <a:xfrm rot="16200000">
            <a:off x="4303375" y="4997071"/>
            <a:ext cx="291368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ight Arrow 51"/>
          <p:cNvSpPr/>
          <p:nvPr/>
        </p:nvSpPr>
        <p:spPr>
          <a:xfrm rot="13994744">
            <a:off x="6221492" y="4622236"/>
            <a:ext cx="688385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ight Arrow 52"/>
          <p:cNvSpPr/>
          <p:nvPr/>
        </p:nvSpPr>
        <p:spPr>
          <a:xfrm rot="4607856">
            <a:off x="3807862" y="2583595"/>
            <a:ext cx="287186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ight Arrow 53"/>
          <p:cNvSpPr/>
          <p:nvPr/>
        </p:nvSpPr>
        <p:spPr>
          <a:xfrm rot="8936744">
            <a:off x="6384770" y="2958090"/>
            <a:ext cx="679933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ight Arrow 54"/>
          <p:cNvSpPr/>
          <p:nvPr/>
        </p:nvSpPr>
        <p:spPr>
          <a:xfrm rot="19861850">
            <a:off x="2222247" y="4308714"/>
            <a:ext cx="846752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ight Arrow 55"/>
          <p:cNvSpPr/>
          <p:nvPr/>
        </p:nvSpPr>
        <p:spPr>
          <a:xfrm rot="18477961">
            <a:off x="2892661" y="4948671"/>
            <a:ext cx="846752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5AF6D3D-22D8-4CA7-B89B-BEDA660B4C5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lum bright="-33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434" y="5573304"/>
            <a:ext cx="788779" cy="11247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E4662849-D0BB-4EAE-880C-3D5486F9D2E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05" y="1092069"/>
            <a:ext cx="1456225" cy="1226295"/>
          </a:xfrm>
          <a:prstGeom prst="rect">
            <a:avLst/>
          </a:prstGeom>
        </p:spPr>
      </p:pic>
      <p:sp>
        <p:nvSpPr>
          <p:cNvPr id="60" name="Right Arrow 59"/>
          <p:cNvSpPr/>
          <p:nvPr/>
        </p:nvSpPr>
        <p:spPr>
          <a:xfrm rot="1285813">
            <a:off x="2551187" y="3337569"/>
            <a:ext cx="390730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ight Arrow 53"/>
          <p:cNvSpPr/>
          <p:nvPr/>
        </p:nvSpPr>
        <p:spPr>
          <a:xfrm rot="8936744">
            <a:off x="5505391" y="2527961"/>
            <a:ext cx="679933" cy="126180"/>
          </a:xfrm>
          <a:prstGeom prst="rightArrow">
            <a:avLst>
              <a:gd name="adj1" fmla="val 50000"/>
              <a:gd name="adj2" fmla="val 3288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xtBox 32"/>
          <p:cNvSpPr txBox="1"/>
          <p:nvPr/>
        </p:nvSpPr>
        <p:spPr>
          <a:xfrm>
            <a:off x="5664544" y="1795956"/>
            <a:ext cx="789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Coastal</a:t>
            </a:r>
          </a:p>
          <a:p>
            <a:r>
              <a:rPr lang="nb-NO" sz="1400" dirty="0" smtClean="0"/>
              <a:t>Profilers</a:t>
            </a:r>
            <a:endParaRPr lang="nb-NO" sz="1400" dirty="0"/>
          </a:p>
        </p:txBody>
      </p:sp>
      <p:pic>
        <p:nvPicPr>
          <p:cNvPr id="5" name="Picture 2" descr="http://www.nke-instrumentation.com/fileadmin/produits/_ODU1292_-_Copie_0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7536" y="962303"/>
            <a:ext cx="1233413" cy="8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6A50BE3-5955-438B-991E-F30E951AA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New technological developments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7BFB67C-5D5C-4908-BE6D-F9B1BF37E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208912" cy="5184576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Observing pelagic biodiversity</a:t>
            </a:r>
          </a:p>
          <a:p>
            <a:pPr lvl="1"/>
            <a:r>
              <a:rPr lang="en-GB" sz="2000" dirty="0"/>
              <a:t>Automated quantification of organisms</a:t>
            </a:r>
          </a:p>
          <a:p>
            <a:pPr lvl="1"/>
            <a:r>
              <a:rPr lang="en-GB" sz="2000" dirty="0"/>
              <a:t>Flow cytometry, metabarcoding, pigment determination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Observing benthic communities</a:t>
            </a:r>
          </a:p>
          <a:p>
            <a:pPr lvl="1"/>
            <a:r>
              <a:rPr lang="en-GB" sz="2400" dirty="0"/>
              <a:t>Integrated multi-sensors video array</a:t>
            </a:r>
          </a:p>
          <a:p>
            <a:pPr lvl="1"/>
            <a:r>
              <a:rPr lang="en-GB" sz="2400" dirty="0"/>
              <a:t>Organic matter mineralisation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Coastal profiling technologies</a:t>
            </a:r>
          </a:p>
          <a:p>
            <a:pPr lvl="1"/>
            <a:r>
              <a:rPr lang="en-GB" sz="2000" dirty="0"/>
              <a:t>Condition monitoring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Microbial and molecular sensors</a:t>
            </a:r>
          </a:p>
          <a:p>
            <a:pPr lvl="1"/>
            <a:r>
              <a:rPr lang="en-GB" sz="2000" dirty="0"/>
              <a:t>Quantification of hydrocarbon, algae toxins, </a:t>
            </a:r>
            <a:r>
              <a:rPr lang="en-GB" sz="2000" dirty="0" err="1"/>
              <a:t>microbially</a:t>
            </a:r>
            <a:r>
              <a:rPr lang="en-GB" sz="2000" dirty="0"/>
              <a:t> driven biogeochemistry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Combined carbonate sensors</a:t>
            </a:r>
          </a:p>
          <a:p>
            <a:pPr lvl="1"/>
            <a:r>
              <a:rPr lang="en-GB" sz="2000" dirty="0"/>
              <a:t>pH, CO3, alkalinity</a:t>
            </a:r>
          </a:p>
        </p:txBody>
      </p:sp>
    </p:spTree>
    <p:extLst>
      <p:ext uri="{BB962C8B-B14F-4D97-AF65-F5344CB8AC3E}">
        <p14:creationId xmlns:p14="http://schemas.microsoft.com/office/powerpoint/2010/main" val="28791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Services to the </a:t>
            </a:r>
            <a:r>
              <a:rPr lang="fr-FR" sz="3200" b="1" dirty="0" err="1">
                <a:solidFill>
                  <a:srgbClr val="C00000"/>
                </a:solidFill>
              </a:rPr>
              <a:t>R</a:t>
            </a:r>
            <a:r>
              <a:rPr lang="fr-FR" sz="3200" b="1" dirty="0" err="1" smtClean="0">
                <a:solidFill>
                  <a:srgbClr val="C00000"/>
                </a:solidFill>
              </a:rPr>
              <a:t>esearch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>
                <a:solidFill>
                  <a:srgbClr val="C00000"/>
                </a:solidFill>
              </a:rPr>
              <a:t>C</a:t>
            </a:r>
            <a:r>
              <a:rPr lang="fr-FR" sz="3200" b="1" dirty="0" err="1" smtClean="0">
                <a:solidFill>
                  <a:srgbClr val="C00000"/>
                </a:solidFill>
              </a:rPr>
              <a:t>ommunity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8208912" cy="5805264"/>
          </a:xfrm>
        </p:spPr>
        <p:txBody>
          <a:bodyPr/>
          <a:lstStyle/>
          <a:p>
            <a:r>
              <a:rPr lang="fr-FR" sz="2400" dirty="0" err="1" smtClean="0"/>
              <a:t>Providing</a:t>
            </a:r>
            <a:r>
              <a:rPr lang="fr-FR" sz="2400" dirty="0" smtClean="0"/>
              <a:t> a flow of </a:t>
            </a:r>
            <a:r>
              <a:rPr lang="fr-FR" sz="2400" dirty="0" err="1" smtClean="0"/>
              <a:t>harmonised</a:t>
            </a:r>
            <a:r>
              <a:rPr lang="fr-FR" sz="2400" dirty="0" smtClean="0"/>
              <a:t> multi-</a:t>
            </a:r>
            <a:r>
              <a:rPr lang="fr-FR" sz="2400" dirty="0" err="1" smtClean="0"/>
              <a:t>disciplinary</a:t>
            </a:r>
            <a:r>
              <a:rPr lang="fr-FR" sz="2400" dirty="0" smtClean="0"/>
              <a:t> data</a:t>
            </a:r>
          </a:p>
          <a:p>
            <a:pPr lvl="1"/>
            <a:r>
              <a:rPr lang="fr-FR" sz="2000" dirty="0" err="1" smtClean="0"/>
              <a:t>Competitive</a:t>
            </a:r>
            <a:r>
              <a:rPr lang="fr-FR" sz="2000" dirty="0" smtClean="0"/>
              <a:t> </a:t>
            </a:r>
            <a:r>
              <a:rPr lang="fr-FR" sz="2000" dirty="0" err="1" smtClean="0"/>
              <a:t>research</a:t>
            </a:r>
            <a:endParaRPr lang="fr-FR" sz="2000" dirty="0" smtClean="0"/>
          </a:p>
          <a:p>
            <a:pPr lvl="1"/>
            <a:r>
              <a:rPr lang="fr-FR" sz="2000" dirty="0" err="1" smtClean="0"/>
              <a:t>Emodnet</a:t>
            </a:r>
            <a:r>
              <a:rPr lang="fr-FR" sz="2000" dirty="0" smtClean="0"/>
              <a:t>, </a:t>
            </a:r>
            <a:r>
              <a:rPr lang="fr-FR" sz="2000" dirty="0" err="1" smtClean="0"/>
              <a:t>Copernicus</a:t>
            </a:r>
            <a:endParaRPr lang="fr-FR" sz="2000" dirty="0" smtClean="0"/>
          </a:p>
          <a:p>
            <a:r>
              <a:rPr lang="fr-FR" sz="2400" dirty="0" err="1"/>
              <a:t>Structuring</a:t>
            </a:r>
            <a:r>
              <a:rPr lang="fr-FR" sz="2400" dirty="0"/>
              <a:t> the </a:t>
            </a:r>
            <a:r>
              <a:rPr lang="fr-FR" sz="2400" dirty="0" err="1"/>
              <a:t>coastal</a:t>
            </a:r>
            <a:r>
              <a:rPr lang="fr-FR" sz="2400" dirty="0"/>
              <a:t> </a:t>
            </a:r>
            <a:r>
              <a:rPr lang="fr-FR" sz="2400" dirty="0" err="1"/>
              <a:t>research</a:t>
            </a:r>
            <a:r>
              <a:rPr lang="fr-FR" sz="2400" dirty="0"/>
              <a:t> </a:t>
            </a:r>
            <a:r>
              <a:rPr lang="fr-FR" sz="2400" dirty="0" err="1"/>
              <a:t>community</a:t>
            </a:r>
            <a:r>
              <a:rPr lang="fr-FR" sz="2400" dirty="0"/>
              <a:t> by </a:t>
            </a:r>
            <a:r>
              <a:rPr lang="fr-FR" sz="2400" dirty="0" err="1" smtClean="0"/>
              <a:t>addressing</a:t>
            </a:r>
            <a:r>
              <a:rPr lang="fr-FR" sz="2400" dirty="0" smtClean="0"/>
              <a:t> </a:t>
            </a:r>
            <a:r>
              <a:rPr lang="fr-FR" sz="2400" dirty="0"/>
              <a:t>joint </a:t>
            </a:r>
            <a:r>
              <a:rPr lang="fr-FR" sz="2400" dirty="0" err="1"/>
              <a:t>multidisciplinary</a:t>
            </a:r>
            <a:r>
              <a:rPr lang="fr-FR" sz="2400" dirty="0"/>
              <a:t> challenges</a:t>
            </a:r>
          </a:p>
          <a:p>
            <a:r>
              <a:rPr lang="fr-FR" sz="2400" dirty="0" err="1" smtClean="0"/>
              <a:t>Improving</a:t>
            </a:r>
            <a:r>
              <a:rPr lang="fr-FR" sz="2400" dirty="0" smtClean="0"/>
              <a:t> </a:t>
            </a:r>
            <a:r>
              <a:rPr lang="fr-FR" sz="2400" dirty="0" err="1"/>
              <a:t>capability</a:t>
            </a:r>
            <a:r>
              <a:rPr lang="fr-FR" sz="2400" dirty="0"/>
              <a:t> to </a:t>
            </a:r>
            <a:r>
              <a:rPr lang="fr-FR" sz="2400" dirty="0" err="1"/>
              <a:t>increase</a:t>
            </a:r>
            <a:r>
              <a:rPr lang="fr-FR" sz="2400" dirty="0"/>
              <a:t> </a:t>
            </a:r>
            <a:r>
              <a:rPr lang="fr-FR" sz="2400" dirty="0" err="1"/>
              <a:t>policy</a:t>
            </a:r>
            <a:r>
              <a:rPr lang="fr-FR" sz="2400" dirty="0"/>
              <a:t>-relevant </a:t>
            </a:r>
            <a:r>
              <a:rPr lang="fr-FR" sz="2400" dirty="0" err="1"/>
              <a:t>knowledge</a:t>
            </a:r>
            <a:endParaRPr lang="fr-FR" sz="2400" dirty="0"/>
          </a:p>
          <a:p>
            <a:r>
              <a:rPr lang="fr-FR" sz="2400" dirty="0" err="1" smtClean="0"/>
              <a:t>Development</a:t>
            </a:r>
            <a:r>
              <a:rPr lang="fr-FR" sz="2400" dirty="0" smtClean="0"/>
              <a:t> and </a:t>
            </a:r>
            <a:r>
              <a:rPr lang="fr-FR" sz="2400" dirty="0" err="1" smtClean="0"/>
              <a:t>integration</a:t>
            </a:r>
            <a:r>
              <a:rPr lang="fr-FR" sz="2400" dirty="0" smtClean="0"/>
              <a:t> of new </a:t>
            </a:r>
            <a:r>
              <a:rPr lang="fr-FR" sz="2400" dirty="0" err="1" smtClean="0"/>
              <a:t>sensors</a:t>
            </a:r>
            <a:r>
              <a:rPr lang="fr-FR" sz="2400" dirty="0" smtClean="0"/>
              <a:t> for </a:t>
            </a:r>
            <a:r>
              <a:rPr lang="fr-FR" sz="2400" dirty="0" err="1" smtClean="0"/>
              <a:t>investigating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biological</a:t>
            </a:r>
            <a:r>
              <a:rPr lang="fr-FR" sz="2400" dirty="0" smtClean="0"/>
              <a:t> and </a:t>
            </a:r>
            <a:r>
              <a:rPr lang="fr-FR" sz="2400" dirty="0" err="1" smtClean="0"/>
              <a:t>chemical</a:t>
            </a:r>
            <a:r>
              <a:rPr lang="fr-FR" sz="2400" dirty="0" smtClean="0"/>
              <a:t> </a:t>
            </a:r>
            <a:r>
              <a:rPr lang="fr-FR" sz="2400" dirty="0" err="1" smtClean="0"/>
              <a:t>compartment</a:t>
            </a:r>
            <a:endParaRPr lang="fr-FR" sz="2400" dirty="0" smtClean="0"/>
          </a:p>
          <a:p>
            <a:pPr lvl="1"/>
            <a:r>
              <a:rPr lang="fr-FR" sz="2000" dirty="0" err="1" smtClean="0"/>
              <a:t>Nutrients</a:t>
            </a:r>
            <a:r>
              <a:rPr lang="fr-FR" sz="2000" dirty="0" smtClean="0"/>
              <a:t>, </a:t>
            </a:r>
            <a:r>
              <a:rPr lang="fr-FR" sz="2000" dirty="0" err="1" smtClean="0"/>
              <a:t>optical</a:t>
            </a:r>
            <a:r>
              <a:rPr lang="fr-FR" sz="2000" dirty="0" smtClean="0"/>
              <a:t> </a:t>
            </a:r>
            <a:r>
              <a:rPr lang="fr-FR" sz="2000" dirty="0" err="1" smtClean="0"/>
              <a:t>sensors</a:t>
            </a:r>
            <a:r>
              <a:rPr lang="fr-FR" sz="2000" dirty="0" smtClean="0"/>
              <a:t>, carbonate system </a:t>
            </a:r>
            <a:endParaRPr lang="fr-FR" sz="2000" dirty="0"/>
          </a:p>
          <a:p>
            <a:r>
              <a:rPr lang="fr-FR" sz="2400" dirty="0" err="1" smtClean="0"/>
              <a:t>Integrating</a:t>
            </a:r>
            <a:r>
              <a:rPr lang="fr-FR" sz="2400" dirty="0" smtClean="0"/>
              <a:t> </a:t>
            </a:r>
            <a:r>
              <a:rPr lang="fr-FR" sz="2400" dirty="0" err="1" smtClean="0"/>
              <a:t>platforms</a:t>
            </a:r>
            <a:r>
              <a:rPr lang="fr-FR" sz="2400" dirty="0" smtClean="0"/>
              <a:t> and technologies</a:t>
            </a:r>
          </a:p>
          <a:p>
            <a:pPr lvl="1"/>
            <a:r>
              <a:rPr lang="fr-FR" sz="2000" dirty="0" err="1" smtClean="0"/>
              <a:t>Ferrybox</a:t>
            </a:r>
            <a:r>
              <a:rPr lang="fr-FR" sz="2000" dirty="0" smtClean="0"/>
              <a:t>, </a:t>
            </a:r>
            <a:r>
              <a:rPr lang="fr-FR" sz="2000" dirty="0" err="1" smtClean="0"/>
              <a:t>gliders</a:t>
            </a:r>
            <a:r>
              <a:rPr lang="fr-FR" sz="2000" dirty="0" smtClean="0"/>
              <a:t>, </a:t>
            </a:r>
            <a:r>
              <a:rPr lang="fr-FR" sz="2000" dirty="0" err="1" smtClean="0"/>
              <a:t>fixed</a:t>
            </a:r>
            <a:r>
              <a:rPr lang="fr-FR" sz="2000" dirty="0" smtClean="0"/>
              <a:t> </a:t>
            </a:r>
            <a:r>
              <a:rPr lang="fr-FR" sz="2000" dirty="0" err="1" smtClean="0"/>
              <a:t>platforms</a:t>
            </a:r>
            <a:r>
              <a:rPr lang="fr-FR" sz="2000" dirty="0" smtClean="0"/>
              <a:t>, HF-radars, </a:t>
            </a:r>
            <a:r>
              <a:rPr lang="fr-FR" sz="2000" dirty="0" err="1" smtClean="0"/>
              <a:t>cabled-coastal</a:t>
            </a:r>
            <a:r>
              <a:rPr lang="fr-FR" sz="2000" dirty="0" smtClean="0"/>
              <a:t> </a:t>
            </a:r>
            <a:r>
              <a:rPr lang="fr-FR" sz="2000" dirty="0" err="1" smtClean="0"/>
              <a:t>observatories</a:t>
            </a:r>
            <a:r>
              <a:rPr lang="fr-FR" sz="2000" dirty="0" smtClean="0"/>
              <a:t>, </a:t>
            </a:r>
            <a:r>
              <a:rPr lang="fr-FR" sz="2000" dirty="0" err="1" smtClean="0"/>
              <a:t>coastal</a:t>
            </a:r>
            <a:r>
              <a:rPr lang="fr-FR" sz="2000" dirty="0" smtClean="0"/>
              <a:t> </a:t>
            </a:r>
            <a:r>
              <a:rPr lang="fr-FR" sz="2000" dirty="0" err="1" smtClean="0"/>
              <a:t>profilers</a:t>
            </a:r>
            <a:r>
              <a:rPr lang="fr-FR" sz="2000" dirty="0" smtClean="0"/>
              <a:t> </a:t>
            </a:r>
          </a:p>
          <a:p>
            <a:pPr marL="457200" lvl="1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850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514</Words>
  <Application>Microsoft Office PowerPoint</Application>
  <PresentationFormat>On-screen Show (4:3)</PresentationFormat>
  <Paragraphs>125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Thème Office</vt:lpstr>
      <vt:lpstr>Conception personnalisée</vt:lpstr>
      <vt:lpstr>1_Conception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technological developments</vt:lpstr>
      <vt:lpstr>Services to the Research Community</vt:lpstr>
      <vt:lpstr>Services to stakeholders</vt:lpstr>
      <vt:lpstr>Services to Technology Providers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PICHEREAU, Ifremer Brest PDG-IMN-NSE, 02</dc:creator>
  <cp:lastModifiedBy>Irene Mangion</cp:lastModifiedBy>
  <cp:revision>106</cp:revision>
  <dcterms:created xsi:type="dcterms:W3CDTF">2016-03-02T13:27:44Z</dcterms:created>
  <dcterms:modified xsi:type="dcterms:W3CDTF">2018-01-08T12:39:24Z</dcterms:modified>
</cp:coreProperties>
</file>