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8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  <p:sldMasterId id="2147483669" r:id="rId2"/>
  </p:sldMasterIdLst>
  <p:notesMasterIdLst>
    <p:notesMasterId r:id="rId19"/>
  </p:notesMasterIdLst>
  <p:handoutMasterIdLst>
    <p:handoutMasterId r:id="rId20"/>
  </p:handoutMasterIdLst>
  <p:sldIdLst>
    <p:sldId id="268" r:id="rId3"/>
    <p:sldId id="273" r:id="rId4"/>
    <p:sldId id="707" r:id="rId5"/>
    <p:sldId id="708" r:id="rId6"/>
    <p:sldId id="709" r:id="rId7"/>
    <p:sldId id="710" r:id="rId8"/>
    <p:sldId id="711" r:id="rId9"/>
    <p:sldId id="720" r:id="rId10"/>
    <p:sldId id="721" r:id="rId11"/>
    <p:sldId id="712" r:id="rId12"/>
    <p:sldId id="713" r:id="rId13"/>
    <p:sldId id="715" r:id="rId14"/>
    <p:sldId id="716" r:id="rId15"/>
    <p:sldId id="717" r:id="rId16"/>
    <p:sldId id="718" r:id="rId17"/>
    <p:sldId id="719" r:id="rId18"/>
  </p:sldIdLst>
  <p:sldSz cx="9144000" cy="5143500" type="screen16x9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1F497D"/>
    <a:srgbClr val="1E2870"/>
    <a:srgbClr val="858585"/>
    <a:srgbClr val="A8A8A8"/>
    <a:srgbClr val="D0D8E8"/>
    <a:srgbClr val="C5C5C5"/>
    <a:srgbClr val="1B2B67"/>
    <a:srgbClr val="1A2267"/>
    <a:srgbClr val="1C1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434" autoAdjust="0"/>
  </p:normalViewPr>
  <p:slideViewPr>
    <p:cSldViewPr snapToGrid="0" snapToObjects="1">
      <p:cViewPr>
        <p:scale>
          <a:sx n="109" d="100"/>
          <a:sy n="109" d="100"/>
        </p:scale>
        <p:origin x="-108" y="-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7CD657-CAF6-A34D-A9D5-3F5BBA12B254}" type="datetimeFigureOut">
              <a:rPr lang="it-IT"/>
              <a:pPr>
                <a:defRPr/>
              </a:pPr>
              <a:t>11/01/2018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F2A7BD-5A51-5047-A192-3B362DE12F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773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75F85A-04F1-C644-8957-568A1107D9B3}" type="datetimeFigureOut">
              <a:rPr lang="it-IT"/>
              <a:pPr>
                <a:defRPr/>
              </a:pPr>
              <a:t>11/01/2018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3071A2-F4B1-164B-9803-F1DA0C8F74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82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071A2-F4B1-164B-9803-F1DA0C8F74E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99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1C792-A901-4A80-8CBE-EE2E807519BA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563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1C792-A901-4A80-8CBE-EE2E807519BA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7956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071A2-F4B1-164B-9803-F1DA0C8F74E8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95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071A2-F4B1-164B-9803-F1DA0C8F74E8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341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1C792-A901-4A80-8CBE-EE2E807519BA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044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1C792-A901-4A80-8CBE-EE2E807519BA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7480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1C792-A901-4A80-8CBE-EE2E807519BA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22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071A2-F4B1-164B-9803-F1DA0C8F74E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86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071A2-F4B1-164B-9803-F1DA0C8F74E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949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071A2-F4B1-164B-9803-F1DA0C8F74E8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64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1C792-A901-4A80-8CBE-EE2E807519B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219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1C792-A901-4A80-8CBE-EE2E807519B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833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071A2-F4B1-164B-9803-F1DA0C8F74E8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1C792-A901-4A80-8CBE-EE2E807519BA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555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071A2-F4B1-164B-9803-F1DA0C8F74E8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96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80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597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64508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titolo 1"/>
          <p:cNvSpPr>
            <a:spLocks noGrp="1"/>
          </p:cNvSpPr>
          <p:nvPr>
            <p:ph type="title"/>
          </p:nvPr>
        </p:nvSpPr>
        <p:spPr>
          <a:xfrm>
            <a:off x="457200" y="143393"/>
            <a:ext cx="5168262" cy="53836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372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7200" y="970774"/>
            <a:ext cx="8229600" cy="3682187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titolo 1"/>
          <p:cNvSpPr>
            <a:spLocks noGrp="1"/>
          </p:cNvSpPr>
          <p:nvPr>
            <p:ph type="title"/>
          </p:nvPr>
        </p:nvSpPr>
        <p:spPr>
          <a:xfrm>
            <a:off x="457200" y="143393"/>
            <a:ext cx="5168262" cy="53836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356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apar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60192"/>
            <a:ext cx="4038600" cy="353443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F7F7F"/>
                </a:solidFill>
                <a:latin typeface="Helvetica"/>
                <a:cs typeface="Helvetica"/>
              </a:defRPr>
            </a:lvl1pPr>
            <a:lvl2pPr>
              <a:defRPr sz="2400">
                <a:solidFill>
                  <a:srgbClr val="7F7F7F"/>
                </a:solidFill>
              </a:defRPr>
            </a:lvl2pPr>
            <a:lvl3pPr>
              <a:defRPr sz="2000">
                <a:solidFill>
                  <a:srgbClr val="7F7F7F"/>
                </a:solidFill>
              </a:defRPr>
            </a:lvl3pPr>
            <a:lvl4pPr>
              <a:defRPr sz="1800">
                <a:solidFill>
                  <a:srgbClr val="7F7F7F"/>
                </a:solidFill>
              </a:defRPr>
            </a:lvl4pPr>
            <a:lvl5pPr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60192"/>
            <a:ext cx="4038600" cy="353443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F7F7F"/>
                </a:solidFill>
                <a:latin typeface="Helvetica"/>
                <a:cs typeface="Helvetica"/>
              </a:defRPr>
            </a:lvl1pPr>
            <a:lvl2pPr>
              <a:defRPr sz="2400">
                <a:solidFill>
                  <a:srgbClr val="7F7F7F"/>
                </a:solidFill>
              </a:defRPr>
            </a:lvl2pPr>
            <a:lvl3pPr>
              <a:defRPr sz="2000">
                <a:solidFill>
                  <a:srgbClr val="7F7F7F"/>
                </a:solidFill>
              </a:defRPr>
            </a:lvl3pPr>
            <a:lvl4pPr>
              <a:defRPr sz="1800">
                <a:solidFill>
                  <a:srgbClr val="7F7F7F"/>
                </a:solidFill>
              </a:defRPr>
            </a:lvl4pPr>
            <a:lvl5pPr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457200" y="143393"/>
            <a:ext cx="5168262" cy="53836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839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66875" y="952500"/>
            <a:ext cx="5751513" cy="27162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1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Segnaposto titolo 1"/>
          <p:cNvSpPr txBox="1">
            <a:spLocks/>
          </p:cNvSpPr>
          <p:nvPr/>
        </p:nvSpPr>
        <p:spPr>
          <a:xfrm>
            <a:off x="457200" y="142875"/>
            <a:ext cx="5168900" cy="5381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E287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666558" y="3753588"/>
            <a:ext cx="5751743" cy="271916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1A2267"/>
                </a:solidFill>
                <a:latin typeface="Helvetica"/>
                <a:cs typeface="Helvetica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2"/>
          </p:nvPr>
        </p:nvSpPr>
        <p:spPr>
          <a:xfrm>
            <a:off x="1666558" y="4025503"/>
            <a:ext cx="5751743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Segnaposto immagine 13"/>
          <p:cNvSpPr>
            <a:spLocks noGrp="1"/>
          </p:cNvSpPr>
          <p:nvPr>
            <p:ph type="pic" sz="quarter" idx="12"/>
          </p:nvPr>
        </p:nvSpPr>
        <p:spPr>
          <a:xfrm>
            <a:off x="1788296" y="1025822"/>
            <a:ext cx="5538787" cy="25960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1A2267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2561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itolo 1"/>
          <p:cNvSpPr txBox="1">
            <a:spLocks/>
          </p:cNvSpPr>
          <p:nvPr/>
        </p:nvSpPr>
        <p:spPr>
          <a:xfrm>
            <a:off x="457200" y="142875"/>
            <a:ext cx="5168900" cy="5381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E287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1" y="858341"/>
            <a:ext cx="3008313" cy="9875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A2267"/>
                </a:solidFill>
                <a:latin typeface="Helvetica"/>
                <a:cs typeface="Helvetica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6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898626"/>
            <a:ext cx="3008313" cy="2593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grafico 14"/>
          <p:cNvSpPr>
            <a:spLocks noGrp="1"/>
          </p:cNvSpPr>
          <p:nvPr>
            <p:ph type="chart" sz="quarter" idx="12"/>
          </p:nvPr>
        </p:nvSpPr>
        <p:spPr>
          <a:xfrm>
            <a:off x="3659188" y="858341"/>
            <a:ext cx="5054600" cy="36338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1A2267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4397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27575" y="1460500"/>
            <a:ext cx="3968750" cy="2786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1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57200" y="1460500"/>
            <a:ext cx="3968750" cy="2786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1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61950" y="4319588"/>
            <a:ext cx="4051300" cy="27146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CF0E5C"/>
                </a:solidFill>
                <a:latin typeface="Candar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Image </a:t>
            </a:r>
            <a:r>
              <a:rPr lang="it-IT" sz="1800" dirty="0" err="1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title</a:t>
            </a:r>
            <a:endParaRPr lang="it-IT" sz="18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643438" y="4322763"/>
            <a:ext cx="4052887" cy="27146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CF0E5C"/>
                </a:solidFill>
                <a:latin typeface="Candar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Image </a:t>
            </a:r>
            <a:r>
              <a:rPr lang="it-IT" sz="1800" dirty="0" err="1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title</a:t>
            </a:r>
            <a:endParaRPr lang="it-IT" sz="18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Segnaposto titolo 1"/>
          <p:cNvSpPr txBox="1">
            <a:spLocks/>
          </p:cNvSpPr>
          <p:nvPr/>
        </p:nvSpPr>
        <p:spPr>
          <a:xfrm>
            <a:off x="457200" y="142875"/>
            <a:ext cx="5168900" cy="5381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E287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7" name="Segnaposto immagine 13"/>
          <p:cNvSpPr>
            <a:spLocks noGrp="1"/>
          </p:cNvSpPr>
          <p:nvPr>
            <p:ph type="pic" sz="quarter" idx="12"/>
          </p:nvPr>
        </p:nvSpPr>
        <p:spPr>
          <a:xfrm>
            <a:off x="4717644" y="1449585"/>
            <a:ext cx="3969156" cy="278716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rgbClr val="1A2267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it-IT" noProof="0" dirty="0" smtClean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10" name="Segnaposto immagine 13"/>
          <p:cNvSpPr>
            <a:spLocks noGrp="1"/>
          </p:cNvSpPr>
          <p:nvPr>
            <p:ph type="pic" sz="quarter" idx="13"/>
          </p:nvPr>
        </p:nvSpPr>
        <p:spPr>
          <a:xfrm>
            <a:off x="457201" y="1464269"/>
            <a:ext cx="3956826" cy="278716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rgbClr val="1A2267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it-IT" noProof="0" dirty="0" smtClean="0"/>
              <a:t>Trascinare l'immagine su un segnaposto o fare clic sull'icona per aggiungerla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0390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791108"/>
            <a:ext cx="9144000" cy="4352392"/>
          </a:xfrm>
          <a:prstGeom prst="rect">
            <a:avLst/>
          </a:prstGeom>
          <a:solidFill>
            <a:srgbClr val="1E28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63240" y="3305176"/>
            <a:ext cx="8223559" cy="1021556"/>
          </a:xfrm>
          <a:prstGeom prst="rect">
            <a:avLst/>
          </a:prstGeom>
        </p:spPr>
        <p:txBody>
          <a:bodyPr anchor="t"/>
          <a:lstStyle>
            <a:lvl1pPr algn="ctr">
              <a:defRPr sz="3200" b="1" cap="all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it-IT" dirty="0" smtClean="0"/>
              <a:t>Bluemed meeting </a:t>
            </a:r>
            <a:br>
              <a:rPr lang="it-IT" dirty="0" smtClean="0"/>
            </a:br>
            <a:r>
              <a:rPr lang="it-IT" dirty="0" smtClean="0"/>
              <a:t>11-12 </a:t>
            </a:r>
            <a:r>
              <a:rPr lang="it-IT" dirty="0" err="1" smtClean="0"/>
              <a:t>January</a:t>
            </a:r>
            <a:r>
              <a:rPr lang="it-IT" dirty="0" smtClean="0"/>
              <a:t> 2018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63240" y="2180035"/>
            <a:ext cx="8223559" cy="11251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LINCOLN - Lean Innovative </a:t>
            </a:r>
            <a:r>
              <a:rPr lang="it-IT" dirty="0" err="1" smtClean="0"/>
              <a:t>Connected</a:t>
            </a:r>
            <a:r>
              <a:rPr lang="it-IT" dirty="0" smtClean="0"/>
              <a:t> </a:t>
            </a:r>
            <a:r>
              <a:rPr lang="it-IT" dirty="0" err="1" smtClean="0"/>
              <a:t>Vessels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" y="19250"/>
            <a:ext cx="952901" cy="74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8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1"/>
          <p:cNvSpPr txBox="1">
            <a:spLocks/>
          </p:cNvSpPr>
          <p:nvPr/>
        </p:nvSpPr>
        <p:spPr>
          <a:xfrm>
            <a:off x="457200" y="142875"/>
            <a:ext cx="5168900" cy="5381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E287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38486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it-IT" dirty="0" smtClean="0"/>
          </a:p>
        </p:txBody>
      </p:sp>
      <p:sp>
        <p:nvSpPr>
          <p:cNvPr id="17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18308"/>
            <a:ext cx="4040188" cy="252895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8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638486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7F7F7F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it-IT" dirty="0" smtClean="0"/>
          </a:p>
        </p:txBody>
      </p:sp>
      <p:sp>
        <p:nvSpPr>
          <p:cNvPr id="19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18308"/>
            <a:ext cx="4041775" cy="252895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  <a:lvl2pPr>
              <a:defRPr sz="200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2pPr>
            <a:lvl3pPr>
              <a:defRPr sz="180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3pPr>
            <a:lvl4pPr>
              <a:defRPr sz="1600" baseline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511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lag_white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60" y="4134125"/>
            <a:ext cx="558661" cy="373752"/>
          </a:xfrm>
          <a:prstGeom prst="rect">
            <a:avLst/>
          </a:prstGeom>
        </p:spPr>
      </p:pic>
      <p:sp>
        <p:nvSpPr>
          <p:cNvPr id="8" name="CasellaDiTesto 7"/>
          <p:cNvSpPr txBox="1"/>
          <p:nvPr userDrawn="1"/>
        </p:nvSpPr>
        <p:spPr>
          <a:xfrm>
            <a:off x="2446381" y="4615157"/>
            <a:ext cx="425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smtClean="0">
                <a:solidFill>
                  <a:srgbClr val="1E2870"/>
                </a:solidFill>
                <a:latin typeface="Helvetica"/>
                <a:cs typeface="Helvetica"/>
              </a:rPr>
              <a:t>LINCOLN</a:t>
            </a:r>
            <a:r>
              <a:rPr lang="it-IT" sz="900" baseline="0" dirty="0" smtClean="0">
                <a:solidFill>
                  <a:srgbClr val="1E2870"/>
                </a:solidFill>
                <a:latin typeface="Helvetica"/>
                <a:cs typeface="Helvetica"/>
              </a:rPr>
              <a:t> </a:t>
            </a:r>
            <a:r>
              <a:rPr lang="it-IT" sz="900" baseline="0" dirty="0" err="1" smtClean="0">
                <a:solidFill>
                  <a:srgbClr val="1E2870"/>
                </a:solidFill>
                <a:latin typeface="Helvetica"/>
                <a:cs typeface="Helvetica"/>
              </a:rPr>
              <a:t>is</a:t>
            </a:r>
            <a:r>
              <a:rPr lang="it-IT" sz="900" baseline="0" dirty="0" smtClean="0">
                <a:solidFill>
                  <a:srgbClr val="1E2870"/>
                </a:solidFill>
                <a:latin typeface="Helvetica"/>
                <a:cs typeface="Helvetica"/>
              </a:rPr>
              <a:t> a </a:t>
            </a:r>
            <a:r>
              <a:rPr lang="it-IT" sz="900" baseline="0" dirty="0" err="1" smtClean="0">
                <a:solidFill>
                  <a:srgbClr val="1E2870"/>
                </a:solidFill>
                <a:latin typeface="Helvetica"/>
                <a:cs typeface="Helvetica"/>
              </a:rPr>
              <a:t>project</a:t>
            </a:r>
            <a:r>
              <a:rPr lang="it-IT" sz="900" baseline="0" dirty="0" smtClean="0">
                <a:solidFill>
                  <a:srgbClr val="1E2870"/>
                </a:solidFill>
                <a:latin typeface="Helvetica"/>
                <a:cs typeface="Helvetica"/>
              </a:rPr>
              <a:t> </a:t>
            </a:r>
            <a:r>
              <a:rPr lang="it-IT" sz="900" baseline="0" dirty="0" err="1" smtClean="0">
                <a:solidFill>
                  <a:srgbClr val="1E2870"/>
                </a:solidFill>
                <a:latin typeface="Helvetica"/>
                <a:cs typeface="Helvetica"/>
              </a:rPr>
              <a:t>funded</a:t>
            </a:r>
            <a:r>
              <a:rPr lang="it-IT" sz="900" baseline="0" dirty="0" smtClean="0">
                <a:solidFill>
                  <a:srgbClr val="1E2870"/>
                </a:solidFill>
                <a:latin typeface="Helvetica"/>
                <a:cs typeface="Helvetica"/>
              </a:rPr>
              <a:t> by the </a:t>
            </a:r>
            <a:r>
              <a:rPr lang="it-IT" sz="900" baseline="0" dirty="0" err="1" smtClean="0">
                <a:solidFill>
                  <a:srgbClr val="1E2870"/>
                </a:solidFill>
                <a:latin typeface="Helvetica"/>
                <a:cs typeface="Helvetica"/>
              </a:rPr>
              <a:t>European</a:t>
            </a:r>
            <a:r>
              <a:rPr lang="it-IT" sz="900" baseline="0" dirty="0" smtClean="0">
                <a:solidFill>
                  <a:srgbClr val="1E2870"/>
                </a:solidFill>
                <a:latin typeface="Helvetica"/>
                <a:cs typeface="Helvetica"/>
              </a:rPr>
              <a:t> Union Framework </a:t>
            </a:r>
            <a:r>
              <a:rPr lang="it-IT" sz="900" baseline="0" dirty="0" err="1" smtClean="0">
                <a:solidFill>
                  <a:srgbClr val="1E2870"/>
                </a:solidFill>
                <a:latin typeface="Helvetica"/>
                <a:cs typeface="Helvetica"/>
              </a:rPr>
              <a:t>Programme</a:t>
            </a:r>
            <a:endParaRPr lang="it-IT" sz="900" baseline="0" dirty="0" smtClean="0">
              <a:solidFill>
                <a:srgbClr val="1E2870"/>
              </a:solidFill>
              <a:latin typeface="Helvetica"/>
              <a:cs typeface="Helvetica"/>
            </a:endParaRPr>
          </a:p>
          <a:p>
            <a:pPr algn="ctr"/>
            <a:r>
              <a:rPr lang="it-IT" sz="900" baseline="0" dirty="0" smtClean="0">
                <a:solidFill>
                  <a:srgbClr val="1E2870"/>
                </a:solidFill>
                <a:latin typeface="Helvetica"/>
                <a:cs typeface="Helvetica"/>
              </a:rPr>
              <a:t>for </a:t>
            </a:r>
            <a:r>
              <a:rPr lang="it-IT" sz="900" baseline="0" dirty="0" err="1" smtClean="0">
                <a:solidFill>
                  <a:srgbClr val="1E2870"/>
                </a:solidFill>
                <a:latin typeface="Helvetica"/>
                <a:cs typeface="Helvetica"/>
              </a:rPr>
              <a:t>Research</a:t>
            </a:r>
            <a:r>
              <a:rPr lang="it-IT" sz="900" baseline="0" dirty="0" smtClean="0">
                <a:solidFill>
                  <a:srgbClr val="1E2870"/>
                </a:solidFill>
                <a:latin typeface="Helvetica"/>
                <a:cs typeface="Helvetica"/>
              </a:rPr>
              <a:t> and </a:t>
            </a:r>
            <a:r>
              <a:rPr lang="it-IT" sz="900" baseline="0" dirty="0" err="1" smtClean="0">
                <a:solidFill>
                  <a:srgbClr val="1E2870"/>
                </a:solidFill>
                <a:latin typeface="Helvetica"/>
                <a:cs typeface="Helvetica"/>
              </a:rPr>
              <a:t>Innovation</a:t>
            </a:r>
            <a:r>
              <a:rPr lang="it-IT" sz="900" baseline="0" dirty="0" smtClean="0">
                <a:solidFill>
                  <a:srgbClr val="1E2870"/>
                </a:solidFill>
                <a:latin typeface="Helvetica"/>
                <a:cs typeface="Helvetica"/>
              </a:rPr>
              <a:t> </a:t>
            </a:r>
            <a:r>
              <a:rPr lang="it-IT" sz="900" baseline="0" dirty="0" err="1" smtClean="0">
                <a:solidFill>
                  <a:srgbClr val="1E2870"/>
                </a:solidFill>
                <a:latin typeface="Helvetica"/>
                <a:cs typeface="Helvetica"/>
              </a:rPr>
              <a:t>Horizon</a:t>
            </a:r>
            <a:r>
              <a:rPr lang="it-IT" sz="900" baseline="0" dirty="0" smtClean="0">
                <a:solidFill>
                  <a:srgbClr val="1E2870"/>
                </a:solidFill>
                <a:latin typeface="Helvetica"/>
                <a:cs typeface="Helvetica"/>
              </a:rPr>
              <a:t> 2020 under G.A. n. 727982</a:t>
            </a:r>
            <a:endParaRPr lang="it-IT" sz="900" dirty="0">
              <a:solidFill>
                <a:srgbClr val="1E2870"/>
              </a:solidFill>
              <a:latin typeface="Helvetica"/>
              <a:cs typeface="Helvetica"/>
            </a:endParaRPr>
          </a:p>
        </p:txBody>
      </p:sp>
      <p:pic>
        <p:nvPicPr>
          <p:cNvPr id="4" name="Immagine 3" descr="LINCOL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1" y="1845584"/>
            <a:ext cx="6544619" cy="1169538"/>
          </a:xfrm>
          <a:prstGeom prst="rect">
            <a:avLst/>
          </a:prstGeom>
        </p:spPr>
      </p:pic>
      <p:cxnSp>
        <p:nvCxnSpPr>
          <p:cNvPr id="7" name="Connettore 1 6"/>
          <p:cNvCxnSpPr/>
          <p:nvPr userDrawn="1"/>
        </p:nvCxnSpPr>
        <p:spPr>
          <a:xfrm>
            <a:off x="0" y="4319331"/>
            <a:ext cx="4112002" cy="0"/>
          </a:xfrm>
          <a:prstGeom prst="line">
            <a:avLst/>
          </a:prstGeom>
          <a:ln w="28575" cmpd="sng">
            <a:solidFill>
              <a:srgbClr val="1E28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5031998" y="4319331"/>
            <a:ext cx="4112002" cy="0"/>
          </a:xfrm>
          <a:prstGeom prst="line">
            <a:avLst/>
          </a:prstGeom>
          <a:ln w="28575" cmpd="sng">
            <a:solidFill>
              <a:srgbClr val="1E28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 userDrawn="1"/>
        </p:nvCxnSpPr>
        <p:spPr>
          <a:xfrm>
            <a:off x="0" y="4356645"/>
            <a:ext cx="4112002" cy="0"/>
          </a:xfrm>
          <a:prstGeom prst="line">
            <a:avLst/>
          </a:prstGeom>
          <a:ln w="28575" cmpd="sng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 userDrawn="1"/>
        </p:nvCxnSpPr>
        <p:spPr>
          <a:xfrm>
            <a:off x="5031998" y="4356645"/>
            <a:ext cx="4112002" cy="0"/>
          </a:xfrm>
          <a:prstGeom prst="line">
            <a:avLst/>
          </a:prstGeom>
          <a:ln w="28575" cmpd="sng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 userDrawn="1"/>
        </p:nvCxnSpPr>
        <p:spPr>
          <a:xfrm>
            <a:off x="0" y="4388394"/>
            <a:ext cx="4112002" cy="0"/>
          </a:xfrm>
          <a:prstGeom prst="line">
            <a:avLst/>
          </a:prstGeom>
          <a:ln w="285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 userDrawn="1"/>
        </p:nvCxnSpPr>
        <p:spPr>
          <a:xfrm>
            <a:off x="5031998" y="4388394"/>
            <a:ext cx="4112002" cy="0"/>
          </a:xfrm>
          <a:prstGeom prst="line">
            <a:avLst/>
          </a:prstGeom>
          <a:ln w="285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 userDrawn="1"/>
        </p:nvCxnSpPr>
        <p:spPr>
          <a:xfrm>
            <a:off x="0" y="671839"/>
            <a:ext cx="9144000" cy="0"/>
          </a:xfrm>
          <a:prstGeom prst="line">
            <a:avLst/>
          </a:prstGeom>
          <a:ln w="28575" cmpd="sng">
            <a:solidFill>
              <a:srgbClr val="1E28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 userDrawn="1"/>
        </p:nvCxnSpPr>
        <p:spPr>
          <a:xfrm>
            <a:off x="0" y="709153"/>
            <a:ext cx="9144000" cy="0"/>
          </a:xfrm>
          <a:prstGeom prst="line">
            <a:avLst/>
          </a:prstGeom>
          <a:ln w="28575" cmpd="sng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 userDrawn="1"/>
        </p:nvCxnSpPr>
        <p:spPr>
          <a:xfrm>
            <a:off x="0" y="740902"/>
            <a:ext cx="9144000" cy="0"/>
          </a:xfrm>
          <a:prstGeom prst="line">
            <a:avLst/>
          </a:prstGeom>
          <a:ln w="285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testo 1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55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142875"/>
            <a:ext cx="51689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457199" y="4719135"/>
            <a:ext cx="5664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92D2"/>
                </a:solidFill>
                <a:latin typeface="Helvetica"/>
                <a:cs typeface="Helvetica"/>
              </a:rPr>
              <a:t>Lucia Ramundo | </a:t>
            </a:r>
            <a:r>
              <a:rPr lang="it-IT" sz="1200" dirty="0" err="1" smtClean="0">
                <a:solidFill>
                  <a:srgbClr val="0092D2"/>
                </a:solidFill>
                <a:latin typeface="Helvetica"/>
                <a:cs typeface="Helvetica"/>
              </a:rPr>
              <a:t>BlueMed</a:t>
            </a:r>
            <a:r>
              <a:rPr lang="it-IT" sz="1200" dirty="0" smtClean="0">
                <a:solidFill>
                  <a:srgbClr val="0092D2"/>
                </a:solidFill>
                <a:latin typeface="Helvetica"/>
                <a:cs typeface="Helvetica"/>
              </a:rPr>
              <a:t> Meeting – </a:t>
            </a:r>
            <a:r>
              <a:rPr lang="it-IT" sz="1200" dirty="0" err="1" smtClean="0">
                <a:solidFill>
                  <a:srgbClr val="0092D2"/>
                </a:solidFill>
                <a:latin typeface="Helvetica"/>
                <a:cs typeface="Helvetica"/>
              </a:rPr>
              <a:t>Kalkara</a:t>
            </a:r>
            <a:r>
              <a:rPr lang="it-IT" sz="1200" dirty="0" smtClean="0">
                <a:solidFill>
                  <a:srgbClr val="0092D2"/>
                </a:solidFill>
                <a:latin typeface="Helvetica"/>
                <a:cs typeface="Helvetica"/>
              </a:rPr>
              <a:t> (Malta)</a:t>
            </a:r>
            <a:endParaRPr lang="it-IT" sz="1200" dirty="0">
              <a:solidFill>
                <a:srgbClr val="0092D2"/>
              </a:solidFill>
              <a:latin typeface="Helvetica"/>
              <a:cs typeface="Helvetica"/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7257448" y="4719135"/>
            <a:ext cx="1688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200" dirty="0" smtClean="0">
                <a:solidFill>
                  <a:srgbClr val="0092D2"/>
                </a:solidFill>
                <a:latin typeface="Helvetica"/>
                <a:cs typeface="Helvetica"/>
              </a:rPr>
              <a:t>Date: 11-12/01/2018</a:t>
            </a:r>
            <a:endParaRPr lang="it-IT" sz="1200" dirty="0">
              <a:solidFill>
                <a:srgbClr val="0092D2"/>
              </a:solidFill>
              <a:latin typeface="Helvetica"/>
              <a:cs typeface="Helvetica"/>
            </a:endParaRPr>
          </a:p>
        </p:txBody>
      </p:sp>
      <p:pic>
        <p:nvPicPr>
          <p:cNvPr id="3" name="Immagine 2" descr="LINCOLN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93" y="226149"/>
            <a:ext cx="2075514" cy="370899"/>
          </a:xfrm>
          <a:prstGeom prst="rect">
            <a:avLst/>
          </a:prstGeom>
        </p:spPr>
      </p:pic>
      <p:cxnSp>
        <p:nvCxnSpPr>
          <p:cNvPr id="10" name="Connettore 1 9"/>
          <p:cNvCxnSpPr/>
          <p:nvPr userDrawn="1"/>
        </p:nvCxnSpPr>
        <p:spPr>
          <a:xfrm>
            <a:off x="0" y="792359"/>
            <a:ext cx="9144000" cy="0"/>
          </a:xfrm>
          <a:prstGeom prst="line">
            <a:avLst/>
          </a:prstGeom>
          <a:ln w="28575" cmpd="sng">
            <a:solidFill>
              <a:srgbClr val="1E28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 userDrawn="1"/>
        </p:nvCxnSpPr>
        <p:spPr>
          <a:xfrm>
            <a:off x="0" y="829673"/>
            <a:ext cx="9144000" cy="0"/>
          </a:xfrm>
          <a:prstGeom prst="line">
            <a:avLst/>
          </a:prstGeom>
          <a:ln w="28575" cmpd="sng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 userDrawn="1"/>
        </p:nvCxnSpPr>
        <p:spPr>
          <a:xfrm>
            <a:off x="0" y="861422"/>
            <a:ext cx="9144000" cy="0"/>
          </a:xfrm>
          <a:prstGeom prst="line">
            <a:avLst/>
          </a:prstGeom>
          <a:ln w="285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1E2870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E287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E287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E287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E287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A226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79" y="1052643"/>
            <a:ext cx="7967042" cy="3508718"/>
          </a:xfrm>
          <a:prstGeom prst="rect">
            <a:avLst/>
          </a:prstGeom>
        </p:spPr>
      </p:pic>
      <p:sp>
        <p:nvSpPr>
          <p:cNvPr id="7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tx2"/>
                </a:solidFill>
                <a:ea typeface="+mn-ea"/>
                <a:cs typeface="Helvetica"/>
              </a:rPr>
              <a:t>The Lean design methodology</a:t>
            </a:r>
            <a:endParaRPr lang="en-US" sz="2700" dirty="0">
              <a:solidFill>
                <a:schemeClr val="tx2"/>
              </a:solidFill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68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77" y="956441"/>
            <a:ext cx="7628047" cy="3731172"/>
          </a:xfrm>
          <a:prstGeom prst="rect">
            <a:avLst/>
          </a:prstGeom>
        </p:spPr>
      </p:pic>
      <p:sp>
        <p:nvSpPr>
          <p:cNvPr id="7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tx2"/>
                </a:solidFill>
                <a:latin typeface="Helvetica"/>
                <a:ea typeface="+mn-ea"/>
                <a:cs typeface="Helvetica"/>
              </a:rPr>
              <a:t>IoT </a:t>
            </a:r>
            <a:r>
              <a:rPr lang="en-US" sz="2700" dirty="0" smtClean="0">
                <a:solidFill>
                  <a:schemeClr val="tx2"/>
                </a:solidFill>
                <a:latin typeface="Helvetica"/>
                <a:ea typeface="+mn-ea"/>
                <a:cs typeface="Helvetica"/>
              </a:rPr>
              <a:t>for the maritime sector</a:t>
            </a:r>
            <a:endParaRPr lang="en-US" sz="2700" dirty="0">
              <a:solidFill>
                <a:schemeClr val="tx2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090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932525"/>
            <a:ext cx="3809068" cy="3088631"/>
          </a:xfrm>
        </p:spPr>
        <p:txBody>
          <a:bodyPr/>
          <a:lstStyle/>
          <a:p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Developed</a:t>
            </a:r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 </a:t>
            </a:r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according</a:t>
            </a:r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 to </a:t>
            </a:r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lean</a:t>
            </a:r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 design </a:t>
            </a:r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principles</a:t>
            </a:r>
            <a:r>
              <a:rPr lang="it-IT" sz="2000" b="1" dirty="0" smtClean="0">
                <a:solidFill>
                  <a:srgbClr val="1F497D"/>
                </a:solidFill>
                <a:latin typeface="+mn-lt"/>
                <a:cs typeface="+mn-cs"/>
              </a:rPr>
              <a:t>:</a:t>
            </a:r>
          </a:p>
          <a:p>
            <a:endParaRPr lang="it-IT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it-IT" sz="2000" b="1" dirty="0">
                <a:solidFill>
                  <a:srgbClr val="7F7F7F"/>
                </a:solidFill>
                <a:latin typeface="+mn-lt"/>
                <a:cs typeface="+mn-cs"/>
              </a:rPr>
              <a:t>Modular and easy </a:t>
            </a:r>
            <a:r>
              <a:rPr lang="it-IT" sz="2000" b="1" dirty="0" err="1">
                <a:solidFill>
                  <a:srgbClr val="7F7F7F"/>
                </a:solidFill>
                <a:latin typeface="+mn-lt"/>
                <a:cs typeface="+mn-cs"/>
              </a:rPr>
              <a:t>programmable</a:t>
            </a:r>
            <a:r>
              <a:rPr lang="it-IT" sz="2000" b="1" dirty="0">
                <a:solidFill>
                  <a:srgbClr val="7F7F7F"/>
                </a:solidFill>
                <a:latin typeface="+mn-lt"/>
                <a:cs typeface="+mn-cs"/>
              </a:rPr>
              <a:t> HW to </a:t>
            </a:r>
            <a:r>
              <a:rPr lang="it-IT" sz="2000" b="1" dirty="0" err="1" smtClean="0">
                <a:solidFill>
                  <a:srgbClr val="7F7F7F"/>
                </a:solidFill>
                <a:latin typeface="+mn-lt"/>
                <a:cs typeface="+mn-cs"/>
              </a:rPr>
              <a:t>allow</a:t>
            </a:r>
            <a:r>
              <a:rPr lang="it-IT" sz="2000" b="1" dirty="0" smtClean="0">
                <a:solidFill>
                  <a:srgbClr val="7F7F7F"/>
                </a:solidFill>
                <a:latin typeface="+mn-lt"/>
                <a:cs typeface="+mn-cs"/>
              </a:rPr>
              <a:t> fast </a:t>
            </a:r>
            <a:r>
              <a:rPr lang="it-IT" sz="2000" b="1" dirty="0">
                <a:solidFill>
                  <a:srgbClr val="7F7F7F"/>
                </a:solidFill>
                <a:latin typeface="+mn-lt"/>
                <a:cs typeface="+mn-cs"/>
              </a:rPr>
              <a:t>upgrade and new </a:t>
            </a:r>
            <a:r>
              <a:rPr lang="it-IT" sz="2000" b="1" dirty="0" err="1">
                <a:solidFill>
                  <a:srgbClr val="7F7F7F"/>
                </a:solidFill>
                <a:latin typeface="+mn-lt"/>
                <a:cs typeface="+mn-cs"/>
              </a:rPr>
              <a:t>components</a:t>
            </a:r>
            <a:r>
              <a:rPr lang="it-IT" sz="2000" b="1" dirty="0">
                <a:solidFill>
                  <a:srgbClr val="7F7F7F"/>
                </a:solidFill>
                <a:latin typeface="+mn-lt"/>
                <a:cs typeface="+mn-cs"/>
              </a:rPr>
              <a:t> </a:t>
            </a:r>
            <a:r>
              <a:rPr lang="it-IT" sz="2000" b="1" dirty="0" err="1">
                <a:solidFill>
                  <a:srgbClr val="7F7F7F"/>
                </a:solidFill>
                <a:latin typeface="+mn-lt"/>
                <a:cs typeface="+mn-cs"/>
              </a:rPr>
              <a:t>inclusion</a:t>
            </a:r>
            <a:endParaRPr lang="it-IT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it-IT" sz="2000" b="1" dirty="0">
                <a:solidFill>
                  <a:srgbClr val="7F7F7F"/>
                </a:solidFill>
                <a:latin typeface="+mn-lt"/>
                <a:cs typeface="+mn-cs"/>
              </a:rPr>
              <a:t>Easy </a:t>
            </a:r>
            <a:r>
              <a:rPr lang="it-IT" sz="2000" b="1" dirty="0" err="1">
                <a:solidFill>
                  <a:srgbClr val="7F7F7F"/>
                </a:solidFill>
                <a:latin typeface="+mn-lt"/>
                <a:cs typeface="+mn-cs"/>
              </a:rPr>
              <a:t>Maintenance</a:t>
            </a:r>
            <a:endParaRPr lang="it-IT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pPr marL="285750" indent="-285750">
              <a:buFontTx/>
              <a:buChar char="-"/>
            </a:pPr>
            <a:endParaRPr lang="it-IT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199" y="143393"/>
            <a:ext cx="6279931" cy="538361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Helvetica" charset="0"/>
                <a:cs typeface="Helvetica" charset="0"/>
              </a:rPr>
              <a:t>The new iCaptain </a:t>
            </a:r>
            <a:r>
              <a:rPr lang="it-IT" dirty="0">
                <a:latin typeface="Helvetica" charset="0"/>
                <a:cs typeface="Helvetica" charset="0"/>
              </a:rPr>
              <a:t>Black </a:t>
            </a:r>
            <a:r>
              <a:rPr lang="it-IT" dirty="0" smtClean="0">
                <a:latin typeface="Helvetica" charset="0"/>
                <a:cs typeface="Helvetica" charset="0"/>
              </a:rPr>
              <a:t>Box</a:t>
            </a:r>
            <a:endParaRPr lang="it-IT" dirty="0"/>
          </a:p>
        </p:txBody>
      </p:sp>
      <p:pic>
        <p:nvPicPr>
          <p:cNvPr id="23" name="Picture 3" descr="C:\Users\Andrea\Documents\A zerynth\lincoln\hw mockup\IMG_20170418_09442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80111" y="1263463"/>
            <a:ext cx="2648579" cy="2352096"/>
          </a:xfrm>
          <a:prstGeom prst="rect">
            <a:avLst/>
          </a:prstGeom>
          <a:noFill/>
        </p:spPr>
      </p:pic>
      <p:pic>
        <p:nvPicPr>
          <p:cNvPr id="20" name="Picture 3" descr="C:\Users\Andrea\Documents\A zerynth\lincoln\hw mockup\IMG_20170418_094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068" y="2248130"/>
            <a:ext cx="2547315" cy="2338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1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70775"/>
            <a:ext cx="3982598" cy="3682187"/>
          </a:xfrm>
        </p:spPr>
        <p:txBody>
          <a:bodyPr/>
          <a:lstStyle/>
          <a:p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Modular SW </a:t>
            </a:r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aproach</a:t>
            </a:r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 </a:t>
            </a:r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based</a:t>
            </a:r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 on </a:t>
            </a:r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microservices</a:t>
            </a:r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7F7F7F"/>
                </a:solidFill>
                <a:latin typeface="+mn-lt"/>
                <a:cs typeface="+mn-cs"/>
              </a:rPr>
              <a:t>Vessels</a:t>
            </a:r>
            <a:r>
              <a:rPr lang="it-IT" sz="2000" b="1" dirty="0">
                <a:solidFill>
                  <a:srgbClr val="7F7F7F"/>
                </a:solidFill>
                <a:latin typeface="+mn-lt"/>
                <a:cs typeface="+mn-cs"/>
              </a:rPr>
              <a:t> 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7F7F7F"/>
                </a:solidFill>
                <a:latin typeface="+mn-lt"/>
                <a:cs typeface="+mn-cs"/>
              </a:rPr>
              <a:t>Maintenance</a:t>
            </a:r>
            <a:endParaRPr lang="it-IT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7F7F7F"/>
                </a:solidFill>
                <a:latin typeface="+mn-lt"/>
                <a:cs typeface="+mn-cs"/>
              </a:rPr>
              <a:t>Data </a:t>
            </a:r>
            <a:r>
              <a:rPr lang="it-IT" sz="2000" b="1" dirty="0" err="1">
                <a:solidFill>
                  <a:srgbClr val="7F7F7F"/>
                </a:solidFill>
                <a:latin typeface="+mn-lt"/>
                <a:cs typeface="+mn-cs"/>
              </a:rPr>
              <a:t>analitics</a:t>
            </a:r>
            <a:endParaRPr lang="it-IT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7F7F7F"/>
                </a:solidFill>
                <a:latin typeface="+mn-lt"/>
                <a:cs typeface="+mn-cs"/>
              </a:rPr>
              <a:t>Weather</a:t>
            </a:r>
            <a:r>
              <a:rPr lang="it-IT" sz="2000" b="1" dirty="0">
                <a:solidFill>
                  <a:srgbClr val="7F7F7F"/>
                </a:solidFill>
                <a:latin typeface="+mn-lt"/>
                <a:cs typeface="+mn-cs"/>
              </a:rPr>
              <a:t> </a:t>
            </a:r>
            <a:r>
              <a:rPr lang="it-IT" sz="2000" b="1" dirty="0" err="1">
                <a:solidFill>
                  <a:srgbClr val="7F7F7F"/>
                </a:solidFill>
                <a:latin typeface="+mn-lt"/>
                <a:cs typeface="+mn-cs"/>
              </a:rPr>
              <a:t>forecasts</a:t>
            </a:r>
            <a:endParaRPr lang="it-IT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7F7F7F"/>
                </a:solidFill>
                <a:latin typeface="+mn-lt"/>
                <a:cs typeface="+mn-cs"/>
              </a:rPr>
              <a:t>Vessel </a:t>
            </a:r>
            <a:r>
              <a:rPr lang="it-IT" sz="2000" b="1" dirty="0" err="1">
                <a:solidFill>
                  <a:srgbClr val="7F7F7F"/>
                </a:solidFill>
                <a:latin typeface="+mn-lt"/>
                <a:cs typeface="+mn-cs"/>
              </a:rPr>
              <a:t>simulation</a:t>
            </a:r>
            <a:endParaRPr lang="it-IT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endParaRPr lang="it-IT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Dedicated</a:t>
            </a:r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 </a:t>
            </a:r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user</a:t>
            </a:r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 </a:t>
            </a:r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interfaces</a:t>
            </a:r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 for </a:t>
            </a:r>
          </a:p>
          <a:p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different</a:t>
            </a:r>
            <a:r>
              <a:rPr lang="it-IT" sz="2000" b="1" dirty="0">
                <a:solidFill>
                  <a:srgbClr val="1F497D"/>
                </a:solidFill>
                <a:latin typeface="+mn-lt"/>
                <a:cs typeface="+mn-cs"/>
              </a:rPr>
              <a:t> </a:t>
            </a:r>
            <a:r>
              <a:rPr lang="it-IT" sz="2000" b="1" dirty="0" err="1">
                <a:solidFill>
                  <a:srgbClr val="1F497D"/>
                </a:solidFill>
                <a:latin typeface="+mn-lt"/>
                <a:cs typeface="+mn-cs"/>
              </a:rPr>
              <a:t>stakeholders</a:t>
            </a:r>
            <a:endParaRPr lang="it-IT" sz="2000" b="1" dirty="0">
              <a:solidFill>
                <a:srgbClr val="1F497D"/>
              </a:solidFill>
              <a:latin typeface="+mn-lt"/>
              <a:cs typeface="+mn-cs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Service </a:t>
            </a:r>
            <a:r>
              <a:rPr lang="it-IT" dirty="0" err="1" smtClean="0"/>
              <a:t>oriented</a:t>
            </a:r>
            <a:r>
              <a:rPr lang="it-IT" dirty="0" smtClean="0"/>
              <a:t> SW</a:t>
            </a:r>
            <a:endParaRPr lang="it-IT" dirty="0"/>
          </a:p>
        </p:txBody>
      </p:sp>
      <p:pic>
        <p:nvPicPr>
          <p:cNvPr id="7" name="Segnaposto contenuto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98750" y="1027510"/>
            <a:ext cx="2975799" cy="197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8" name="Segnaposto contenuto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50501" y="2450351"/>
            <a:ext cx="2949922" cy="195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4165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148" y="1125768"/>
            <a:ext cx="3119653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1F497D"/>
                </a:solidFill>
                <a:latin typeface="+mn-lt"/>
                <a:cs typeface="+mn-cs"/>
              </a:rPr>
              <a:t>LincoSim</a:t>
            </a:r>
            <a:r>
              <a:rPr lang="en-US" sz="1400" b="1" dirty="0" smtClean="0">
                <a:solidFill>
                  <a:srgbClr val="1F497D"/>
                </a:solidFill>
                <a:latin typeface="+mn-lt"/>
                <a:cs typeface="+mn-cs"/>
              </a:rPr>
              <a:t> will provide </a:t>
            </a:r>
            <a:r>
              <a:rPr lang="en-US" sz="1400" b="1" smtClean="0">
                <a:solidFill>
                  <a:srgbClr val="1F497D"/>
                </a:solidFill>
                <a:latin typeface="+mn-lt"/>
                <a:cs typeface="+mn-cs"/>
              </a:rPr>
              <a:t>an automated, </a:t>
            </a:r>
            <a:r>
              <a:rPr lang="en-US" sz="1400" b="1">
                <a:solidFill>
                  <a:srgbClr val="1F497D"/>
                </a:solidFill>
                <a:latin typeface="+mn-lt"/>
                <a:cs typeface="+mn-cs"/>
              </a:rPr>
              <a:t>user </a:t>
            </a:r>
            <a:r>
              <a:rPr lang="en-US" sz="1400" b="1" smtClean="0">
                <a:solidFill>
                  <a:srgbClr val="1F497D"/>
                </a:solidFill>
                <a:latin typeface="+mn-lt"/>
                <a:cs typeface="+mn-cs"/>
              </a:rPr>
              <a:t>friendly and OPEN ACCESS </a:t>
            </a:r>
            <a:r>
              <a:rPr lang="en-US" sz="1400" b="1" dirty="0">
                <a:solidFill>
                  <a:srgbClr val="1F497D"/>
                </a:solidFill>
                <a:latin typeface="+mn-lt"/>
                <a:cs typeface="+mn-cs"/>
              </a:rPr>
              <a:t>simulation environment </a:t>
            </a:r>
            <a:r>
              <a:rPr lang="en-US" sz="1400" b="1" dirty="0" smtClean="0">
                <a:solidFill>
                  <a:srgbClr val="1F497D"/>
                </a:solidFill>
                <a:latin typeface="+mn-lt"/>
                <a:cs typeface="+mn-cs"/>
              </a:rPr>
              <a:t>to designers.</a:t>
            </a:r>
          </a:p>
          <a:p>
            <a:r>
              <a:rPr lang="en-US" sz="1400" b="1" dirty="0" smtClean="0">
                <a:solidFill>
                  <a:srgbClr val="7F7F7F"/>
                </a:solidFill>
                <a:latin typeface="+mn-lt"/>
                <a:cs typeface="+mn-cs"/>
              </a:rPr>
              <a:t>It </a:t>
            </a:r>
            <a:r>
              <a:rPr lang="en-US" sz="1400" b="1" dirty="0">
                <a:solidFill>
                  <a:srgbClr val="7F7F7F"/>
                </a:solidFill>
                <a:latin typeface="+mn-lt"/>
                <a:cs typeface="+mn-cs"/>
              </a:rPr>
              <a:t>allows to define main hull parameter  since early design stage, fastening the design:</a:t>
            </a:r>
          </a:p>
          <a:p>
            <a:endParaRPr lang="en-US" sz="1400" b="1" dirty="0">
              <a:solidFill>
                <a:srgbClr val="7F7F7F"/>
              </a:solidFill>
              <a:latin typeface="+mn-lt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F7F7F"/>
                </a:solidFill>
                <a:latin typeface="+mn-lt"/>
                <a:cs typeface="+mn-cs"/>
              </a:rPr>
              <a:t>Hull final attitude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F7F7F"/>
                </a:solidFill>
                <a:latin typeface="+mn-lt"/>
                <a:cs typeface="+mn-cs"/>
              </a:rPr>
              <a:t>Resistance plot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F7F7F"/>
                </a:solidFill>
                <a:latin typeface="+mn-lt"/>
                <a:cs typeface="+mn-cs"/>
              </a:rPr>
              <a:t>Pressure distribution along the hull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F7F7F"/>
                </a:solidFill>
                <a:latin typeface="+mn-lt"/>
                <a:cs typeface="+mn-cs"/>
              </a:rPr>
              <a:t>Waterline on the hull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F7F7F"/>
                </a:solidFill>
                <a:latin typeface="+mn-lt"/>
                <a:cs typeface="+mn-cs"/>
              </a:rPr>
              <a:t>Hull rigid body dynamics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F7F7F"/>
                </a:solidFill>
                <a:latin typeface="+mn-lt"/>
                <a:cs typeface="+mn-cs"/>
              </a:rPr>
              <a:t>Hull forces dynamics 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F7F7F"/>
                </a:solidFill>
                <a:latin typeface="+mn-lt"/>
                <a:cs typeface="+mn-cs"/>
              </a:rPr>
              <a:t>Other derived KPIs</a:t>
            </a:r>
          </a:p>
          <a:p>
            <a:endParaRPr lang="en-US" sz="13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5"/>
          <a:stretch/>
        </p:blipFill>
        <p:spPr>
          <a:xfrm>
            <a:off x="3266801" y="1190281"/>
            <a:ext cx="5719545" cy="3343706"/>
          </a:xfrm>
          <a:prstGeom prst="rect">
            <a:avLst/>
          </a:prstGeom>
        </p:spPr>
      </p:pic>
      <p:sp>
        <p:nvSpPr>
          <p:cNvPr id="9" name="Titolo 2"/>
          <p:cNvSpPr>
            <a:spLocks noGrp="1"/>
          </p:cNvSpPr>
          <p:nvPr>
            <p:ph type="title"/>
          </p:nvPr>
        </p:nvSpPr>
        <p:spPr>
          <a:xfrm>
            <a:off x="457200" y="143393"/>
            <a:ext cx="5817476" cy="538361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700" dirty="0" err="1">
                <a:solidFill>
                  <a:schemeClr val="tx2"/>
                </a:solidFill>
                <a:latin typeface="Helvetica"/>
                <a:ea typeface="+mn-ea"/>
                <a:cs typeface="Helvetica"/>
              </a:rPr>
              <a:t>LincoSim</a:t>
            </a:r>
            <a:r>
              <a:rPr lang="en-US" sz="2700" dirty="0">
                <a:solidFill>
                  <a:schemeClr val="tx2"/>
                </a:solidFill>
                <a:latin typeface="Helvetica"/>
                <a:ea typeface="+mn-ea"/>
                <a:cs typeface="Helvetica"/>
              </a:rPr>
              <a:t>: </a:t>
            </a:r>
            <a:r>
              <a:rPr lang="en-US" sz="2700" dirty="0" smtClean="0">
                <a:solidFill>
                  <a:schemeClr val="tx2"/>
                </a:solidFill>
                <a:latin typeface="Helvetica"/>
                <a:ea typeface="+mn-ea"/>
                <a:cs typeface="Helvetica"/>
              </a:rPr>
              <a:t>the virtual towing tank</a:t>
            </a:r>
            <a:endParaRPr lang="en-US" sz="2700" dirty="0">
              <a:solidFill>
                <a:schemeClr val="tx2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753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6771" y="1769513"/>
            <a:ext cx="3050958" cy="2967740"/>
          </a:xfrm>
        </p:spPr>
        <p:txBody>
          <a:bodyPr>
            <a:noAutofit/>
          </a:bodyPr>
          <a:lstStyle/>
          <a:p>
            <a:pPr marL="342900" lvl="1" indent="0" algn="ctr">
              <a:buNone/>
            </a:pPr>
            <a:r>
              <a:rPr lang="de-DE" sz="1200" b="1" dirty="0" smtClean="0">
                <a:solidFill>
                  <a:srgbClr val="1F497D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SW </a:t>
            </a:r>
            <a:r>
              <a:rPr lang="de-DE" sz="1200" b="1" dirty="0" err="1" smtClean="0">
                <a:solidFill>
                  <a:srgbClr val="1F497D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characterisitcs</a:t>
            </a:r>
            <a:endParaRPr lang="de-DE" sz="1200" b="1" dirty="0">
              <a:solidFill>
                <a:srgbClr val="1F497D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400" b="1" dirty="0"/>
              <a:t>Design costs</a:t>
            </a:r>
          </a:p>
          <a:p>
            <a:pPr lvl="1"/>
            <a:r>
              <a:rPr lang="en-US" sz="1400" b="1" dirty="0"/>
              <a:t>Production costs</a:t>
            </a:r>
          </a:p>
          <a:p>
            <a:pPr lvl="1"/>
            <a:r>
              <a:rPr lang="en-US" sz="1400" b="1" dirty="0"/>
              <a:t>Maintenance costs</a:t>
            </a:r>
          </a:p>
          <a:p>
            <a:pPr lvl="1"/>
            <a:r>
              <a:rPr lang="en-US" sz="1400" b="1" dirty="0"/>
              <a:t>Repair costs</a:t>
            </a:r>
          </a:p>
          <a:p>
            <a:pPr lvl="1"/>
            <a:r>
              <a:rPr lang="en-US" sz="1400" b="1" dirty="0"/>
              <a:t>Standard user profile</a:t>
            </a:r>
          </a:p>
          <a:p>
            <a:pPr lvl="1"/>
            <a:r>
              <a:rPr lang="en-US" sz="1400" b="1" dirty="0"/>
              <a:t>Replacement/maintenance schedule</a:t>
            </a:r>
          </a:p>
          <a:p>
            <a:pPr lvl="1"/>
            <a:r>
              <a:rPr lang="en-US" sz="1400" b="1" dirty="0"/>
              <a:t>Replacement/maintenance costs</a:t>
            </a:r>
          </a:p>
          <a:p>
            <a:pPr lvl="1"/>
            <a:r>
              <a:rPr lang="en-US" sz="1400" b="1" dirty="0"/>
              <a:t>Fuel consumption</a:t>
            </a:r>
          </a:p>
          <a:p>
            <a:pPr lvl="1"/>
            <a:r>
              <a:rPr lang="en-US" sz="1400" b="1" dirty="0"/>
              <a:t>Operation costs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52642" y="949090"/>
            <a:ext cx="7354077" cy="889360"/>
          </a:xfrm>
        </p:spPr>
        <p:txBody>
          <a:bodyPr>
            <a:noAutofit/>
          </a:bodyPr>
          <a:lstStyle/>
          <a:p>
            <a:r>
              <a:rPr lang="en-US" sz="2030" dirty="0">
                <a:solidFill>
                  <a:srgbClr val="7F7F7F"/>
                </a:solidFill>
                <a:latin typeface="+mn-lt"/>
                <a:cs typeface="+mn-cs"/>
              </a:rPr>
              <a:t>Development of a </a:t>
            </a:r>
            <a:r>
              <a:rPr lang="en-US" sz="2025" dirty="0" smtClean="0">
                <a:solidFill>
                  <a:schemeClr val="tx2"/>
                </a:solidFill>
                <a:ea typeface="+mn-ea"/>
                <a:cs typeface="Helvetica"/>
              </a:rPr>
              <a:t>Life </a:t>
            </a:r>
            <a:r>
              <a:rPr lang="en-US" sz="2025" dirty="0">
                <a:solidFill>
                  <a:schemeClr val="tx2"/>
                </a:solidFill>
                <a:ea typeface="+mn-ea"/>
                <a:cs typeface="Helvetica"/>
              </a:rPr>
              <a:t>Cycle Performance Assessment </a:t>
            </a:r>
            <a:r>
              <a:rPr lang="en-US" sz="2025" dirty="0" smtClean="0">
                <a:solidFill>
                  <a:schemeClr val="tx2"/>
                </a:solidFill>
                <a:ea typeface="+mn-ea"/>
                <a:cs typeface="Helvetica"/>
              </a:rPr>
              <a:t>SW </a:t>
            </a:r>
            <a:r>
              <a:rPr lang="en-US" sz="2030" dirty="0">
                <a:solidFill>
                  <a:srgbClr val="7F7F7F"/>
                </a:solidFill>
                <a:latin typeface="+mn-lt"/>
                <a:cs typeface="+mn-cs"/>
              </a:rPr>
              <a:t>for optimal definition of the </a:t>
            </a:r>
            <a:r>
              <a:rPr lang="en-US" sz="2025" dirty="0" smtClean="0">
                <a:solidFill>
                  <a:schemeClr val="tx2"/>
                </a:solidFill>
                <a:ea typeface="+mn-ea"/>
                <a:cs typeface="Helvetica"/>
              </a:rPr>
              <a:t>environmental and economic sustainability of the vessels</a:t>
            </a:r>
            <a:endParaRPr lang="de-DE" sz="2025" dirty="0">
              <a:solidFill>
                <a:schemeClr val="tx2"/>
              </a:solidFill>
              <a:ea typeface="+mn-ea"/>
              <a:cs typeface="Helvetic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6053" y="2154481"/>
            <a:ext cx="3120024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350" b="1" dirty="0" err="1" smtClean="0">
                <a:solidFill>
                  <a:srgbClr val="1F497D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What</a:t>
            </a:r>
            <a:r>
              <a:rPr lang="de-DE" sz="1350" b="1" dirty="0" smtClean="0">
                <a:solidFill>
                  <a:srgbClr val="1F497D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?</a:t>
            </a:r>
          </a:p>
          <a:p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Methotology</a:t>
            </a:r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to</a:t>
            </a:r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analyze</a:t>
            </a:r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and</a:t>
            </a:r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compare</a:t>
            </a:r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several</a:t>
            </a:r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vessel</a:t>
            </a:r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 design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from</a:t>
            </a:r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 different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perpectives</a:t>
            </a:r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:</a:t>
            </a:r>
          </a:p>
          <a:p>
            <a:pPr lvl="1"/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- Different operative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profiles</a:t>
            </a:r>
            <a:endParaRPr lang="de-DE" sz="1400" b="1" dirty="0">
              <a:solidFill>
                <a:srgbClr val="7F7F7F"/>
              </a:solidFill>
              <a:latin typeface="+mn-lt"/>
              <a:cs typeface="+mn-cs"/>
            </a:endParaRPr>
          </a:p>
          <a:p>
            <a:pPr lvl="1"/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- Different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costs</a:t>
            </a:r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 </a:t>
            </a:r>
            <a:r>
              <a:rPr lang="de-DE" sz="1400" b="1" dirty="0" err="1">
                <a:solidFill>
                  <a:srgbClr val="7F7F7F"/>
                </a:solidFill>
                <a:latin typeface="+mn-lt"/>
                <a:cs typeface="+mn-cs"/>
              </a:rPr>
              <a:t>scenarios</a:t>
            </a:r>
            <a:endParaRPr lang="de-DE" sz="1400" b="1" dirty="0">
              <a:solidFill>
                <a:srgbClr val="7F7F7F"/>
              </a:solidFill>
              <a:latin typeface="+mn-lt"/>
              <a:cs typeface="+mn-cs"/>
            </a:endParaRPr>
          </a:p>
          <a:p>
            <a:pPr lvl="1"/>
            <a:r>
              <a:rPr lang="de-DE" sz="1400" b="1" dirty="0">
                <a:solidFill>
                  <a:srgbClr val="7F7F7F"/>
                </a:solidFill>
                <a:latin typeface="+mn-lt"/>
                <a:cs typeface="+mn-cs"/>
              </a:rPr>
              <a:t>- Different design alternatives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97" y="2227024"/>
            <a:ext cx="2826607" cy="1882520"/>
          </a:xfrm>
          <a:prstGeom prst="rect">
            <a:avLst/>
          </a:prstGeom>
        </p:spPr>
      </p:pic>
      <p:sp>
        <p:nvSpPr>
          <p:cNvPr id="9" name="Titolo 2"/>
          <p:cNvSpPr txBox="1">
            <a:spLocks/>
          </p:cNvSpPr>
          <p:nvPr/>
        </p:nvSpPr>
        <p:spPr bwMode="auto">
          <a:xfrm>
            <a:off x="457200" y="132883"/>
            <a:ext cx="5817476" cy="53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E287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E287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E287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E287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E287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>
                <a:solidFill>
                  <a:schemeClr val="tx2"/>
                </a:solidFill>
                <a:latin typeface="Helvetica"/>
                <a:ea typeface="+mn-ea"/>
                <a:cs typeface="Helvetica"/>
              </a:rPr>
              <a:t>Eco-friendly Vessels</a:t>
            </a:r>
            <a:endParaRPr lang="en-US" sz="2700" dirty="0">
              <a:solidFill>
                <a:schemeClr val="tx2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87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68"/>
            <a:ext cx="9144000" cy="42606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359" y="1221121"/>
            <a:ext cx="6589283" cy="34770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www.lincolnproject.eu</a:t>
            </a:r>
            <a:endParaRPr lang="en-GB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800" i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Coordinator: </a:t>
            </a:r>
            <a:r>
              <a:rPr lang="en-GB" sz="28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Sergio Terzi</a:t>
            </a:r>
            <a:r>
              <a:rPr lang="en-GB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sergio.terzi@polimi.it</a:t>
            </a:r>
          </a:p>
          <a:p>
            <a:r>
              <a:rPr lang="en-GB" sz="28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Manager: Lucia Ramundo</a:t>
            </a:r>
            <a:r>
              <a:rPr lang="en-GB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lucia.ramundo@polimi.it</a:t>
            </a:r>
          </a:p>
          <a:p>
            <a:pPr marL="0" indent="0">
              <a:buNone/>
            </a:pPr>
            <a:endParaRPr lang="en-GB" sz="1950" dirty="0"/>
          </a:p>
          <a:p>
            <a:endParaRPr lang="en-GB" sz="195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BE" sz="3750" dirty="0" smtClean="0"/>
              <a:t>Contacts</a:t>
            </a:r>
            <a:endParaRPr lang="en-GB" sz="3750" dirty="0"/>
          </a:p>
        </p:txBody>
      </p:sp>
    </p:spTree>
    <p:extLst>
      <p:ext uri="{BB962C8B-B14F-4D97-AF65-F5344CB8AC3E}">
        <p14:creationId xmlns:p14="http://schemas.microsoft.com/office/powerpoint/2010/main" val="6244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21986" y="1381986"/>
            <a:ext cx="8223250" cy="3267835"/>
          </a:xfrm>
        </p:spPr>
        <p:txBody>
          <a:bodyPr rtlCol="0"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4200" b="1" dirty="0" smtClean="0"/>
              <a:t>LINCOLN – Lean Innovative Connected Vessels</a:t>
            </a:r>
          </a:p>
          <a:p>
            <a:pPr algn="ctr"/>
            <a:r>
              <a:rPr lang="en-US" sz="3200" b="1" dirty="0" smtClean="0"/>
              <a:t> 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4200" b="1" dirty="0" smtClean="0"/>
              <a:t>BLUEMED Meeting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err="1" smtClean="0"/>
              <a:t>Kalkara</a:t>
            </a:r>
            <a:r>
              <a:rPr lang="en-US" sz="3200" b="1" dirty="0" smtClean="0"/>
              <a:t>, Malta 11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  <a:r>
              <a:rPr lang="en-US" sz="3200" b="1" baseline="30000" dirty="0" smtClean="0"/>
              <a:t> </a:t>
            </a:r>
            <a:r>
              <a:rPr lang="en-US" sz="3200" b="1" dirty="0" smtClean="0"/>
              <a:t>– 12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January 2018</a:t>
            </a:r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4200" b="1" dirty="0" smtClean="0"/>
              <a:t>Lucia Ramundo, Politecnico di Milano</a:t>
            </a:r>
          </a:p>
          <a:p>
            <a:pPr algn="ctr"/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5998029" cy="604837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dirty="0" smtClean="0">
                <a:latin typeface="Helvetica" charset="0"/>
                <a:cs typeface="Helvetica" charset="0"/>
              </a:rPr>
              <a:t>LINCOLN in </a:t>
            </a:r>
            <a:r>
              <a:rPr lang="it-IT" dirty="0" err="1">
                <a:latin typeface="Helvetica" charset="0"/>
                <a:cs typeface="Helvetica" charset="0"/>
              </a:rPr>
              <a:t>N</a:t>
            </a:r>
            <a:r>
              <a:rPr lang="it-IT" dirty="0" err="1" smtClean="0">
                <a:latin typeface="Helvetica" charset="0"/>
                <a:cs typeface="Helvetica" charset="0"/>
              </a:rPr>
              <a:t>umbers</a:t>
            </a:r>
            <a:endParaRPr lang="it-IT" dirty="0">
              <a:latin typeface="Helvetica" charset="0"/>
              <a:cs typeface="Helvetica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33462" y="1304895"/>
            <a:ext cx="7762672" cy="2712629"/>
          </a:xfrm>
        </p:spPr>
        <p:txBody>
          <a:bodyPr rtlCol="0">
            <a:normAutofit/>
          </a:bodyPr>
          <a:lstStyle/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16 Partners from 6 Countries</a:t>
            </a:r>
            <a:endParaRPr lang="en-US" b="1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6.343.600,00 € Budget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b="1" dirty="0"/>
              <a:t>36 months duration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b="1" dirty="0"/>
              <a:t>Started on 1st October 2016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b="1" dirty="0"/>
              <a:t>Ending on 30th September 2019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b="1" dirty="0"/>
              <a:t>GA number </a:t>
            </a:r>
            <a:r>
              <a:rPr lang="en-US" sz="2400" b="1" dirty="0" smtClean="0"/>
              <a:t>727982</a:t>
            </a:r>
            <a:endParaRPr lang="en-US" sz="2400" b="1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6038918" y="1362844"/>
            <a:ext cx="2968903" cy="2746088"/>
            <a:chOff x="1730" y="-8"/>
            <a:chExt cx="4078" cy="428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1B2B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 cmpd="sng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1B2B67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1B2B67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B2B67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1B2B67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1B2B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1B2B67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1B2B67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A0C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1E28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1E28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1B2B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A0C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1B2B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00A0C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00A0C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1E28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1E28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rgbClr val="1B2B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04" name="Ovale 103"/>
          <p:cNvSpPr/>
          <p:nvPr/>
        </p:nvSpPr>
        <p:spPr>
          <a:xfrm>
            <a:off x="8924179" y="4235873"/>
            <a:ext cx="108112" cy="73623"/>
          </a:xfrm>
          <a:prstGeom prst="ellipse">
            <a:avLst/>
          </a:prstGeom>
          <a:solidFill>
            <a:srgbClr val="1B2B6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5275263" cy="604837"/>
          </a:xfrm>
        </p:spPr>
        <p:txBody>
          <a:bodyPr anchor="t"/>
          <a:lstStyle/>
          <a:p>
            <a:pPr eaLnBrk="1" hangingPunct="1"/>
            <a:r>
              <a:rPr lang="it-IT" dirty="0" smtClean="0">
                <a:latin typeface="Helvetica" charset="0"/>
                <a:cs typeface="Helvetica" charset="0"/>
              </a:rPr>
              <a:t>LINCOLN Vision</a:t>
            </a:r>
            <a:endParaRPr lang="it-IT" dirty="0">
              <a:latin typeface="Helvetica" charset="0"/>
              <a:cs typeface="Helvetica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822321"/>
            <a:ext cx="8229600" cy="1771505"/>
          </a:xfrm>
        </p:spPr>
        <p:txBody>
          <a:bodyPr rtlCol="0"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en-US" sz="2600" b="1" dirty="0">
                <a:solidFill>
                  <a:srgbClr val="7F7F7F"/>
                </a:solidFill>
                <a:latin typeface="+mn-lt"/>
                <a:cs typeface="+mn-cs"/>
              </a:rPr>
              <a:t>Developing</a:t>
            </a:r>
            <a:r>
              <a:rPr lang="en-US" sz="2600" dirty="0">
                <a:solidFill>
                  <a:srgbClr val="1E2870"/>
                </a:solidFill>
                <a:latin typeface="Helvetica" charset="0"/>
                <a:cs typeface="Helvetica" charset="0"/>
              </a:rPr>
              <a:t> </a:t>
            </a:r>
            <a:r>
              <a:rPr lang="en-US" sz="2600" b="1" dirty="0">
                <a:solidFill>
                  <a:srgbClr val="1F497D"/>
                </a:solidFill>
                <a:latin typeface="Helvetica" charset="0"/>
                <a:cs typeface="Helvetica" charset="0"/>
              </a:rPr>
              <a:t>three new added value vessels</a:t>
            </a:r>
            <a:r>
              <a:rPr lang="en-US" sz="2600" dirty="0">
                <a:solidFill>
                  <a:srgbClr val="1E2870"/>
                </a:solidFill>
                <a:latin typeface="Helvetica" charset="0"/>
                <a:cs typeface="Helvetica" charset="0"/>
              </a:rPr>
              <a:t> </a:t>
            </a:r>
            <a:r>
              <a:rPr lang="en-US" sz="2600" b="1" dirty="0">
                <a:solidFill>
                  <a:srgbClr val="7F7F7F"/>
                </a:solidFill>
                <a:latin typeface="+mn-lt"/>
                <a:cs typeface="+mn-cs"/>
              </a:rPr>
              <a:t>with innovative on board equipment, using </a:t>
            </a:r>
            <a:r>
              <a:rPr lang="en-US" sz="2600" b="1" dirty="0">
                <a:solidFill>
                  <a:srgbClr val="1F497D"/>
                </a:solidFill>
                <a:latin typeface="Helvetica" charset="0"/>
                <a:cs typeface="Helvetica" charset="0"/>
              </a:rPr>
              <a:t>lean design methodology</a:t>
            </a:r>
            <a:r>
              <a:rPr lang="en-US" sz="2600" dirty="0">
                <a:solidFill>
                  <a:srgbClr val="1E2870"/>
                </a:solidFill>
                <a:latin typeface="Helvetica" charset="0"/>
                <a:cs typeface="Helvetica" charset="0"/>
              </a:rPr>
              <a:t> </a:t>
            </a:r>
            <a:r>
              <a:rPr lang="en-US" sz="2600" b="1" dirty="0">
                <a:solidFill>
                  <a:srgbClr val="7F7F7F"/>
                </a:solidFill>
                <a:latin typeface="+mn-lt"/>
                <a:cs typeface="+mn-cs"/>
              </a:rPr>
              <a:t>and</a:t>
            </a:r>
            <a:r>
              <a:rPr lang="en-US" sz="2600" dirty="0">
                <a:solidFill>
                  <a:srgbClr val="1E2870"/>
                </a:solidFill>
                <a:latin typeface="Helvetica" charset="0"/>
                <a:cs typeface="Helvetica" charset="0"/>
              </a:rPr>
              <a:t> </a:t>
            </a:r>
            <a:r>
              <a:rPr lang="en-US" sz="2600" b="1" dirty="0">
                <a:solidFill>
                  <a:srgbClr val="1F497D"/>
                </a:solidFill>
                <a:latin typeface="Helvetica" charset="0"/>
                <a:cs typeface="Helvetica" charset="0"/>
              </a:rPr>
              <a:t>IoT solutions</a:t>
            </a:r>
            <a:r>
              <a:rPr lang="en-US" sz="2600" b="1" dirty="0">
                <a:solidFill>
                  <a:srgbClr val="7F7F7F"/>
                </a:solidFill>
                <a:latin typeface="+mn-lt"/>
                <a:cs typeface="+mn-cs"/>
              </a:rPr>
              <a:t>, able to be used in diverse maritime coastal activities and sectors in an </a:t>
            </a:r>
            <a:r>
              <a:rPr lang="en-US" sz="2600" b="1" dirty="0">
                <a:solidFill>
                  <a:srgbClr val="1F497D"/>
                </a:solidFill>
                <a:latin typeface="Helvetica" charset="0"/>
                <a:cs typeface="Helvetica" charset="0"/>
              </a:rPr>
              <a:t>efficient and sustainable way.</a:t>
            </a:r>
          </a:p>
        </p:txBody>
      </p:sp>
    </p:spTree>
    <p:extLst>
      <p:ext uri="{BB962C8B-B14F-4D97-AF65-F5344CB8AC3E}">
        <p14:creationId xmlns:p14="http://schemas.microsoft.com/office/powerpoint/2010/main" val="9002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4"/>
          <p:cNvSpPr>
            <a:spLocks noGrp="1"/>
          </p:cNvSpPr>
          <p:nvPr>
            <p:ph type="title"/>
          </p:nvPr>
        </p:nvSpPr>
        <p:spPr>
          <a:xfrm>
            <a:off x="313032" y="181406"/>
            <a:ext cx="3956447" cy="453628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dirty="0" smtClean="0">
                <a:latin typeface="Helvetica" charset="0"/>
                <a:cs typeface="Helvetica" charset="0"/>
              </a:rPr>
              <a:t>LINCOLN </a:t>
            </a:r>
            <a:r>
              <a:rPr lang="it-IT" dirty="0" err="1" smtClean="0">
                <a:latin typeface="Helvetica" charset="0"/>
                <a:cs typeface="Helvetica" charset="0"/>
              </a:rPr>
              <a:t>Objectives</a:t>
            </a:r>
            <a:r>
              <a:rPr lang="it-IT" dirty="0" smtClean="0">
                <a:latin typeface="Helvetica" charset="0"/>
                <a:cs typeface="Helvetica" charset="0"/>
              </a:rPr>
              <a:t> (1/2)</a:t>
            </a:r>
            <a:endParaRPr lang="it-IT" dirty="0">
              <a:latin typeface="Helvetica" charset="0"/>
              <a:cs typeface="Helvetica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8" y="904568"/>
            <a:ext cx="2995583" cy="165232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64" y="2365178"/>
            <a:ext cx="2811411" cy="148839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" y="3702690"/>
            <a:ext cx="2976655" cy="103082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69387" y="992120"/>
            <a:ext cx="5835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multi-platform catamaran to serve as: </a:t>
            </a:r>
          </a:p>
          <a:p>
            <a:r>
              <a:rPr lang="en-US" b="1" dirty="0" smtClean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Service </a:t>
            </a:r>
            <a:r>
              <a:rPr lang="en-US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crew vessel</a:t>
            </a:r>
          </a:p>
          <a:p>
            <a:r>
              <a:rPr lang="en-US" b="1" dirty="0" smtClean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Multipurpose </a:t>
            </a:r>
            <a:r>
              <a:rPr lang="en-US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survey </a:t>
            </a:r>
            <a:r>
              <a:rPr lang="en-US" b="1" dirty="0" smtClean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vessel</a:t>
            </a:r>
          </a:p>
          <a:p>
            <a:r>
              <a:rPr lang="en-US" dirty="0" smtClean="0">
                <a:solidFill>
                  <a:srgbClr val="7F7F7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Hybrid engine and innovative people transfer system</a:t>
            </a:r>
            <a:endParaRPr lang="en-US" dirty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68924" y="3856246"/>
            <a:ext cx="629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Emergency Response and Recovery Vessels (</a:t>
            </a:r>
            <a:r>
              <a:rPr lang="en-US" b="1" dirty="0" smtClean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EERV)</a:t>
            </a:r>
            <a:endParaRPr lang="en-US" dirty="0" smtClean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a low cost dynamic positioning system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9496" y="2965075"/>
            <a:ext cx="549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module based high-speed patrol boat </a:t>
            </a:r>
            <a:r>
              <a:rPr lang="en-US" b="1" dirty="0" smtClean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platform</a:t>
            </a:r>
          </a:p>
          <a:p>
            <a:r>
              <a:rPr lang="en-US" dirty="0">
                <a:solidFill>
                  <a:srgbClr val="7F7F7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enhance the modular design solution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0" y="20668"/>
            <a:ext cx="740513" cy="74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09545" y="827312"/>
            <a:ext cx="7836194" cy="394299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7F7F7F"/>
                </a:solidFill>
                <a:latin typeface="+mn-lt"/>
                <a:cs typeface="+mn-cs"/>
              </a:rPr>
              <a:t>Improve vessel design and manufacturing through the </a:t>
            </a:r>
            <a:r>
              <a:rPr lang="en-US" sz="2250" b="1" dirty="0" smtClean="0">
                <a:solidFill>
                  <a:srgbClr val="1F497D"/>
                </a:solidFill>
                <a:latin typeface="+mj-lt"/>
              </a:rPr>
              <a:t>LEAN </a:t>
            </a:r>
            <a:r>
              <a:rPr lang="en-US" sz="2250" b="1" dirty="0">
                <a:solidFill>
                  <a:srgbClr val="1F497D"/>
                </a:solidFill>
                <a:latin typeface="+mj-lt"/>
              </a:rPr>
              <a:t>Product Development</a:t>
            </a:r>
            <a:r>
              <a:rPr lang="en-US" sz="2250" dirty="0">
                <a:solidFill>
                  <a:srgbClr val="1F497D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7F7F7F"/>
                </a:solidFill>
                <a:latin typeface="+mn-lt"/>
                <a:cs typeface="+mn-cs"/>
              </a:rPr>
              <a:t>methodology, </a:t>
            </a:r>
            <a:r>
              <a:rPr lang="en-US" sz="2400" b="1" dirty="0">
                <a:solidFill>
                  <a:srgbClr val="7F7F7F"/>
                </a:solidFill>
                <a:latin typeface="+mn-lt"/>
                <a:cs typeface="+mn-cs"/>
              </a:rPr>
              <a:t>fostering EU SME maritime competitiveness</a:t>
            </a:r>
          </a:p>
          <a:p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rgbClr val="7F7F7F"/>
                </a:solidFill>
                <a:latin typeface="+mn-lt"/>
                <a:cs typeface="+mn-cs"/>
              </a:rPr>
              <a:t>Develop and deliver </a:t>
            </a:r>
            <a:r>
              <a:rPr lang="en-US" sz="2250" b="1" dirty="0">
                <a:solidFill>
                  <a:srgbClr val="1F497D"/>
                </a:solidFill>
                <a:latin typeface="+mj-lt"/>
              </a:rPr>
              <a:t>IoT based solutions</a:t>
            </a:r>
            <a:r>
              <a:rPr lang="en-US" sz="2400" dirty="0">
                <a:solidFill>
                  <a:srgbClr val="1F497D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7F7F7F"/>
                </a:solidFill>
                <a:latin typeface="+mn-lt"/>
                <a:cs typeface="+mn-cs"/>
              </a:rPr>
              <a:t>for the maritime professional market, </a:t>
            </a:r>
            <a:r>
              <a:rPr lang="en-US" sz="2400" b="1" dirty="0">
                <a:solidFill>
                  <a:srgbClr val="7F7F7F"/>
                </a:solidFill>
                <a:latin typeface="+mn-lt"/>
                <a:cs typeface="+mn-cs"/>
              </a:rPr>
              <a:t>enhancing EU SME technological capabilities</a:t>
            </a: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rgbClr val="7F7F7F"/>
                </a:solidFill>
                <a:latin typeface="+mn-lt"/>
                <a:cs typeface="+mn-cs"/>
              </a:rPr>
              <a:t>Adopt</a:t>
            </a:r>
            <a:r>
              <a:rPr lang="en-US" sz="225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50" b="1" dirty="0" smtClean="0">
                <a:solidFill>
                  <a:srgbClr val="1F497D"/>
                </a:solidFill>
                <a:latin typeface="+mj-lt"/>
              </a:rPr>
              <a:t>Lifecycle environmental and economic assessment</a:t>
            </a:r>
            <a:r>
              <a:rPr lang="en-US" sz="225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7F7F7F"/>
                </a:solidFill>
                <a:latin typeface="+mn-lt"/>
                <a:cs typeface="+mn-cs"/>
              </a:rPr>
              <a:t>to provide </a:t>
            </a:r>
            <a:r>
              <a:rPr lang="en-US" sz="2400" b="1" dirty="0">
                <a:solidFill>
                  <a:srgbClr val="7F7F7F"/>
                </a:solidFill>
                <a:latin typeface="+mn-lt"/>
                <a:cs typeface="+mn-cs"/>
              </a:rPr>
              <a:t>sustainable vessels solutions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13032" y="181406"/>
            <a:ext cx="3956447" cy="453628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dirty="0" smtClean="0">
                <a:latin typeface="Helvetica" charset="0"/>
                <a:cs typeface="Helvetica" charset="0"/>
              </a:rPr>
              <a:t>LINCOLN </a:t>
            </a:r>
            <a:r>
              <a:rPr lang="it-IT" dirty="0" err="1" smtClean="0">
                <a:latin typeface="Helvetica" charset="0"/>
                <a:cs typeface="Helvetica" charset="0"/>
              </a:rPr>
              <a:t>Objectives</a:t>
            </a:r>
            <a:r>
              <a:rPr lang="it-IT" dirty="0" smtClean="0">
                <a:latin typeface="Helvetica" charset="0"/>
                <a:cs typeface="Helvetica" charset="0"/>
              </a:rPr>
              <a:t> (2/2)</a:t>
            </a:r>
            <a:endParaRPr lang="it-IT" dirty="0">
              <a:latin typeface="Helvetica" charset="0"/>
              <a:cs typeface="Helvetica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0" y="1167787"/>
            <a:ext cx="507793" cy="5077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9" y="2726691"/>
            <a:ext cx="507793" cy="5077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0" y="4043221"/>
            <a:ext cx="507793" cy="5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2878" y="2152072"/>
            <a:ext cx="1536289" cy="19870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27" y="1299420"/>
            <a:ext cx="2784192" cy="1641513"/>
          </a:xfrm>
          <a:prstGeom prst="rect">
            <a:avLst/>
          </a:prstGeom>
        </p:spPr>
      </p:pic>
      <p:sp>
        <p:nvSpPr>
          <p:cNvPr id="15361" name="Titolo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5275263" cy="604837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dirty="0" smtClean="0">
                <a:latin typeface="Helvetica" charset="0"/>
                <a:cs typeface="Helvetica" charset="0"/>
              </a:rPr>
              <a:t>Lean fact </a:t>
            </a:r>
            <a:r>
              <a:rPr lang="it-IT" dirty="0" err="1" smtClean="0">
                <a:latin typeface="Helvetica" charset="0"/>
                <a:cs typeface="Helvetica" charset="0"/>
              </a:rPr>
              <a:t>based</a:t>
            </a:r>
            <a:r>
              <a:rPr lang="it-IT" dirty="0" smtClean="0">
                <a:latin typeface="Helvetica" charset="0"/>
                <a:cs typeface="Helvetica" charset="0"/>
              </a:rPr>
              <a:t> </a:t>
            </a:r>
            <a:r>
              <a:rPr lang="it-IT" dirty="0" err="1" smtClean="0">
                <a:latin typeface="Helvetica" charset="0"/>
                <a:cs typeface="Helvetica" charset="0"/>
              </a:rPr>
              <a:t>approach</a:t>
            </a:r>
            <a:endParaRPr lang="it-IT" dirty="0">
              <a:latin typeface="Helvetica" charset="0"/>
              <a:cs typeface="Helvetica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49146" y="892363"/>
            <a:ext cx="427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F7F7F"/>
                </a:solidFill>
                <a:latin typeface="+mn-lt"/>
                <a:cs typeface="+mn-cs"/>
              </a:rPr>
              <a:t>Vessel Design and </a:t>
            </a:r>
            <a:r>
              <a:rPr lang="en-US" b="1" dirty="0" smtClean="0">
                <a:solidFill>
                  <a:srgbClr val="7F7F7F"/>
                </a:solidFill>
                <a:latin typeface="+mn-lt"/>
                <a:cs typeface="+mn-cs"/>
              </a:rPr>
              <a:t>Manufacturing life</a:t>
            </a:r>
            <a:endParaRPr lang="en-US" b="1" dirty="0">
              <a:solidFill>
                <a:srgbClr val="7F7F7F"/>
              </a:solidFill>
              <a:latin typeface="+mn-lt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99999" y="897561"/>
            <a:ext cx="283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F7F7F"/>
                </a:solidFill>
                <a:latin typeface="+mn-lt"/>
                <a:cs typeface="+mn-cs"/>
              </a:rPr>
              <a:t>Vessel operative life</a:t>
            </a:r>
          </a:p>
        </p:txBody>
      </p:sp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0679"/>
            <a:ext cx="5002789" cy="3219117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6365724" y="1494043"/>
            <a:ext cx="162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iCaptain</a:t>
            </a:r>
          </a:p>
          <a:p>
            <a:r>
              <a:rPr lang="en-US" dirty="0" smtClean="0"/>
              <a:t>Maritime cloud</a:t>
            </a:r>
            <a:endParaRPr lang="en-US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339" y="2582618"/>
            <a:ext cx="542857" cy="49523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992" y="2120176"/>
            <a:ext cx="539625" cy="618447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8044359" y="3132942"/>
            <a:ext cx="83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Weather </a:t>
            </a:r>
          </a:p>
          <a:p>
            <a:r>
              <a:rPr lang="en-US" sz="1300" dirty="0" smtClean="0"/>
              <a:t>forecast</a:t>
            </a:r>
            <a:endParaRPr lang="en-US" sz="13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701576" y="3783741"/>
            <a:ext cx="1204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Advanced </a:t>
            </a:r>
          </a:p>
          <a:p>
            <a:r>
              <a:rPr lang="en-US" sz="1300" dirty="0" smtClean="0"/>
              <a:t>Maintenance</a:t>
            </a:r>
            <a:endParaRPr lang="en-US" sz="13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918448" y="3638298"/>
            <a:ext cx="11306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Fleet Management</a:t>
            </a:r>
            <a:endParaRPr lang="en-US" sz="13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680791" y="3216922"/>
            <a:ext cx="6286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Claims</a:t>
            </a:r>
            <a:endParaRPr lang="en-US" sz="1300" dirty="0"/>
          </a:p>
        </p:txBody>
      </p:sp>
      <p:sp>
        <p:nvSpPr>
          <p:cNvPr id="24" name="Freccia a destra 23"/>
          <p:cNvSpPr/>
          <p:nvPr/>
        </p:nvSpPr>
        <p:spPr>
          <a:xfrm>
            <a:off x="457200" y="4660134"/>
            <a:ext cx="8448927" cy="4062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Vessels Lifecycle sustainability assessment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2"/>
          <p:cNvSpPr txBox="1">
            <a:spLocks/>
          </p:cNvSpPr>
          <p:nvPr/>
        </p:nvSpPr>
        <p:spPr bwMode="auto">
          <a:xfrm>
            <a:off x="358046" y="132883"/>
            <a:ext cx="6593596" cy="53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E287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E287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E287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E287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E287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>
                <a:solidFill>
                  <a:schemeClr val="tx2"/>
                </a:solidFill>
                <a:latin typeface="Helvetica"/>
                <a:ea typeface="+mn-ea"/>
                <a:cs typeface="Helvetica"/>
              </a:rPr>
              <a:t>Contribution to BLUEMED objectives</a:t>
            </a:r>
            <a:endParaRPr lang="en-US" sz="2700" dirty="0">
              <a:solidFill>
                <a:schemeClr val="tx2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8046" y="1192531"/>
            <a:ext cx="83122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•</a:t>
            </a:r>
            <a:r>
              <a:rPr lang="en-US" dirty="0"/>
              <a:t>	</a:t>
            </a:r>
            <a:r>
              <a:rPr lang="en-US" sz="2000" b="1" dirty="0">
                <a:solidFill>
                  <a:srgbClr val="7F7F7F"/>
                </a:solidFill>
                <a:latin typeface="+mn-lt"/>
                <a:cs typeface="+mn-cs"/>
              </a:rPr>
              <a:t>Developing innovative marine-based technologies, methodologies and approaches with a view to boosting the sustainable economic growth of the European maritime sectors and the conservation and upgrading of the marine environment, resources and cultural heritage; </a:t>
            </a:r>
          </a:p>
          <a:p>
            <a:pPr lvl="0"/>
            <a:r>
              <a:rPr lang="en-US" sz="2000" b="1" dirty="0">
                <a:solidFill>
                  <a:srgbClr val="7F7F7F"/>
                </a:solidFill>
                <a:latin typeface="+mn-lt"/>
                <a:cs typeface="+mn-cs"/>
              </a:rPr>
              <a:t>• 	</a:t>
            </a:r>
            <a:r>
              <a:rPr lang="en-GB" sz="2000" b="1" dirty="0">
                <a:solidFill>
                  <a:srgbClr val="7F7F7F"/>
                </a:solidFill>
                <a:latin typeface="+mn-lt"/>
                <a:cs typeface="+mn-cs"/>
              </a:rPr>
              <a:t>Fostering innovative multidisciplinary research and cooperation activities addressing the relevant Mediterranean challenges;</a:t>
            </a:r>
            <a:endParaRPr lang="en-US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pPr lvl="0"/>
            <a:r>
              <a:rPr lang="en-US" sz="2000" b="1" dirty="0">
                <a:solidFill>
                  <a:srgbClr val="7F7F7F"/>
                </a:solidFill>
                <a:latin typeface="+mn-lt"/>
                <a:cs typeface="+mn-cs"/>
              </a:rPr>
              <a:t>• 	</a:t>
            </a:r>
            <a:r>
              <a:rPr lang="en-GB" sz="2000" b="1" dirty="0">
                <a:solidFill>
                  <a:srgbClr val="7F7F7F"/>
                </a:solidFill>
                <a:latin typeface="+mn-lt"/>
                <a:cs typeface="+mn-cs"/>
              </a:rPr>
              <a:t>Providing knowledge-based support for the implementation of EU policies and directives on marine and maritime issues in the Mediterranean;</a:t>
            </a:r>
            <a:endParaRPr lang="en-US" sz="2000" b="1" dirty="0">
              <a:solidFill>
                <a:srgbClr val="7F7F7F"/>
              </a:solidFill>
              <a:latin typeface="+mn-lt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202292" y="2179638"/>
            <a:ext cx="8680450" cy="1125537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LINCOLN Technological Exploitable Results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0583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ufacturing Grou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 slide template</Template>
  <TotalTime>16616</TotalTime>
  <Words>455</Words>
  <Application>Microsoft Office PowerPoint</Application>
  <PresentationFormat>On-screen Show (16:9)</PresentationFormat>
  <Paragraphs>125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Manufacturing Group_Template</vt:lpstr>
      <vt:lpstr>Basic Slide</vt:lpstr>
      <vt:lpstr>PowerPoint Presentation</vt:lpstr>
      <vt:lpstr>PowerPoint Presentation</vt:lpstr>
      <vt:lpstr>LINCOLN in Numbers</vt:lpstr>
      <vt:lpstr>LINCOLN Vision</vt:lpstr>
      <vt:lpstr>LINCOLN Objectives (1/2)</vt:lpstr>
      <vt:lpstr>LINCOLN Objectives (2/2)</vt:lpstr>
      <vt:lpstr>Lean fact based approach</vt:lpstr>
      <vt:lpstr>PowerPoint Presentation</vt:lpstr>
      <vt:lpstr>PowerPoint Presentation</vt:lpstr>
      <vt:lpstr>The Lean design methodology</vt:lpstr>
      <vt:lpstr>IoT for the maritime sector</vt:lpstr>
      <vt:lpstr>The new iCaptain Black Box</vt:lpstr>
      <vt:lpstr>Service oriented SW</vt:lpstr>
      <vt:lpstr>LincoSim: the virtual towing tank</vt:lpstr>
      <vt:lpstr>Development of a Life Cycle Performance Assessment SW for optimal definition of the environmental and economic sustainability of the vessels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Ramundo</dc:creator>
  <cp:lastModifiedBy>Irene Mangion</cp:lastModifiedBy>
  <cp:revision>395</cp:revision>
  <dcterms:created xsi:type="dcterms:W3CDTF">2016-10-08T09:42:34Z</dcterms:created>
  <dcterms:modified xsi:type="dcterms:W3CDTF">2018-01-11T11:08:03Z</dcterms:modified>
</cp:coreProperties>
</file>