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80" r:id="rId5"/>
    <p:sldId id="284" r:id="rId6"/>
    <p:sldId id="281" r:id="rId7"/>
    <p:sldId id="296" r:id="rId8"/>
    <p:sldId id="260" r:id="rId9"/>
    <p:sldId id="268" r:id="rId10"/>
    <p:sldId id="291" r:id="rId11"/>
    <p:sldId id="297" r:id="rId12"/>
    <p:sldId id="282" r:id="rId13"/>
    <p:sldId id="298" r:id="rId14"/>
    <p:sldId id="299" r:id="rId15"/>
    <p:sldId id="283"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3" autoAdjust="0"/>
    <p:restoredTop sz="87211" autoAdjust="0"/>
  </p:normalViewPr>
  <p:slideViewPr>
    <p:cSldViewPr>
      <p:cViewPr>
        <p:scale>
          <a:sx n="77" d="100"/>
          <a:sy n="77" d="100"/>
        </p:scale>
        <p:origin x="-121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EFB9D-9AE8-BA46-B704-6C15C066B78C}" type="doc">
      <dgm:prSet loTypeId="urn:microsoft.com/office/officeart/2005/8/layout/venn3" loCatId="" qsTypeId="urn:microsoft.com/office/officeart/2005/8/quickstyle/simple4" qsCatId="simple" csTypeId="urn:microsoft.com/office/officeart/2005/8/colors/accent3_2" csCatId="accent3" phldr="1"/>
      <dgm:spPr/>
      <dgm:t>
        <a:bodyPr/>
        <a:lstStyle/>
        <a:p>
          <a:endParaRPr lang="en-US"/>
        </a:p>
      </dgm:t>
    </dgm:pt>
    <dgm:pt modelId="{32F10AAB-FDF6-0249-BA26-5DBD7116D936}">
      <dgm:prSet phldrT="[Text]"/>
      <dgm:spPr>
        <a:solidFill>
          <a:srgbClr val="FFC000">
            <a:alpha val="46000"/>
          </a:srgbClr>
        </a:solidFill>
      </dgm:spPr>
      <dgm:t>
        <a:bodyPr/>
        <a:lstStyle/>
        <a:p>
          <a:r>
            <a:rPr lang="en-US" dirty="0" smtClean="0">
              <a:latin typeface="DIN Alternate" charset="0"/>
              <a:ea typeface="DIN Alternate" charset="0"/>
              <a:cs typeface="DIN Alternate" charset="0"/>
            </a:rPr>
            <a:t>Need for space efficiency (eminent driver in small EEZs)</a:t>
          </a:r>
          <a:endParaRPr lang="en-US" dirty="0">
            <a:latin typeface="DIN Alternate" charset="0"/>
            <a:ea typeface="DIN Alternate" charset="0"/>
            <a:cs typeface="DIN Alternate" charset="0"/>
          </a:endParaRPr>
        </a:p>
      </dgm:t>
    </dgm:pt>
    <dgm:pt modelId="{F8793258-8D2C-FA4C-8E10-08F7C769F101}" type="parTrans" cxnId="{91FD22C2-594D-8B46-B3D7-0380789F772E}">
      <dgm:prSet/>
      <dgm:spPr/>
      <dgm:t>
        <a:bodyPr/>
        <a:lstStyle/>
        <a:p>
          <a:endParaRPr lang="en-US"/>
        </a:p>
      </dgm:t>
    </dgm:pt>
    <dgm:pt modelId="{EA180E45-C7E0-DB48-9F89-DFA69490EBEE}" type="sibTrans" cxnId="{91FD22C2-594D-8B46-B3D7-0380789F772E}">
      <dgm:prSet/>
      <dgm:spPr/>
      <dgm:t>
        <a:bodyPr/>
        <a:lstStyle/>
        <a:p>
          <a:endParaRPr lang="en-US"/>
        </a:p>
      </dgm:t>
    </dgm:pt>
    <dgm:pt modelId="{EB6F1F08-445A-D843-B652-3CB81BAC95A0}">
      <dgm:prSet phldrT="[Text]" custT="1"/>
      <dgm:spPr>
        <a:solidFill>
          <a:srgbClr val="0070C0">
            <a:alpha val="38000"/>
          </a:srgbClr>
        </a:solidFill>
      </dgm:spPr>
      <dgm:t>
        <a:bodyPr/>
        <a:lstStyle/>
        <a:p>
          <a:r>
            <a:rPr lang="en-US" sz="1700" dirty="0" smtClean="0">
              <a:latin typeface="DIN Alternate" charset="0"/>
              <a:ea typeface="DIN Alternate" charset="0"/>
              <a:cs typeface="DIN Alternate" charset="0"/>
            </a:rPr>
            <a:t>Drive for offshore aquaculture to expand and move offshore</a:t>
          </a:r>
        </a:p>
        <a:p>
          <a:r>
            <a:rPr lang="en-US" sz="1400" dirty="0" smtClean="0">
              <a:latin typeface="DIN Alternate" charset="0"/>
              <a:ea typeface="DIN Alternate" charset="0"/>
              <a:cs typeface="DIN Alternate" charset="0"/>
              <a:sym typeface="Wingdings"/>
            </a:rPr>
            <a:t> </a:t>
          </a:r>
          <a:r>
            <a:rPr lang="en-US" sz="1300" dirty="0" smtClean="0">
              <a:latin typeface="DIN Alternate" charset="0"/>
              <a:ea typeface="DIN Alternate" charset="0"/>
              <a:cs typeface="DIN Alternate" charset="0"/>
              <a:sym typeface="Wingdings"/>
            </a:rPr>
            <a:t>easier in combination with existing offshore infrastructures </a:t>
          </a:r>
          <a:endParaRPr lang="en-US" sz="1300" dirty="0">
            <a:latin typeface="DIN Alternate" charset="0"/>
            <a:ea typeface="DIN Alternate" charset="0"/>
            <a:cs typeface="DIN Alternate" charset="0"/>
          </a:endParaRPr>
        </a:p>
      </dgm:t>
    </dgm:pt>
    <dgm:pt modelId="{97BA8B69-685F-CA49-A391-2A938B758F3E}" type="parTrans" cxnId="{8457A1D1-9C8B-8847-A370-2719CB8DF837}">
      <dgm:prSet/>
      <dgm:spPr/>
      <dgm:t>
        <a:bodyPr/>
        <a:lstStyle/>
        <a:p>
          <a:endParaRPr lang="en-US"/>
        </a:p>
      </dgm:t>
    </dgm:pt>
    <dgm:pt modelId="{7323F6F7-51BC-6C49-8067-512924F56A6B}" type="sibTrans" cxnId="{8457A1D1-9C8B-8847-A370-2719CB8DF837}">
      <dgm:prSet/>
      <dgm:spPr/>
      <dgm:t>
        <a:bodyPr/>
        <a:lstStyle/>
        <a:p>
          <a:endParaRPr lang="en-US"/>
        </a:p>
      </dgm:t>
    </dgm:pt>
    <dgm:pt modelId="{DBE271F9-A436-C74F-B158-9160B6278AB1}">
      <dgm:prSet phldrT="[Text]"/>
      <dgm:spPr>
        <a:solidFill>
          <a:srgbClr val="00B050">
            <a:alpha val="36000"/>
          </a:srgbClr>
        </a:solidFill>
      </dgm:spPr>
      <dgm:t>
        <a:bodyPr/>
        <a:lstStyle/>
        <a:p>
          <a:r>
            <a:rPr lang="en-US" dirty="0" smtClean="0">
              <a:latin typeface="DIN Alternate" charset="0"/>
              <a:ea typeface="DIN Alternate" charset="0"/>
              <a:cs typeface="DIN Alternate" charset="0"/>
            </a:rPr>
            <a:t>Environmental synergies (i.e. IMTA) </a:t>
          </a:r>
          <a:endParaRPr lang="en-US" dirty="0">
            <a:latin typeface="DIN Alternate" charset="0"/>
            <a:ea typeface="DIN Alternate" charset="0"/>
            <a:cs typeface="DIN Alternate" charset="0"/>
          </a:endParaRPr>
        </a:p>
      </dgm:t>
    </dgm:pt>
    <dgm:pt modelId="{FF23961F-3D6B-0C48-A7CC-BAAF0C7D0BAD}" type="parTrans" cxnId="{2288057B-6BB4-3148-AA97-857FC00221D2}">
      <dgm:prSet/>
      <dgm:spPr/>
      <dgm:t>
        <a:bodyPr/>
        <a:lstStyle/>
        <a:p>
          <a:endParaRPr lang="en-US"/>
        </a:p>
      </dgm:t>
    </dgm:pt>
    <dgm:pt modelId="{A156E0E1-B6BE-D044-B135-5F8C9088A563}" type="sibTrans" cxnId="{2288057B-6BB4-3148-AA97-857FC00221D2}">
      <dgm:prSet/>
      <dgm:spPr/>
      <dgm:t>
        <a:bodyPr/>
        <a:lstStyle/>
        <a:p>
          <a:endParaRPr lang="en-US"/>
        </a:p>
      </dgm:t>
    </dgm:pt>
    <dgm:pt modelId="{DAD20F19-29D3-DC45-9DBB-05A8DF70630A}">
      <dgm:prSet phldrT="[Text]" custT="1"/>
      <dgm:spPr/>
      <dgm:t>
        <a:bodyPr/>
        <a:lstStyle/>
        <a:p>
          <a:r>
            <a:rPr lang="en-US" sz="1700" dirty="0" smtClean="0">
              <a:latin typeface="DIN Alternate" charset="0"/>
              <a:ea typeface="DIN Alternate" charset="0"/>
              <a:cs typeface="DIN Alternate" charset="0"/>
            </a:rPr>
            <a:t>Economic and societal benefits </a:t>
          </a:r>
        </a:p>
        <a:p>
          <a:r>
            <a:rPr lang="en-US" sz="1300" dirty="0" smtClean="0">
              <a:latin typeface="DIN Alternate" charset="0"/>
              <a:ea typeface="DIN Alternate" charset="0"/>
              <a:cs typeface="DIN Alternate" charset="0"/>
              <a:sym typeface="Wingdings"/>
            </a:rPr>
            <a:t> synergies in operations, licensing, job creation, etc. </a:t>
          </a:r>
          <a:endParaRPr lang="en-US" sz="1300" dirty="0">
            <a:latin typeface="DIN Alternate" charset="0"/>
            <a:ea typeface="DIN Alternate" charset="0"/>
            <a:cs typeface="DIN Alternate" charset="0"/>
          </a:endParaRPr>
        </a:p>
      </dgm:t>
    </dgm:pt>
    <dgm:pt modelId="{27F9CAA9-0F0E-154A-9159-5B7A1AECECEF}" type="parTrans" cxnId="{81546B05-F4D7-C143-8518-1C7EE5E80041}">
      <dgm:prSet/>
      <dgm:spPr/>
      <dgm:t>
        <a:bodyPr/>
        <a:lstStyle/>
        <a:p>
          <a:endParaRPr lang="en-US"/>
        </a:p>
      </dgm:t>
    </dgm:pt>
    <dgm:pt modelId="{3E0050CA-EF92-9948-9844-4DBE439BA11D}" type="sibTrans" cxnId="{81546B05-F4D7-C143-8518-1C7EE5E80041}">
      <dgm:prSet/>
      <dgm:spPr/>
      <dgm:t>
        <a:bodyPr/>
        <a:lstStyle/>
        <a:p>
          <a:endParaRPr lang="en-US"/>
        </a:p>
      </dgm:t>
    </dgm:pt>
    <dgm:pt modelId="{F57BAAE1-38E3-424B-A87C-1FB9A75F8C50}" type="pres">
      <dgm:prSet presAssocID="{CD2EFB9D-9AE8-BA46-B704-6C15C066B78C}" presName="Name0" presStyleCnt="0">
        <dgm:presLayoutVars>
          <dgm:dir/>
          <dgm:resizeHandles val="exact"/>
        </dgm:presLayoutVars>
      </dgm:prSet>
      <dgm:spPr/>
      <dgm:t>
        <a:bodyPr/>
        <a:lstStyle/>
        <a:p>
          <a:endParaRPr lang="en-GB"/>
        </a:p>
      </dgm:t>
    </dgm:pt>
    <dgm:pt modelId="{51EAD135-E6A6-6F44-AF69-D6045C3F8094}" type="pres">
      <dgm:prSet presAssocID="{32F10AAB-FDF6-0249-BA26-5DBD7116D936}" presName="Name5" presStyleLbl="vennNode1" presStyleIdx="0" presStyleCnt="4">
        <dgm:presLayoutVars>
          <dgm:bulletEnabled val="1"/>
        </dgm:presLayoutVars>
      </dgm:prSet>
      <dgm:spPr/>
      <dgm:t>
        <a:bodyPr/>
        <a:lstStyle/>
        <a:p>
          <a:endParaRPr lang="en-US"/>
        </a:p>
      </dgm:t>
    </dgm:pt>
    <dgm:pt modelId="{E107248F-3303-3842-A34F-61913FA237C6}" type="pres">
      <dgm:prSet presAssocID="{EA180E45-C7E0-DB48-9F89-DFA69490EBEE}" presName="space" presStyleCnt="0"/>
      <dgm:spPr/>
    </dgm:pt>
    <dgm:pt modelId="{69FC96A8-C5B3-E549-A048-371CE0BD9C68}" type="pres">
      <dgm:prSet presAssocID="{EB6F1F08-445A-D843-B652-3CB81BAC95A0}" presName="Name5" presStyleLbl="vennNode1" presStyleIdx="1" presStyleCnt="4">
        <dgm:presLayoutVars>
          <dgm:bulletEnabled val="1"/>
        </dgm:presLayoutVars>
      </dgm:prSet>
      <dgm:spPr/>
      <dgm:t>
        <a:bodyPr/>
        <a:lstStyle/>
        <a:p>
          <a:endParaRPr lang="en-US"/>
        </a:p>
      </dgm:t>
    </dgm:pt>
    <dgm:pt modelId="{021816FB-7B40-C543-BBAC-1E9E9A59F83C}" type="pres">
      <dgm:prSet presAssocID="{7323F6F7-51BC-6C49-8067-512924F56A6B}" presName="space" presStyleCnt="0"/>
      <dgm:spPr/>
    </dgm:pt>
    <dgm:pt modelId="{AA6F12B5-A7F6-3249-9F3C-47A3A383E066}" type="pres">
      <dgm:prSet presAssocID="{DBE271F9-A436-C74F-B158-9160B6278AB1}" presName="Name5" presStyleLbl="vennNode1" presStyleIdx="2" presStyleCnt="4">
        <dgm:presLayoutVars>
          <dgm:bulletEnabled val="1"/>
        </dgm:presLayoutVars>
      </dgm:prSet>
      <dgm:spPr/>
      <dgm:t>
        <a:bodyPr/>
        <a:lstStyle/>
        <a:p>
          <a:endParaRPr lang="en-US"/>
        </a:p>
      </dgm:t>
    </dgm:pt>
    <dgm:pt modelId="{79381D2C-9EF3-464D-B8A2-9D2F53AFB6B6}" type="pres">
      <dgm:prSet presAssocID="{A156E0E1-B6BE-D044-B135-5F8C9088A563}" presName="space" presStyleCnt="0"/>
      <dgm:spPr/>
    </dgm:pt>
    <dgm:pt modelId="{9AABC04E-8F0A-F34D-B3CE-227F5B25AC66}" type="pres">
      <dgm:prSet presAssocID="{DAD20F19-29D3-DC45-9DBB-05A8DF70630A}" presName="Name5" presStyleLbl="vennNode1" presStyleIdx="3" presStyleCnt="4">
        <dgm:presLayoutVars>
          <dgm:bulletEnabled val="1"/>
        </dgm:presLayoutVars>
      </dgm:prSet>
      <dgm:spPr/>
      <dgm:t>
        <a:bodyPr/>
        <a:lstStyle/>
        <a:p>
          <a:endParaRPr lang="en-US"/>
        </a:p>
      </dgm:t>
    </dgm:pt>
  </dgm:ptLst>
  <dgm:cxnLst>
    <dgm:cxn modelId="{1D254FCB-0480-9F4D-AEBC-54ECCC2AC0EA}" type="presOf" srcId="{DAD20F19-29D3-DC45-9DBB-05A8DF70630A}" destId="{9AABC04E-8F0A-F34D-B3CE-227F5B25AC66}" srcOrd="0" destOrd="0" presId="urn:microsoft.com/office/officeart/2005/8/layout/venn3"/>
    <dgm:cxn modelId="{D4BE7D1F-767D-6F4D-8C63-9C7F72F68324}" type="presOf" srcId="{DBE271F9-A436-C74F-B158-9160B6278AB1}" destId="{AA6F12B5-A7F6-3249-9F3C-47A3A383E066}" srcOrd="0" destOrd="0" presId="urn:microsoft.com/office/officeart/2005/8/layout/venn3"/>
    <dgm:cxn modelId="{92386902-C5E4-594A-AC40-412633D7B3D8}" type="presOf" srcId="{EB6F1F08-445A-D843-B652-3CB81BAC95A0}" destId="{69FC96A8-C5B3-E549-A048-371CE0BD9C68}" srcOrd="0" destOrd="0" presId="urn:microsoft.com/office/officeart/2005/8/layout/venn3"/>
    <dgm:cxn modelId="{91FD22C2-594D-8B46-B3D7-0380789F772E}" srcId="{CD2EFB9D-9AE8-BA46-B704-6C15C066B78C}" destId="{32F10AAB-FDF6-0249-BA26-5DBD7116D936}" srcOrd="0" destOrd="0" parTransId="{F8793258-8D2C-FA4C-8E10-08F7C769F101}" sibTransId="{EA180E45-C7E0-DB48-9F89-DFA69490EBEE}"/>
    <dgm:cxn modelId="{3CC94409-B503-A34E-AE9D-5513128245F7}" type="presOf" srcId="{32F10AAB-FDF6-0249-BA26-5DBD7116D936}" destId="{51EAD135-E6A6-6F44-AF69-D6045C3F8094}" srcOrd="0" destOrd="0" presId="urn:microsoft.com/office/officeart/2005/8/layout/venn3"/>
    <dgm:cxn modelId="{8457A1D1-9C8B-8847-A370-2719CB8DF837}" srcId="{CD2EFB9D-9AE8-BA46-B704-6C15C066B78C}" destId="{EB6F1F08-445A-D843-B652-3CB81BAC95A0}" srcOrd="1" destOrd="0" parTransId="{97BA8B69-685F-CA49-A391-2A938B758F3E}" sibTransId="{7323F6F7-51BC-6C49-8067-512924F56A6B}"/>
    <dgm:cxn modelId="{7C814CED-6C51-0648-B4EB-36AB95F0B289}" type="presOf" srcId="{CD2EFB9D-9AE8-BA46-B704-6C15C066B78C}" destId="{F57BAAE1-38E3-424B-A87C-1FB9A75F8C50}" srcOrd="0" destOrd="0" presId="urn:microsoft.com/office/officeart/2005/8/layout/venn3"/>
    <dgm:cxn modelId="{2288057B-6BB4-3148-AA97-857FC00221D2}" srcId="{CD2EFB9D-9AE8-BA46-B704-6C15C066B78C}" destId="{DBE271F9-A436-C74F-B158-9160B6278AB1}" srcOrd="2" destOrd="0" parTransId="{FF23961F-3D6B-0C48-A7CC-BAAF0C7D0BAD}" sibTransId="{A156E0E1-B6BE-D044-B135-5F8C9088A563}"/>
    <dgm:cxn modelId="{81546B05-F4D7-C143-8518-1C7EE5E80041}" srcId="{CD2EFB9D-9AE8-BA46-B704-6C15C066B78C}" destId="{DAD20F19-29D3-DC45-9DBB-05A8DF70630A}" srcOrd="3" destOrd="0" parTransId="{27F9CAA9-0F0E-154A-9159-5B7A1AECECEF}" sibTransId="{3E0050CA-EF92-9948-9844-4DBE439BA11D}"/>
    <dgm:cxn modelId="{FE137013-7324-E149-8427-CDC79CF3BD40}" type="presParOf" srcId="{F57BAAE1-38E3-424B-A87C-1FB9A75F8C50}" destId="{51EAD135-E6A6-6F44-AF69-D6045C3F8094}" srcOrd="0" destOrd="0" presId="urn:microsoft.com/office/officeart/2005/8/layout/venn3"/>
    <dgm:cxn modelId="{93E20FE4-6B0C-8248-9D56-FABFDFA10285}" type="presParOf" srcId="{F57BAAE1-38E3-424B-A87C-1FB9A75F8C50}" destId="{E107248F-3303-3842-A34F-61913FA237C6}" srcOrd="1" destOrd="0" presId="urn:microsoft.com/office/officeart/2005/8/layout/venn3"/>
    <dgm:cxn modelId="{E2513F0C-402C-EC42-8255-A4E23B20C384}" type="presParOf" srcId="{F57BAAE1-38E3-424B-A87C-1FB9A75F8C50}" destId="{69FC96A8-C5B3-E549-A048-371CE0BD9C68}" srcOrd="2" destOrd="0" presId="urn:microsoft.com/office/officeart/2005/8/layout/venn3"/>
    <dgm:cxn modelId="{BC0D0607-8DE8-CD4D-85F2-4B457470F51F}" type="presParOf" srcId="{F57BAAE1-38E3-424B-A87C-1FB9A75F8C50}" destId="{021816FB-7B40-C543-BBAC-1E9E9A59F83C}" srcOrd="3" destOrd="0" presId="urn:microsoft.com/office/officeart/2005/8/layout/venn3"/>
    <dgm:cxn modelId="{E49CEAC0-0DED-B24F-9B71-5DF238A0E723}" type="presParOf" srcId="{F57BAAE1-38E3-424B-A87C-1FB9A75F8C50}" destId="{AA6F12B5-A7F6-3249-9F3C-47A3A383E066}" srcOrd="4" destOrd="0" presId="urn:microsoft.com/office/officeart/2005/8/layout/venn3"/>
    <dgm:cxn modelId="{2E4A42A4-F0C2-AF43-87B9-8F6D8A808075}" type="presParOf" srcId="{F57BAAE1-38E3-424B-A87C-1FB9A75F8C50}" destId="{79381D2C-9EF3-464D-B8A2-9D2F53AFB6B6}" srcOrd="5" destOrd="0" presId="urn:microsoft.com/office/officeart/2005/8/layout/venn3"/>
    <dgm:cxn modelId="{180EF971-FBAB-A34C-87D3-0F4EF250A56B}" type="presParOf" srcId="{F57BAAE1-38E3-424B-A87C-1FB9A75F8C50}" destId="{9AABC04E-8F0A-F34D-B3CE-227F5B25AC66}"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AD135-E6A6-6F44-AF69-D6045C3F8094}">
      <dsp:nvSpPr>
        <dsp:cNvPr id="0" name=""/>
        <dsp:cNvSpPr/>
      </dsp:nvSpPr>
      <dsp:spPr>
        <a:xfrm>
          <a:off x="2411" y="928836"/>
          <a:ext cx="2419052" cy="2419052"/>
        </a:xfrm>
        <a:prstGeom prst="ellipse">
          <a:avLst/>
        </a:prstGeom>
        <a:solidFill>
          <a:srgbClr val="FFC000">
            <a:alpha val="46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3129" tIns="21590" rIns="133129" bIns="21590" numCol="1" spcCol="1270" anchor="ctr" anchorCtr="0">
          <a:noAutofit/>
        </a:bodyPr>
        <a:lstStyle/>
        <a:p>
          <a:pPr lvl="0" algn="ctr" defTabSz="755650">
            <a:lnSpc>
              <a:spcPct val="90000"/>
            </a:lnSpc>
            <a:spcBef>
              <a:spcPct val="0"/>
            </a:spcBef>
            <a:spcAft>
              <a:spcPct val="35000"/>
            </a:spcAft>
          </a:pPr>
          <a:r>
            <a:rPr lang="en-US" sz="1700" kern="1200" dirty="0" smtClean="0">
              <a:latin typeface="DIN Alternate" charset="0"/>
              <a:ea typeface="DIN Alternate" charset="0"/>
              <a:cs typeface="DIN Alternate" charset="0"/>
            </a:rPr>
            <a:t>Need for space efficiency (eminent driver in small EEZs)</a:t>
          </a:r>
          <a:endParaRPr lang="en-US" sz="1700" kern="1200" dirty="0">
            <a:latin typeface="DIN Alternate" charset="0"/>
            <a:ea typeface="DIN Alternate" charset="0"/>
            <a:cs typeface="DIN Alternate" charset="0"/>
          </a:endParaRPr>
        </a:p>
      </dsp:txBody>
      <dsp:txXfrm>
        <a:off x="356673" y="1283098"/>
        <a:ext cx="1710528" cy="1710528"/>
      </dsp:txXfrm>
    </dsp:sp>
    <dsp:sp modelId="{69FC96A8-C5B3-E549-A048-371CE0BD9C68}">
      <dsp:nvSpPr>
        <dsp:cNvPr id="0" name=""/>
        <dsp:cNvSpPr/>
      </dsp:nvSpPr>
      <dsp:spPr>
        <a:xfrm>
          <a:off x="1937652" y="928836"/>
          <a:ext cx="2419052" cy="2419052"/>
        </a:xfrm>
        <a:prstGeom prst="ellipse">
          <a:avLst/>
        </a:prstGeom>
        <a:solidFill>
          <a:srgbClr val="0070C0">
            <a:alpha val="38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3129" tIns="21590" rIns="133129" bIns="21590" numCol="1" spcCol="1270" anchor="ctr" anchorCtr="0">
          <a:noAutofit/>
        </a:bodyPr>
        <a:lstStyle/>
        <a:p>
          <a:pPr lvl="0" algn="ctr" defTabSz="755650">
            <a:lnSpc>
              <a:spcPct val="90000"/>
            </a:lnSpc>
            <a:spcBef>
              <a:spcPct val="0"/>
            </a:spcBef>
            <a:spcAft>
              <a:spcPct val="35000"/>
            </a:spcAft>
          </a:pPr>
          <a:r>
            <a:rPr lang="en-US" sz="1700" kern="1200" dirty="0" smtClean="0">
              <a:latin typeface="DIN Alternate" charset="0"/>
              <a:ea typeface="DIN Alternate" charset="0"/>
              <a:cs typeface="DIN Alternate" charset="0"/>
            </a:rPr>
            <a:t>Drive for offshore aquaculture to expand and move offshore</a:t>
          </a:r>
        </a:p>
        <a:p>
          <a:pPr lvl="0" algn="ctr" defTabSz="755650">
            <a:lnSpc>
              <a:spcPct val="90000"/>
            </a:lnSpc>
            <a:spcBef>
              <a:spcPct val="0"/>
            </a:spcBef>
            <a:spcAft>
              <a:spcPct val="35000"/>
            </a:spcAft>
          </a:pPr>
          <a:r>
            <a:rPr lang="en-US" sz="1400" kern="1200" dirty="0" smtClean="0">
              <a:latin typeface="DIN Alternate" charset="0"/>
              <a:ea typeface="DIN Alternate" charset="0"/>
              <a:cs typeface="DIN Alternate" charset="0"/>
              <a:sym typeface="Wingdings"/>
            </a:rPr>
            <a:t> </a:t>
          </a:r>
          <a:r>
            <a:rPr lang="en-US" sz="1300" kern="1200" dirty="0" smtClean="0">
              <a:latin typeface="DIN Alternate" charset="0"/>
              <a:ea typeface="DIN Alternate" charset="0"/>
              <a:cs typeface="DIN Alternate" charset="0"/>
              <a:sym typeface="Wingdings"/>
            </a:rPr>
            <a:t>easier in combination with existing offshore infrastructures </a:t>
          </a:r>
          <a:endParaRPr lang="en-US" sz="1300" kern="1200" dirty="0">
            <a:latin typeface="DIN Alternate" charset="0"/>
            <a:ea typeface="DIN Alternate" charset="0"/>
            <a:cs typeface="DIN Alternate" charset="0"/>
          </a:endParaRPr>
        </a:p>
      </dsp:txBody>
      <dsp:txXfrm>
        <a:off x="2291914" y="1283098"/>
        <a:ext cx="1710528" cy="1710528"/>
      </dsp:txXfrm>
    </dsp:sp>
    <dsp:sp modelId="{AA6F12B5-A7F6-3249-9F3C-47A3A383E066}">
      <dsp:nvSpPr>
        <dsp:cNvPr id="0" name=""/>
        <dsp:cNvSpPr/>
      </dsp:nvSpPr>
      <dsp:spPr>
        <a:xfrm>
          <a:off x="3872894" y="928836"/>
          <a:ext cx="2419052" cy="2419052"/>
        </a:xfrm>
        <a:prstGeom prst="ellipse">
          <a:avLst/>
        </a:prstGeom>
        <a:solidFill>
          <a:srgbClr val="00B050">
            <a:alpha val="36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3129" tIns="21590" rIns="133129" bIns="21590" numCol="1" spcCol="1270" anchor="ctr" anchorCtr="0">
          <a:noAutofit/>
        </a:bodyPr>
        <a:lstStyle/>
        <a:p>
          <a:pPr lvl="0" algn="ctr" defTabSz="755650">
            <a:lnSpc>
              <a:spcPct val="90000"/>
            </a:lnSpc>
            <a:spcBef>
              <a:spcPct val="0"/>
            </a:spcBef>
            <a:spcAft>
              <a:spcPct val="35000"/>
            </a:spcAft>
          </a:pPr>
          <a:r>
            <a:rPr lang="en-US" sz="1700" kern="1200" dirty="0" smtClean="0">
              <a:latin typeface="DIN Alternate" charset="0"/>
              <a:ea typeface="DIN Alternate" charset="0"/>
              <a:cs typeface="DIN Alternate" charset="0"/>
            </a:rPr>
            <a:t>Environmental synergies (i.e. IMTA) </a:t>
          </a:r>
          <a:endParaRPr lang="en-US" sz="1700" kern="1200" dirty="0">
            <a:latin typeface="DIN Alternate" charset="0"/>
            <a:ea typeface="DIN Alternate" charset="0"/>
            <a:cs typeface="DIN Alternate" charset="0"/>
          </a:endParaRPr>
        </a:p>
      </dsp:txBody>
      <dsp:txXfrm>
        <a:off x="4227156" y="1283098"/>
        <a:ext cx="1710528" cy="1710528"/>
      </dsp:txXfrm>
    </dsp:sp>
    <dsp:sp modelId="{9AABC04E-8F0A-F34D-B3CE-227F5B25AC66}">
      <dsp:nvSpPr>
        <dsp:cNvPr id="0" name=""/>
        <dsp:cNvSpPr/>
      </dsp:nvSpPr>
      <dsp:spPr>
        <a:xfrm>
          <a:off x="5808136" y="928836"/>
          <a:ext cx="2419052" cy="241905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3129" tIns="21590" rIns="133129" bIns="21590" numCol="1" spcCol="1270" anchor="ctr" anchorCtr="0">
          <a:noAutofit/>
        </a:bodyPr>
        <a:lstStyle/>
        <a:p>
          <a:pPr lvl="0" algn="ctr" defTabSz="755650">
            <a:lnSpc>
              <a:spcPct val="90000"/>
            </a:lnSpc>
            <a:spcBef>
              <a:spcPct val="0"/>
            </a:spcBef>
            <a:spcAft>
              <a:spcPct val="35000"/>
            </a:spcAft>
          </a:pPr>
          <a:r>
            <a:rPr lang="en-US" sz="1700" kern="1200" dirty="0" smtClean="0">
              <a:latin typeface="DIN Alternate" charset="0"/>
              <a:ea typeface="DIN Alternate" charset="0"/>
              <a:cs typeface="DIN Alternate" charset="0"/>
            </a:rPr>
            <a:t>Economic and societal benefits </a:t>
          </a:r>
        </a:p>
        <a:p>
          <a:pPr lvl="0" algn="ctr" defTabSz="755650">
            <a:lnSpc>
              <a:spcPct val="90000"/>
            </a:lnSpc>
            <a:spcBef>
              <a:spcPct val="0"/>
            </a:spcBef>
            <a:spcAft>
              <a:spcPct val="35000"/>
            </a:spcAft>
          </a:pPr>
          <a:r>
            <a:rPr lang="en-US" sz="1300" kern="1200" dirty="0" smtClean="0">
              <a:latin typeface="DIN Alternate" charset="0"/>
              <a:ea typeface="DIN Alternate" charset="0"/>
              <a:cs typeface="DIN Alternate" charset="0"/>
              <a:sym typeface="Wingdings"/>
            </a:rPr>
            <a:t> synergies in operations, licensing, job creation, etc. </a:t>
          </a:r>
          <a:endParaRPr lang="en-US" sz="1300" kern="1200" dirty="0">
            <a:latin typeface="DIN Alternate" charset="0"/>
            <a:ea typeface="DIN Alternate" charset="0"/>
            <a:cs typeface="DIN Alternate" charset="0"/>
          </a:endParaRPr>
        </a:p>
      </dsp:txBody>
      <dsp:txXfrm>
        <a:off x="6162398" y="1283098"/>
        <a:ext cx="1710528" cy="171052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08672E8-E26F-2642-B8F4-0A8B11F2E4E7}" type="datetimeFigureOut">
              <a:rPr lang="en-US" smtClean="0"/>
              <a:t>1/8/2018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447420-EEBC-7D48-997A-8261B2A5BAA4}" type="slidenum">
              <a:rPr lang="en-US" smtClean="0"/>
              <a:t>‹#›</a:t>
            </a:fld>
            <a:endParaRPr lang="en-US"/>
          </a:p>
        </p:txBody>
      </p:sp>
    </p:spTree>
    <p:extLst>
      <p:ext uri="{BB962C8B-B14F-4D97-AF65-F5344CB8AC3E}">
        <p14:creationId xmlns:p14="http://schemas.microsoft.com/office/powerpoint/2010/main" val="182163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02C6D5-B90B-2C4C-9C65-676FD86453CD}" type="datetimeFigureOut">
              <a:rPr lang="en-US" smtClean="0"/>
              <a:t>1/8/2018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D89B49-3A66-8E40-BED6-B7C3CB75BEC2}" type="slidenum">
              <a:rPr lang="en-US" smtClean="0"/>
              <a:t>‹#›</a:t>
            </a:fld>
            <a:endParaRPr lang="en-US"/>
          </a:p>
        </p:txBody>
      </p:sp>
    </p:spTree>
    <p:extLst>
      <p:ext uri="{BB962C8B-B14F-4D97-AF65-F5344CB8AC3E}">
        <p14:creationId xmlns:p14="http://schemas.microsoft.com/office/powerpoint/2010/main" val="7543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tes.dundee.ac.uk/muses/project-outputs/wp2-regional-overviews-5-eu-sea-basin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ites.dundee.ac.uk/muses/project-outputs/wp4-action-plan-address-the-challenges-and-opportunities-for-multi-uses-of-oceans/" TargetMode="External"/><Relationship Id="rId4" Type="http://schemas.openxmlformats.org/officeDocument/2006/relationships/hyperlink" Target="http://sites.dundee.ac.uk/muses/project-outputs/wp3-case-studies-within-eu-sea-basi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89B49-3A66-8E40-BED6-B7C3CB75BEC2}" type="slidenum">
              <a:rPr lang="en-US" smtClean="0"/>
              <a:t>1</a:t>
            </a:fld>
            <a:endParaRPr lang="en-US"/>
          </a:p>
        </p:txBody>
      </p:sp>
    </p:spTree>
    <p:extLst>
      <p:ext uri="{BB962C8B-B14F-4D97-AF65-F5344CB8AC3E}">
        <p14:creationId xmlns:p14="http://schemas.microsoft.com/office/powerpoint/2010/main" val="173050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synergies</a:t>
            </a:r>
            <a:r>
              <a:rPr lang="en-GB" baseline="0" dirty="0" smtClean="0"/>
              <a:t> between our projects.  I believe particular synergies with these four </a:t>
            </a:r>
            <a:r>
              <a:rPr lang="en-GB" baseline="0" dirty="0" err="1" smtClean="0"/>
              <a:t>BlueMed</a:t>
            </a:r>
            <a:r>
              <a:rPr lang="en-GB" baseline="0" dirty="0" smtClean="0"/>
              <a:t> objectives</a:t>
            </a:r>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10</a:t>
            </a:fld>
            <a:endParaRPr lang="en-US"/>
          </a:p>
        </p:txBody>
      </p:sp>
    </p:spTree>
    <p:extLst>
      <p:ext uri="{BB962C8B-B14F-4D97-AF65-F5344CB8AC3E}">
        <p14:creationId xmlns:p14="http://schemas.microsoft.com/office/powerpoint/2010/main" val="138640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a:t>
            </a:r>
            <a:r>
              <a:rPr lang="en-GB" baseline="0" dirty="0" smtClean="0"/>
              <a:t> outputs from the MUSES project – especially the Med focused reports.</a:t>
            </a:r>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11</a:t>
            </a:fld>
            <a:endParaRPr lang="en-US"/>
          </a:p>
        </p:txBody>
      </p:sp>
    </p:spTree>
    <p:extLst>
      <p:ext uri="{BB962C8B-B14F-4D97-AF65-F5344CB8AC3E}">
        <p14:creationId xmlns:p14="http://schemas.microsoft.com/office/powerpoint/2010/main" val="213310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stakeholders to sign up to newsletter</a:t>
            </a:r>
            <a:r>
              <a:rPr lang="en-GB" baseline="0" dirty="0" smtClean="0"/>
              <a:t> if they have not already done so.</a:t>
            </a:r>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12</a:t>
            </a:fld>
            <a:endParaRPr lang="en-US"/>
          </a:p>
        </p:txBody>
      </p:sp>
    </p:spTree>
    <p:extLst>
      <p:ext uri="{BB962C8B-B14F-4D97-AF65-F5344CB8AC3E}">
        <p14:creationId xmlns:p14="http://schemas.microsoft.com/office/powerpoint/2010/main" val="355188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introduction</a:t>
            </a:r>
            <a:r>
              <a:rPr lang="en-GB" baseline="0" dirty="0" smtClean="0"/>
              <a:t> on the MUSES project as outlined in slide</a:t>
            </a:r>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2</a:t>
            </a:fld>
            <a:endParaRPr lang="en-US"/>
          </a:p>
        </p:txBody>
      </p:sp>
    </p:spTree>
    <p:extLst>
      <p:ext uri="{BB962C8B-B14F-4D97-AF65-F5344CB8AC3E}">
        <p14:creationId xmlns:p14="http://schemas.microsoft.com/office/powerpoint/2010/main" val="412534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dirty="0" smtClean="0"/>
              <a:t>A</a:t>
            </a:r>
            <a:r>
              <a:rPr lang="en-GB" baseline="0" dirty="0" smtClean="0"/>
              <a:t> total of 10 partners from 7 different countries, some partners also have links to satellite offices within their organisations that cover other countries of interest to the project. </a:t>
            </a:r>
            <a:r>
              <a:rPr lang="en-GB" dirty="0" smtClean="0"/>
              <a:t>Marine Scotland is the co-ordinating partner.</a:t>
            </a:r>
            <a:endParaRPr lang="en-GB" baseline="0" dirty="0" smtClean="0"/>
          </a:p>
          <a:p>
            <a:endParaRPr lang="en-GB" baseline="0" dirty="0" smtClean="0"/>
          </a:p>
          <a:p>
            <a:r>
              <a:rPr lang="en-GB" dirty="0" smtClean="0"/>
              <a:t>A mix of consultancies, academia and Government bodies providing a strong team with complementary skills from the different types of organisations. </a:t>
            </a:r>
          </a:p>
          <a:p>
            <a:endParaRPr lang="en-GB" dirty="0" smtClean="0"/>
          </a:p>
          <a:p>
            <a:r>
              <a:rPr lang="en-GB" dirty="0" smtClean="0"/>
              <a:t>Excellent geographical coverage, understanding and relevant links to key stakeholders in the five sea basins that this project will report (Baltic Sea, North Sea, Mediterranean Sea, Black Sea and Eastern Atlantic). </a:t>
            </a:r>
          </a:p>
          <a:p>
            <a:endParaRPr lang="en-GB" dirty="0" smtClean="0"/>
          </a:p>
          <a:p>
            <a:r>
              <a:rPr lang="en-GB" dirty="0" smtClean="0"/>
              <a:t>The breadth of the consortium will therefore strengthen MUSES ability to fully understand the barriers, how best to reduce risks, improve efficiencies and enhance social acceptance of combining marine activities.</a:t>
            </a:r>
            <a:endParaRPr lang="en-US" dirty="0"/>
          </a:p>
        </p:txBody>
      </p:sp>
      <p:sp>
        <p:nvSpPr>
          <p:cNvPr id="4" name="Slide Number Placeholder 3"/>
          <p:cNvSpPr>
            <a:spLocks noGrp="1"/>
          </p:cNvSpPr>
          <p:nvPr>
            <p:ph type="sldNum" sz="quarter" idx="10"/>
          </p:nvPr>
        </p:nvSpPr>
        <p:spPr/>
        <p:txBody>
          <a:bodyPr/>
          <a:lstStyle/>
          <a:p>
            <a:fld id="{AED89B49-3A66-8E40-BED6-B7C3CB75BEC2}" type="slidenum">
              <a:rPr lang="en-US" smtClean="0"/>
              <a:t>3</a:t>
            </a:fld>
            <a:endParaRPr lang="en-US"/>
          </a:p>
        </p:txBody>
      </p:sp>
    </p:spTree>
    <p:extLst>
      <p:ext uri="{BB962C8B-B14F-4D97-AF65-F5344CB8AC3E}">
        <p14:creationId xmlns:p14="http://schemas.microsoft.com/office/powerpoint/2010/main" val="85529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Integrated multi-trophic aquaculture (</a:t>
            </a:r>
            <a:r>
              <a:rPr lang="en-GB" dirty="0" err="1" smtClean="0"/>
              <a:t>IMTA</a:t>
            </a:r>
            <a:r>
              <a:rPr lang="en-GB" dirty="0" smtClean="0"/>
              <a:t>) provides the </a:t>
            </a:r>
            <a:r>
              <a:rPr lang="en-GB" dirty="0" err="1" smtClean="0"/>
              <a:t>byproducts</a:t>
            </a:r>
            <a:r>
              <a:rPr lang="en-GB" dirty="0" smtClean="0"/>
              <a:t>, including waste, from one aquatic species as inputs (fertilizers, food) for another.</a:t>
            </a:r>
          </a:p>
          <a:p>
            <a:endParaRPr lang="en-GB" dirty="0" smtClean="0"/>
          </a:p>
          <a:p>
            <a:r>
              <a:rPr lang="en-GB" dirty="0" smtClean="0"/>
              <a:t>Good alignment</a:t>
            </a:r>
            <a:r>
              <a:rPr lang="en-GB" baseline="0" dirty="0" smtClean="0"/>
              <a:t> with the </a:t>
            </a:r>
            <a:r>
              <a:rPr lang="en-GB" baseline="0" dirty="0" err="1" smtClean="0"/>
              <a:t>BlueMed</a:t>
            </a:r>
            <a:r>
              <a:rPr lang="en-GB" baseline="0" dirty="0" smtClean="0"/>
              <a:t> Objectives:</a:t>
            </a:r>
          </a:p>
          <a:p>
            <a:endParaRPr lang="en-GB" baseline="0" dirty="0" smtClean="0"/>
          </a:p>
          <a:p>
            <a:pPr marL="342900" lvl="0" indent="-342900" algn="just">
              <a:spcAft>
                <a:spcPts val="0"/>
              </a:spcAft>
              <a:buFont typeface="Symbol"/>
              <a:buChar char=""/>
            </a:pPr>
            <a:r>
              <a:rPr lang="en-GB" sz="1200" dirty="0" smtClean="0">
                <a:solidFill>
                  <a:srgbClr val="000000"/>
                </a:solidFill>
                <a:effectLst/>
                <a:latin typeface="Arial"/>
                <a:ea typeface="Calibri"/>
                <a:cs typeface="Times New Roman"/>
              </a:rPr>
              <a:t>developing innovative marine-based technologies, methodologies and approaches with a view to </a:t>
            </a:r>
            <a:r>
              <a:rPr lang="en-GB" sz="1200" b="1" dirty="0" smtClean="0">
                <a:solidFill>
                  <a:srgbClr val="000000"/>
                </a:solidFill>
                <a:effectLst/>
                <a:latin typeface="Arial"/>
                <a:ea typeface="Calibri"/>
                <a:cs typeface="Times New Roman"/>
              </a:rPr>
              <a:t>boosting the sustainable economic growth </a:t>
            </a:r>
            <a:r>
              <a:rPr lang="en-GB" sz="1200" dirty="0" smtClean="0">
                <a:solidFill>
                  <a:srgbClr val="000000"/>
                </a:solidFill>
                <a:effectLst/>
                <a:latin typeface="Arial"/>
                <a:ea typeface="Calibri"/>
                <a:cs typeface="Times New Roman"/>
              </a:rPr>
              <a:t>of the European maritime sectors and the </a:t>
            </a:r>
            <a:r>
              <a:rPr lang="en-GB" sz="1200" b="1" dirty="0" smtClean="0">
                <a:solidFill>
                  <a:srgbClr val="000000"/>
                </a:solidFill>
                <a:effectLst/>
                <a:latin typeface="Arial"/>
                <a:ea typeface="Calibri"/>
                <a:cs typeface="Times New Roman"/>
              </a:rPr>
              <a:t>conservation and upgrading of the marine environment, resources and cultural heritage; </a:t>
            </a:r>
          </a:p>
          <a:p>
            <a:pPr marL="342900" lvl="0" indent="-342900" algn="just">
              <a:spcAft>
                <a:spcPts val="0"/>
              </a:spcAft>
              <a:buFont typeface="Symbol"/>
              <a:buChar char=""/>
            </a:pPr>
            <a:endParaRPr lang="en-GB" sz="1200" b="1" dirty="0" smtClean="0">
              <a:effectLst/>
              <a:latin typeface="PF Square Sans Pro"/>
              <a:ea typeface="Calibri"/>
              <a:cs typeface="Times New Roman"/>
            </a:endParaRPr>
          </a:p>
          <a:p>
            <a:pPr marL="342900" lvl="0" indent="-342900">
              <a:spcAft>
                <a:spcPts val="0"/>
              </a:spcAft>
              <a:buFont typeface="Symbol"/>
              <a:buChar char=""/>
            </a:pPr>
            <a:r>
              <a:rPr lang="en-GB" sz="1200" b="1" dirty="0" smtClean="0">
                <a:solidFill>
                  <a:srgbClr val="000000"/>
                </a:solidFill>
                <a:effectLst/>
                <a:latin typeface="Arial"/>
                <a:ea typeface="Calibri"/>
              </a:rPr>
              <a:t>fostering innovative multidisciplinary research and cooperation activities</a:t>
            </a:r>
            <a:r>
              <a:rPr lang="en-GB" sz="1200" dirty="0" smtClean="0">
                <a:solidFill>
                  <a:srgbClr val="000000"/>
                </a:solidFill>
                <a:effectLst/>
                <a:latin typeface="Arial"/>
                <a:ea typeface="Calibri"/>
              </a:rPr>
              <a:t> addressing the relevant Mediterranean challenges;</a:t>
            </a:r>
          </a:p>
          <a:p>
            <a:pPr marL="342900" lvl="0" indent="-342900">
              <a:spcAft>
                <a:spcPts val="0"/>
              </a:spcAft>
              <a:buFont typeface="Symbol"/>
              <a:buChar char=""/>
            </a:pPr>
            <a:endParaRPr lang="en-GB" sz="1100" dirty="0" smtClean="0">
              <a:effectLst/>
              <a:latin typeface="+mn-lt"/>
              <a:ea typeface="Calibri"/>
            </a:endParaRPr>
          </a:p>
          <a:p>
            <a:pPr marL="342900" lvl="0" indent="-342900">
              <a:spcAft>
                <a:spcPts val="0"/>
              </a:spcAft>
              <a:buFont typeface="Symbol"/>
              <a:buChar char=""/>
            </a:pPr>
            <a:r>
              <a:rPr lang="en-GB" sz="1200" dirty="0" smtClean="0">
                <a:solidFill>
                  <a:srgbClr val="000000"/>
                </a:solidFill>
                <a:effectLst/>
                <a:latin typeface="Arial"/>
                <a:ea typeface="Calibri"/>
              </a:rPr>
              <a:t>providing </a:t>
            </a:r>
            <a:r>
              <a:rPr lang="en-GB" sz="1200" b="1" dirty="0" smtClean="0">
                <a:solidFill>
                  <a:srgbClr val="000000"/>
                </a:solidFill>
                <a:effectLst/>
                <a:latin typeface="Arial"/>
                <a:ea typeface="Calibri"/>
              </a:rPr>
              <a:t>knowledge-based support </a:t>
            </a:r>
            <a:r>
              <a:rPr lang="en-GB" sz="1200" dirty="0" smtClean="0">
                <a:solidFill>
                  <a:srgbClr val="000000"/>
                </a:solidFill>
                <a:effectLst/>
                <a:latin typeface="Arial"/>
                <a:ea typeface="Calibri"/>
              </a:rPr>
              <a:t>for the </a:t>
            </a:r>
            <a:r>
              <a:rPr lang="en-GB" sz="1200" b="1" dirty="0" smtClean="0">
                <a:solidFill>
                  <a:srgbClr val="000000"/>
                </a:solidFill>
                <a:effectLst/>
                <a:latin typeface="Arial"/>
                <a:ea typeface="Calibri"/>
              </a:rPr>
              <a:t>implementation of EU policies and directives </a:t>
            </a:r>
            <a:r>
              <a:rPr lang="en-GB" sz="1200" dirty="0" smtClean="0">
                <a:solidFill>
                  <a:srgbClr val="000000"/>
                </a:solidFill>
                <a:effectLst/>
                <a:latin typeface="Arial"/>
                <a:ea typeface="Calibri"/>
              </a:rPr>
              <a:t>on marine and maritime issues in the Mediterranean;</a:t>
            </a:r>
          </a:p>
          <a:p>
            <a:pPr marL="342900" lvl="0" indent="-342900">
              <a:spcAft>
                <a:spcPts val="0"/>
              </a:spcAft>
              <a:buFont typeface="Symbol"/>
              <a:buChar char=""/>
            </a:pPr>
            <a:endParaRPr lang="en-GB" sz="1100" dirty="0" smtClean="0">
              <a:effectLst/>
              <a:latin typeface="+mn-lt"/>
              <a:ea typeface="Calibri"/>
            </a:endParaRPr>
          </a:p>
          <a:p>
            <a:pPr marL="342900" lvl="0" indent="-342900">
              <a:spcAft>
                <a:spcPts val="0"/>
              </a:spcAft>
              <a:buFont typeface="Symbol"/>
              <a:buChar char=""/>
            </a:pPr>
            <a:r>
              <a:rPr lang="en-GB" sz="1200" dirty="0" smtClean="0">
                <a:solidFill>
                  <a:srgbClr val="000000"/>
                </a:solidFill>
                <a:effectLst/>
                <a:latin typeface="Arial"/>
                <a:ea typeface="Calibri"/>
              </a:rPr>
              <a:t>creating an interoperable, fully integrated observing and forecasting system to promote continuous long-term observation based on open data structures to guarantee easy access;</a:t>
            </a:r>
          </a:p>
          <a:p>
            <a:pPr marL="342900" lvl="0" indent="-342900">
              <a:spcAft>
                <a:spcPts val="0"/>
              </a:spcAft>
              <a:buFont typeface="Symbol"/>
              <a:buChar char=""/>
            </a:pPr>
            <a:endParaRPr lang="en-GB" sz="1100" dirty="0" smtClean="0">
              <a:effectLst/>
              <a:latin typeface="+mn-lt"/>
              <a:ea typeface="Calibri"/>
            </a:endParaRPr>
          </a:p>
          <a:p>
            <a:pPr marL="342900" lvl="0" indent="-342900">
              <a:spcAft>
                <a:spcPts val="0"/>
              </a:spcAft>
              <a:buFont typeface="Symbol"/>
              <a:buChar char=""/>
            </a:pPr>
            <a:r>
              <a:rPr lang="en-GB" sz="1200" b="1" dirty="0" smtClean="0">
                <a:solidFill>
                  <a:srgbClr val="000000"/>
                </a:solidFill>
                <a:effectLst/>
                <a:latin typeface="Arial"/>
                <a:ea typeface="Calibri"/>
              </a:rPr>
              <a:t>promoting public awareness and understanding of how important sustainably prosperous </a:t>
            </a:r>
            <a:r>
              <a:rPr lang="en-GB" sz="1200" dirty="0" smtClean="0">
                <a:solidFill>
                  <a:srgbClr val="000000"/>
                </a:solidFill>
                <a:effectLst/>
                <a:latin typeface="Arial"/>
                <a:ea typeface="Calibri"/>
              </a:rPr>
              <a:t>resources of the Mediterranean Sea for the surrounding countries and for Europe as a whole;</a:t>
            </a:r>
          </a:p>
          <a:p>
            <a:pPr marL="342900" lvl="0" indent="-342900">
              <a:spcAft>
                <a:spcPts val="0"/>
              </a:spcAft>
              <a:buFont typeface="Symbol"/>
              <a:buChar char=""/>
            </a:pPr>
            <a:endParaRPr lang="en-GB" sz="1100" dirty="0" smtClean="0">
              <a:effectLst/>
              <a:latin typeface="+mn-lt"/>
              <a:ea typeface="Calibri"/>
            </a:endParaRPr>
          </a:p>
          <a:p>
            <a:pPr marL="342900" lvl="0" indent="-342900">
              <a:spcAft>
                <a:spcPts val="0"/>
              </a:spcAft>
              <a:buFont typeface="Symbol"/>
              <a:buChar char=""/>
            </a:pPr>
            <a:r>
              <a:rPr lang="en-GB" sz="1200" dirty="0" smtClean="0">
                <a:solidFill>
                  <a:srgbClr val="000000"/>
                </a:solidFill>
                <a:effectLst/>
                <a:latin typeface="Arial"/>
                <a:ea typeface="Calibri"/>
              </a:rPr>
              <a:t>training a new generation of scientists, professionals, technicians and entrepreneurs able to tackle complex ecological, economic and societal challenges in a holistic way, thus creating new and qualified ‘sea-based’ jobs.</a:t>
            </a:r>
            <a:endParaRPr lang="en-GB" sz="1100" dirty="0" smtClean="0">
              <a:effectLst/>
              <a:latin typeface="+mn-lt"/>
              <a:ea typeface="Calibri"/>
            </a:endParaRPr>
          </a:p>
          <a:p>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4</a:t>
            </a:fld>
            <a:endParaRPr lang="en-US"/>
          </a:p>
        </p:txBody>
      </p:sp>
    </p:spTree>
    <p:extLst>
      <p:ext uri="{BB962C8B-B14F-4D97-AF65-F5344CB8AC3E}">
        <p14:creationId xmlns:p14="http://schemas.microsoft.com/office/powerpoint/2010/main" val="165500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US" dirty="0" smtClean="0"/>
              <a:t>Good synergies with the </a:t>
            </a:r>
            <a:r>
              <a:rPr lang="en-US" dirty="0" err="1" smtClean="0"/>
              <a:t>BlueMed</a:t>
            </a:r>
            <a:r>
              <a:rPr lang="en-US" dirty="0" smtClean="0"/>
              <a:t> objectives:</a:t>
            </a:r>
          </a:p>
          <a:p>
            <a:endParaRPr lang="en-US" dirty="0" smtClean="0"/>
          </a:p>
          <a:p>
            <a:r>
              <a:rPr lang="en-US" dirty="0" smtClean="0"/>
              <a:t>MUSES</a:t>
            </a:r>
            <a:r>
              <a:rPr lang="en-US" baseline="0" dirty="0" smtClean="0"/>
              <a:t> project is based on desk study work and engagement with relevant stakeholders.</a:t>
            </a:r>
            <a:endParaRPr lang="en-US" dirty="0" smtClean="0"/>
          </a:p>
          <a:p>
            <a:endParaRPr lang="en-US" dirty="0" smtClean="0"/>
          </a:p>
          <a:p>
            <a:r>
              <a:rPr lang="en-US" dirty="0" smtClean="0"/>
              <a:t>These are the main objectives</a:t>
            </a:r>
            <a:r>
              <a:rPr lang="en-US" baseline="0" dirty="0" smtClean="0"/>
              <a:t> for the MUSES project.  The analysis for the project will in the main come from analysis of existing MU literature and engagement with a wide range of stakeholders with expertise in MU, similar to those of you attending today.  Stakeholder participation is vital for this project and we appreciate and value your time coming to the event today and we would also very much like to continue engaging with you for the duration of the project. </a:t>
            </a:r>
            <a:endParaRPr lang="en-US" dirty="0"/>
          </a:p>
        </p:txBody>
      </p:sp>
      <p:sp>
        <p:nvSpPr>
          <p:cNvPr id="4" name="Slide Number Placeholder 3"/>
          <p:cNvSpPr>
            <a:spLocks noGrp="1"/>
          </p:cNvSpPr>
          <p:nvPr>
            <p:ph type="sldNum" sz="quarter" idx="10"/>
          </p:nvPr>
        </p:nvSpPr>
        <p:spPr/>
        <p:txBody>
          <a:bodyPr/>
          <a:lstStyle/>
          <a:p>
            <a:fld id="{AED89B49-3A66-8E40-BED6-B7C3CB75BEC2}" type="slidenum">
              <a:rPr lang="en-US" smtClean="0"/>
              <a:t>5</a:t>
            </a:fld>
            <a:endParaRPr lang="en-US"/>
          </a:p>
        </p:txBody>
      </p:sp>
    </p:spTree>
    <p:extLst>
      <p:ext uri="{BB962C8B-B14F-4D97-AF65-F5344CB8AC3E}">
        <p14:creationId xmlns:p14="http://schemas.microsoft.com/office/powerpoint/2010/main" val="124050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b="1" dirty="0" smtClean="0"/>
          </a:p>
          <a:p>
            <a:r>
              <a:rPr lang="en-GB" b="0" dirty="0" smtClean="0"/>
              <a:t>Marine Scotland as co-ordinator</a:t>
            </a:r>
            <a:r>
              <a:rPr lang="en-GB" b="0" baseline="0" dirty="0" smtClean="0"/>
              <a:t> of the project are responsible for the Project management of the project as well as the communication/ dissemination of information.</a:t>
            </a:r>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There</a:t>
            </a:r>
            <a:r>
              <a:rPr lang="en-GB" b="1" baseline="0" dirty="0" smtClean="0"/>
              <a:t> are t</a:t>
            </a:r>
            <a:r>
              <a:rPr lang="en-GB" b="1" dirty="0" smtClean="0"/>
              <a:t>hree main work packages</a:t>
            </a:r>
          </a:p>
          <a:p>
            <a:r>
              <a:rPr lang="en-GB" b="1" dirty="0" smtClean="0">
                <a:hlinkClick r:id="rId3"/>
              </a:rPr>
              <a:t>Sea Basin Overview of Multi-Uses</a:t>
            </a:r>
            <a:r>
              <a:rPr lang="en-GB" dirty="0" smtClean="0"/>
              <a:t> </a:t>
            </a:r>
            <a:r>
              <a:rPr lang="en-GB" b="1" dirty="0" smtClean="0"/>
              <a:t>(</a:t>
            </a:r>
            <a:r>
              <a:rPr lang="en-GB" b="1" dirty="0" err="1" smtClean="0"/>
              <a:t>WP2</a:t>
            </a:r>
            <a:r>
              <a:rPr lang="en-GB" b="1" dirty="0" smtClean="0"/>
              <a:t>):</a:t>
            </a:r>
            <a:r>
              <a:rPr lang="en-GB" dirty="0" smtClean="0"/>
              <a:t> Regional overviews of multi-use which take into account EU sea basins (Baltic Sea, North Sea, Mediterranean Sea, Black Sea and Eastern Atlantic) will be based on an analytical framework to facilitate adoption of a common approach across the sea basins. The progress in implementation of the concept of Multi-Uses in European Sea Basins will be assessed and key obstacles and drivers identified.</a:t>
            </a:r>
          </a:p>
          <a:p>
            <a:r>
              <a:rPr lang="en-GB" b="1" dirty="0" smtClean="0">
                <a:hlinkClick r:id="rId4"/>
              </a:rPr>
              <a:t>Case Studies</a:t>
            </a:r>
            <a:r>
              <a:rPr lang="en-GB" b="1" dirty="0" smtClean="0"/>
              <a:t> (</a:t>
            </a:r>
            <a:r>
              <a:rPr lang="en-GB" b="1" dirty="0" err="1" smtClean="0"/>
              <a:t>WP3</a:t>
            </a:r>
            <a:r>
              <a:rPr lang="en-GB" b="1" dirty="0" smtClean="0"/>
              <a:t>):</a:t>
            </a:r>
            <a:r>
              <a:rPr lang="en-GB" dirty="0" smtClean="0"/>
              <a:t> MUSES will assess potential synergies for multi-use as well as the challenges encountered through a series of case studies with different thematic, geographic and focus area dimensions, and engage local stakeholders to identify barriers, opportunities, limitations and needs.</a:t>
            </a:r>
          </a:p>
          <a:p>
            <a:r>
              <a:rPr lang="en-GB" b="1" dirty="0" smtClean="0">
                <a:hlinkClick r:id="rId5"/>
              </a:rPr>
              <a:t>Action Plan</a:t>
            </a:r>
            <a:r>
              <a:rPr lang="en-GB" b="1" dirty="0" smtClean="0"/>
              <a:t> (</a:t>
            </a:r>
            <a:r>
              <a:rPr lang="en-GB" b="1" dirty="0" err="1" smtClean="0"/>
              <a:t>WP4</a:t>
            </a:r>
            <a:r>
              <a:rPr lang="en-GB" b="1" dirty="0" smtClean="0"/>
              <a:t>):</a:t>
            </a:r>
            <a:r>
              <a:rPr lang="en-GB" dirty="0" smtClean="0"/>
              <a:t> MUSES will develop an action plan to ascertain the real opportunities for multi-use in European Seas, including the scope for innovation and Blue Growth potential. The action plan will be developed actively with stakeholders. It will show the potentiality of ocean space, highlight where benefits can be realized, draw attention to barriers that can be overcome and provide recommendations on what actions are needed in order to enable this.</a:t>
            </a:r>
          </a:p>
          <a:p>
            <a:r>
              <a:rPr lang="en-GB" dirty="0" smtClean="0"/>
              <a:t>The action plan will be one of the main deliverables of the MUSES project. Substantial effort will therefore be made to produce a well-designed, easy-to-read, comprehensive printed document, which shall be promoted extensively beyond the lifetime of the project itself.</a:t>
            </a:r>
          </a:p>
          <a:p>
            <a:endParaRPr lang="en-US" dirty="0"/>
          </a:p>
        </p:txBody>
      </p:sp>
      <p:sp>
        <p:nvSpPr>
          <p:cNvPr id="4" name="Slide Number Placeholder 3"/>
          <p:cNvSpPr>
            <a:spLocks noGrp="1"/>
          </p:cNvSpPr>
          <p:nvPr>
            <p:ph type="sldNum" sz="quarter" idx="10"/>
          </p:nvPr>
        </p:nvSpPr>
        <p:spPr/>
        <p:txBody>
          <a:bodyPr/>
          <a:lstStyle/>
          <a:p>
            <a:fld id="{AED89B49-3A66-8E40-BED6-B7C3CB75BEC2}" type="slidenum">
              <a:rPr lang="en-US" smtClean="0"/>
              <a:t>6</a:t>
            </a:fld>
            <a:endParaRPr lang="en-US"/>
          </a:p>
        </p:txBody>
      </p:sp>
    </p:spTree>
    <p:extLst>
      <p:ext uri="{BB962C8B-B14F-4D97-AF65-F5344CB8AC3E}">
        <p14:creationId xmlns:p14="http://schemas.microsoft.com/office/powerpoint/2010/main" val="105748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Methodology for evaluating</a:t>
            </a:r>
            <a:r>
              <a:rPr lang="en-GB" baseline="0" dirty="0" smtClean="0"/>
              <a:t> MU -</a:t>
            </a:r>
            <a:r>
              <a:rPr lang="en-GB" dirty="0" smtClean="0"/>
              <a:t> </a:t>
            </a:r>
            <a:r>
              <a:rPr lang="en-GB" b="1" dirty="0" smtClean="0"/>
              <a:t>desk analysis</a:t>
            </a:r>
            <a:r>
              <a:rPr lang="en-GB" dirty="0" smtClean="0"/>
              <a:t>, followed by a </a:t>
            </a:r>
            <a:r>
              <a:rPr lang="en-GB" b="1" dirty="0" smtClean="0"/>
              <a:t>stakeholder engagemen</a:t>
            </a:r>
            <a:r>
              <a:rPr lang="en-GB" dirty="0" smtClean="0"/>
              <a:t>t phase. (both in </a:t>
            </a:r>
            <a:r>
              <a:rPr lang="en-GB" dirty="0" err="1" smtClean="0"/>
              <a:t>WP2</a:t>
            </a:r>
            <a:r>
              <a:rPr lang="en-GB" dirty="0" smtClean="0"/>
              <a:t> and </a:t>
            </a:r>
            <a:r>
              <a:rPr lang="en-GB" dirty="0" err="1" smtClean="0"/>
              <a:t>WP3</a:t>
            </a:r>
            <a:r>
              <a:rPr lang="en-GB" dirty="0" smtClean="0"/>
              <a:t>)</a:t>
            </a:r>
          </a:p>
          <a:p>
            <a:endParaRPr lang="en-GB" dirty="0" smtClean="0"/>
          </a:p>
          <a:p>
            <a:pPr marL="342900" lvl="0" indent="-342900" algn="l">
              <a:lnSpc>
                <a:spcPct val="115000"/>
              </a:lnSpc>
              <a:spcAft>
                <a:spcPts val="1000"/>
              </a:spcAft>
              <a:buFont typeface="Symbol"/>
              <a:buChar char=""/>
            </a:pPr>
            <a:r>
              <a:rPr lang="en-GB" sz="1200" dirty="0" smtClean="0">
                <a:effectLst/>
                <a:latin typeface="+mn-lt"/>
                <a:ea typeface="Calibri"/>
                <a:cs typeface="Calibri"/>
              </a:rPr>
              <a:t>DRIVERS = factors promoting MU</a:t>
            </a:r>
            <a:endParaRPr lang="en-GB" sz="1200" dirty="0" smtClean="0">
              <a:effectLst/>
              <a:latin typeface="+mn-lt"/>
              <a:ea typeface="Calibri"/>
              <a:cs typeface="Times New Roman"/>
            </a:endParaRPr>
          </a:p>
          <a:p>
            <a:pPr marL="457200" algn="l">
              <a:lnSpc>
                <a:spcPct val="115000"/>
              </a:lnSpc>
              <a:spcAft>
                <a:spcPts val="1000"/>
              </a:spcAft>
            </a:pPr>
            <a:r>
              <a:rPr lang="en-GB" sz="1200" dirty="0" smtClean="0">
                <a:effectLst/>
                <a:latin typeface="+mn-lt"/>
                <a:ea typeface="Calibri"/>
                <a:cs typeface="Calibri"/>
              </a:rPr>
              <a:t>They are defined as those factors supporting / facilitating / strengthening MU development.</a:t>
            </a:r>
          </a:p>
          <a:p>
            <a:pPr marL="457200" algn="l">
              <a:lnSpc>
                <a:spcPct val="115000"/>
              </a:lnSpc>
              <a:spcAft>
                <a:spcPts val="1000"/>
              </a:spcAft>
            </a:pPr>
            <a:endParaRPr lang="en-GB" sz="1200" dirty="0" smtClean="0">
              <a:effectLst/>
              <a:latin typeface="+mn-lt"/>
              <a:ea typeface="Calibri"/>
              <a:cs typeface="Times New Roman"/>
            </a:endParaRPr>
          </a:p>
          <a:p>
            <a:pPr marL="342900" lvl="0" indent="-342900" algn="l">
              <a:lnSpc>
                <a:spcPct val="115000"/>
              </a:lnSpc>
              <a:spcAft>
                <a:spcPts val="1000"/>
              </a:spcAft>
              <a:buFont typeface="Symbol"/>
              <a:buChar char=""/>
            </a:pPr>
            <a:r>
              <a:rPr lang="en-GB" sz="1200" dirty="0" smtClean="0">
                <a:effectLst/>
                <a:latin typeface="+mn-lt"/>
                <a:ea typeface="Calibri"/>
                <a:cs typeface="Calibri"/>
              </a:rPr>
              <a:t> BARRIERS = factors hindering MU</a:t>
            </a:r>
            <a:endParaRPr lang="en-GB" sz="1200" dirty="0" smtClean="0">
              <a:effectLst/>
              <a:latin typeface="+mn-lt"/>
              <a:ea typeface="Calibri"/>
              <a:cs typeface="Times New Roman"/>
            </a:endParaRPr>
          </a:p>
          <a:p>
            <a:pPr marL="457200" algn="l">
              <a:lnSpc>
                <a:spcPct val="115000"/>
              </a:lnSpc>
              <a:spcAft>
                <a:spcPts val="1000"/>
              </a:spcAft>
            </a:pPr>
            <a:r>
              <a:rPr lang="en-GB" sz="1200" dirty="0" smtClean="0">
                <a:effectLst/>
                <a:latin typeface="+mn-lt"/>
                <a:ea typeface="Calibri"/>
                <a:cs typeface="Calibri"/>
              </a:rPr>
              <a:t>They are defined as those factors preventing /negatively affecting MU.</a:t>
            </a:r>
          </a:p>
          <a:p>
            <a:pPr marL="457200" algn="l">
              <a:lnSpc>
                <a:spcPct val="115000"/>
              </a:lnSpc>
              <a:spcAft>
                <a:spcPts val="1000"/>
              </a:spcAft>
            </a:pPr>
            <a:endParaRPr lang="en-GB" sz="1200" dirty="0" smtClean="0">
              <a:effectLst/>
              <a:latin typeface="+mn-lt"/>
              <a:ea typeface="Calibri"/>
              <a:cs typeface="Times New Roman"/>
            </a:endParaRPr>
          </a:p>
          <a:p>
            <a:pPr marL="342900" lvl="0" indent="-342900" algn="l">
              <a:lnSpc>
                <a:spcPct val="115000"/>
              </a:lnSpc>
              <a:spcAft>
                <a:spcPts val="1000"/>
              </a:spcAft>
              <a:buFont typeface="Symbol"/>
              <a:buChar char=""/>
            </a:pPr>
            <a:r>
              <a:rPr lang="en-GB" sz="1200" dirty="0" smtClean="0">
                <a:effectLst/>
                <a:latin typeface="+mn-lt"/>
                <a:ea typeface="Calibri"/>
                <a:cs typeface="Calibri"/>
              </a:rPr>
              <a:t> ADDED VALUES = positive effects/impacts of establishing or strengthening MU</a:t>
            </a:r>
            <a:endParaRPr lang="en-GB" sz="1200" dirty="0" smtClean="0">
              <a:effectLst/>
              <a:latin typeface="+mn-lt"/>
              <a:ea typeface="Calibri"/>
              <a:cs typeface="Times New Roman"/>
            </a:endParaRPr>
          </a:p>
          <a:p>
            <a:pPr marL="457200" algn="l">
              <a:lnSpc>
                <a:spcPct val="115000"/>
              </a:lnSpc>
              <a:spcAft>
                <a:spcPts val="1000"/>
              </a:spcAft>
            </a:pPr>
            <a:r>
              <a:rPr lang="en-GB" sz="1200" dirty="0" smtClean="0">
                <a:effectLst/>
                <a:latin typeface="+mn-lt"/>
                <a:ea typeface="Calibri"/>
                <a:cs typeface="Calibri"/>
              </a:rPr>
              <a:t>They are defined as the pros or the benefits or the positive effects of implementing / strengthening MU.</a:t>
            </a:r>
          </a:p>
          <a:p>
            <a:pPr marL="457200" algn="l">
              <a:lnSpc>
                <a:spcPct val="115000"/>
              </a:lnSpc>
              <a:spcAft>
                <a:spcPts val="1000"/>
              </a:spcAft>
            </a:pPr>
            <a:endParaRPr lang="en-GB" sz="1200" dirty="0" smtClean="0">
              <a:effectLst/>
              <a:latin typeface="+mn-lt"/>
              <a:ea typeface="Calibri"/>
              <a:cs typeface="Times New Roman"/>
            </a:endParaRPr>
          </a:p>
          <a:p>
            <a:pPr marL="342900" lvl="0" indent="-342900" algn="l">
              <a:lnSpc>
                <a:spcPct val="115000"/>
              </a:lnSpc>
              <a:spcAft>
                <a:spcPts val="1000"/>
              </a:spcAft>
              <a:buFont typeface="Symbol"/>
              <a:buChar char=""/>
            </a:pPr>
            <a:r>
              <a:rPr lang="en-GB" sz="1200" dirty="0" smtClean="0">
                <a:effectLst/>
                <a:latin typeface="+mn-lt"/>
                <a:ea typeface="Calibri"/>
                <a:cs typeface="Calibri"/>
              </a:rPr>
              <a:t>IMPACTS  (NEGATIVE IMPACTS) = negative effects/impacts of establishing or strengthening MU. They are defined as the cons or the negative effects of implementing / strengthening MU).</a:t>
            </a:r>
          </a:p>
          <a:p>
            <a:pPr marL="342900" lvl="0" indent="-342900" algn="l">
              <a:lnSpc>
                <a:spcPct val="115000"/>
              </a:lnSpc>
              <a:spcAft>
                <a:spcPts val="1000"/>
              </a:spcAft>
              <a:buFont typeface="Symbol"/>
              <a:buChar char=""/>
            </a:pPr>
            <a:endParaRPr lang="en-GB" sz="1200" dirty="0" smtClean="0">
              <a:effectLst/>
              <a:latin typeface="+mn-lt"/>
              <a:ea typeface="Calibri"/>
              <a:cs typeface="Times New Roman"/>
            </a:endParaRPr>
          </a:p>
          <a:p>
            <a:pPr marL="342900" lvl="0" indent="-342900" algn="l">
              <a:lnSpc>
                <a:spcPct val="115000"/>
              </a:lnSpc>
              <a:spcAft>
                <a:spcPts val="1000"/>
              </a:spcAft>
              <a:buFont typeface="Symbol"/>
              <a:buChar char=""/>
            </a:pPr>
            <a:r>
              <a:rPr lang="en-GB" sz="1200" dirty="0" smtClean="0">
                <a:effectLst/>
                <a:latin typeface="+mn-lt"/>
                <a:ea typeface="Calibri"/>
                <a:cs typeface="Calibri"/>
              </a:rPr>
              <a:t>MU POTENTIAL is defined as the degree of opportunity the study area has to develop or strengthen MU.</a:t>
            </a:r>
          </a:p>
          <a:p>
            <a:pPr marL="342900" lvl="0" indent="-342900" algn="l">
              <a:lnSpc>
                <a:spcPct val="115000"/>
              </a:lnSpc>
              <a:spcAft>
                <a:spcPts val="1000"/>
              </a:spcAft>
              <a:buFont typeface="Symbol"/>
              <a:buChar char=""/>
            </a:pPr>
            <a:endParaRPr lang="en-GB" sz="1200" dirty="0" smtClean="0">
              <a:effectLst/>
              <a:latin typeface="+mn-lt"/>
              <a:ea typeface="Calibri"/>
              <a:cs typeface="Times New Roman"/>
            </a:endParaRPr>
          </a:p>
          <a:p>
            <a:pPr marL="342900" lvl="0" indent="-342900" algn="l">
              <a:lnSpc>
                <a:spcPct val="115000"/>
              </a:lnSpc>
              <a:spcAft>
                <a:spcPts val="1000"/>
              </a:spcAft>
              <a:buFont typeface="Symbol"/>
              <a:buChar char=""/>
            </a:pPr>
            <a:r>
              <a:rPr lang="en-GB" sz="1200" dirty="0" smtClean="0">
                <a:effectLst/>
                <a:latin typeface="+mn-lt"/>
                <a:ea typeface="Calibri"/>
                <a:cs typeface="Calibri"/>
              </a:rPr>
              <a:t>MU EFFECT is defined as the overall result or balance of pros and cons of developing MU in the study area.</a:t>
            </a:r>
            <a:endParaRPr lang="en-GB" sz="1200" dirty="0" smtClean="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7</a:t>
            </a:fld>
            <a:endParaRPr lang="en-US"/>
          </a:p>
        </p:txBody>
      </p:sp>
    </p:spTree>
    <p:extLst>
      <p:ext uri="{BB962C8B-B14F-4D97-AF65-F5344CB8AC3E}">
        <p14:creationId xmlns:p14="http://schemas.microsoft.com/office/powerpoint/2010/main" val="366167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Med cases studies :</a:t>
            </a:r>
          </a:p>
          <a:p>
            <a:endParaRPr lang="en-GB" dirty="0" smtClean="0"/>
          </a:p>
          <a:p>
            <a:r>
              <a:rPr lang="en-GB" dirty="0" smtClean="0"/>
              <a:t>9. Northern Adriatic Sea – Italy</a:t>
            </a:r>
          </a:p>
          <a:p>
            <a:endParaRPr lang="en-GB" dirty="0" smtClean="0"/>
          </a:p>
          <a:p>
            <a:r>
              <a:rPr lang="en-GB" dirty="0" smtClean="0"/>
              <a:t>10.</a:t>
            </a:r>
            <a:r>
              <a:rPr lang="en-GB" baseline="0" dirty="0" smtClean="0"/>
              <a:t> Sothern Aegean Sea (Mykonos Island) - Greece</a:t>
            </a:r>
            <a:endParaRPr lang="en-GB" dirty="0"/>
          </a:p>
        </p:txBody>
      </p:sp>
      <p:sp>
        <p:nvSpPr>
          <p:cNvPr id="4" name="Slide Number Placeholder 3"/>
          <p:cNvSpPr>
            <a:spLocks noGrp="1"/>
          </p:cNvSpPr>
          <p:nvPr>
            <p:ph type="sldNum" sz="quarter" idx="10"/>
          </p:nvPr>
        </p:nvSpPr>
        <p:spPr/>
        <p:txBody>
          <a:bodyPr/>
          <a:lstStyle/>
          <a:p>
            <a:fld id="{AED89B49-3A66-8E40-BED6-B7C3CB75BEC2}" type="slidenum">
              <a:rPr lang="en-US" smtClean="0"/>
              <a:t>8</a:t>
            </a:fld>
            <a:endParaRPr lang="en-US"/>
          </a:p>
        </p:txBody>
      </p:sp>
    </p:spTree>
    <p:extLst>
      <p:ext uri="{BB962C8B-B14F-4D97-AF65-F5344CB8AC3E}">
        <p14:creationId xmlns:p14="http://schemas.microsoft.com/office/powerpoint/2010/main" val="179723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US" dirty="0" smtClean="0"/>
              <a:t>The main output from the MUSES project will be the Action Plan.  The Action plan will cover – go through points on slide.</a:t>
            </a:r>
            <a:endParaRPr lang="en-US" dirty="0"/>
          </a:p>
        </p:txBody>
      </p:sp>
      <p:sp>
        <p:nvSpPr>
          <p:cNvPr id="4" name="Slide Number Placeholder 3"/>
          <p:cNvSpPr>
            <a:spLocks noGrp="1"/>
          </p:cNvSpPr>
          <p:nvPr>
            <p:ph type="sldNum" sz="quarter" idx="10"/>
          </p:nvPr>
        </p:nvSpPr>
        <p:spPr/>
        <p:txBody>
          <a:bodyPr/>
          <a:lstStyle/>
          <a:p>
            <a:fld id="{AED89B49-3A66-8E40-BED6-B7C3CB75BEC2}" type="slidenum">
              <a:rPr lang="en-US" smtClean="0"/>
              <a:t>9</a:t>
            </a:fld>
            <a:endParaRPr lang="en-US"/>
          </a:p>
        </p:txBody>
      </p:sp>
    </p:spTree>
    <p:extLst>
      <p:ext uri="{BB962C8B-B14F-4D97-AF65-F5344CB8AC3E}">
        <p14:creationId xmlns:p14="http://schemas.microsoft.com/office/powerpoint/2010/main" val="1369180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5FFED213-59E3-452F-8829-648DD1583660}" type="datetimeFigureOut">
              <a:rPr lang="en-GB" smtClean="0"/>
              <a:t>08/01/2018</a:t>
            </a:fld>
            <a:endParaRPr lang="en-GB"/>
          </a:p>
        </p:txBody>
      </p:sp>
      <p:sp>
        <p:nvSpPr>
          <p:cNvPr id="6" name="Slide Number Placeholder 5"/>
          <p:cNvSpPr>
            <a:spLocks noGrp="1"/>
          </p:cNvSpPr>
          <p:nvPr>
            <p:ph type="sldNum" sz="quarter" idx="12"/>
          </p:nvPr>
        </p:nvSpPr>
        <p:spPr/>
        <p:txBody>
          <a:bodyPr/>
          <a:lstStyle/>
          <a:p>
            <a:fld id="{6FD696B6-13A3-4096-A849-04267A09A836}" type="slidenum">
              <a:rPr lang="en-GB" smtClean="0"/>
              <a:t>‹#›</a:t>
            </a:fld>
            <a:endParaRPr lang="en-GB"/>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913" y="5949279"/>
            <a:ext cx="1152128" cy="807215"/>
          </a:xfrm>
          <a:prstGeom prst="rect">
            <a:avLst/>
          </a:prstGeom>
          <a:noFill/>
        </p:spPr>
      </p:pic>
      <p:sp>
        <p:nvSpPr>
          <p:cNvPr id="9" name="TextBox 8"/>
          <p:cNvSpPr txBox="1"/>
          <p:nvPr userDrawn="1"/>
        </p:nvSpPr>
        <p:spPr>
          <a:xfrm>
            <a:off x="1547664" y="666372"/>
            <a:ext cx="5832648" cy="923330"/>
          </a:xfrm>
          <a:prstGeom prst="rect">
            <a:avLst/>
          </a:prstGeom>
          <a:noFill/>
        </p:spPr>
        <p:txBody>
          <a:bodyPr wrap="square" rtlCol="0">
            <a:spAutoFit/>
          </a:bodyPr>
          <a:lstStyle/>
          <a:p>
            <a:pPr algn="ctr"/>
            <a:endParaRPr lang="en-GB" dirty="0" smtClean="0"/>
          </a:p>
          <a:p>
            <a:pPr algn="ctr"/>
            <a:endParaRPr lang="en-GB" dirty="0" smtClean="0"/>
          </a:p>
          <a:p>
            <a:pPr algn="ctr"/>
            <a:endParaRPr lang="en-GB" dirty="0"/>
          </a:p>
        </p:txBody>
      </p:sp>
      <p:pic>
        <p:nvPicPr>
          <p:cNvPr id="1026" name="Picture 2" descr="C:\Users\u209090\AppData\Local\Microsoft\Windows\Temporary Internet Files\Content.Outlook\HD220FT5\Logo 5.bm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55776" y="332657"/>
            <a:ext cx="4352960" cy="17846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p:cNvSpPr txBox="1">
            <a:spLocks noChangeArrowheads="1"/>
          </p:cNvSpPr>
          <p:nvPr userDrawn="1"/>
        </p:nvSpPr>
        <p:spPr bwMode="auto">
          <a:xfrm>
            <a:off x="5652120" y="5949279"/>
            <a:ext cx="2952328" cy="800024"/>
          </a:xfrm>
          <a:prstGeom prst="rect">
            <a:avLst/>
          </a:prstGeom>
          <a:solidFill>
            <a:srgbClr val="FFFFFF"/>
          </a:solidFill>
          <a:ln w="9525">
            <a:solidFill>
              <a:srgbClr val="000000"/>
            </a:solidFill>
            <a:miter lim="800000"/>
            <a:headEnd/>
            <a:tailEnd/>
          </a:ln>
        </p:spPr>
        <p:txBody>
          <a:bodyPr rot="0" vert="horz" wrap="square" lIns="91440" tIns="216000" rIns="91440" bIns="45720" anchor="ctr" anchorCtr="1">
            <a:noAutofit/>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200" dirty="0" smtClean="0">
                <a:effectLst/>
                <a:latin typeface="+mn-lt"/>
                <a:ea typeface="Times New Roman"/>
                <a:cs typeface="Times New Roman"/>
              </a:rPr>
              <a:t>This </a:t>
            </a:r>
            <a:r>
              <a:rPr lang="en-GB" sz="1200" dirty="0">
                <a:effectLst/>
                <a:latin typeface="+mn-lt"/>
                <a:ea typeface="Times New Roman"/>
                <a:cs typeface="Times New Roman"/>
              </a:rPr>
              <a:t>project has received funding from the European Union’s Horizon 2020 research and innovation programme under grant agreement no 727451</a:t>
            </a:r>
          </a:p>
          <a:p>
            <a:pPr algn="ctr">
              <a:lnSpc>
                <a:spcPts val="1200"/>
              </a:lnSpc>
              <a:spcAft>
                <a:spcPts val="0"/>
              </a:spcAft>
              <a:tabLst>
                <a:tab pos="457200" algn="l"/>
                <a:tab pos="914400" algn="l"/>
                <a:tab pos="1371600" algn="l"/>
                <a:tab pos="1828800" algn="l"/>
                <a:tab pos="2971800" algn="l"/>
                <a:tab pos="3429000" algn="l"/>
                <a:tab pos="5715000" algn="r"/>
              </a:tabLst>
            </a:pPr>
            <a:r>
              <a:rPr lang="en-GB" sz="1200" dirty="0">
                <a:effectLst/>
                <a:latin typeface="Arial"/>
                <a:ea typeface="Times New Roman"/>
                <a:cs typeface="Times New Roman"/>
              </a:rPr>
              <a:t> </a:t>
            </a:r>
          </a:p>
        </p:txBody>
      </p:sp>
    </p:spTree>
    <p:extLst>
      <p:ext uri="{BB962C8B-B14F-4D97-AF65-F5344CB8AC3E}">
        <p14:creationId xmlns:p14="http://schemas.microsoft.com/office/powerpoint/2010/main" val="3617154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277071"/>
          </a:xfrm>
        </p:spPr>
        <p:txBody>
          <a:bodyPr/>
          <a:lstStyle>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6FD696B6-13A3-4096-A849-04267A09A836}"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95938" y="6165304"/>
            <a:ext cx="864097" cy="512000"/>
          </a:xfrm>
          <a:prstGeom prst="rect">
            <a:avLst/>
          </a:prstGeom>
          <a:noFill/>
        </p:spPr>
      </p:pic>
      <p:sp>
        <p:nvSpPr>
          <p:cNvPr id="9" name="Text Box 2"/>
          <p:cNvSpPr txBox="1">
            <a:spLocks noChangeArrowheads="1"/>
          </p:cNvSpPr>
          <p:nvPr userDrawn="1"/>
        </p:nvSpPr>
        <p:spPr bwMode="auto">
          <a:xfrm>
            <a:off x="5436096" y="6177233"/>
            <a:ext cx="2520280" cy="504811"/>
          </a:xfrm>
          <a:prstGeom prst="rect">
            <a:avLst/>
          </a:prstGeom>
          <a:solidFill>
            <a:srgbClr val="FFFFFF"/>
          </a:solidFill>
          <a:ln w="9525">
            <a:solidFill>
              <a:srgbClr val="000000"/>
            </a:solidFill>
            <a:miter lim="800000"/>
            <a:headEnd/>
            <a:tailEnd/>
          </a:ln>
        </p:spPr>
        <p:txBody>
          <a:bodyPr rot="0" vert="horz" wrap="square" lIns="91440" tIns="216000" rIns="91440" bIns="45720" anchor="ctr" anchorCtr="1">
            <a:noAutofit/>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800" dirty="0" smtClean="0">
                <a:effectLst/>
                <a:latin typeface="+mn-lt"/>
                <a:ea typeface="Times New Roman"/>
                <a:cs typeface="Times New Roman"/>
              </a:rPr>
              <a:t>This </a:t>
            </a:r>
            <a:r>
              <a:rPr lang="en-GB" sz="800" dirty="0">
                <a:effectLst/>
                <a:latin typeface="+mn-lt"/>
                <a:ea typeface="Times New Roman"/>
                <a:cs typeface="Times New Roman"/>
              </a:rPr>
              <a:t>project has received funding from the European Union’s Horizon 2020 research and innovation programme under grant agreement no 727451</a:t>
            </a:r>
          </a:p>
          <a:p>
            <a:pPr algn="ctr">
              <a:lnSpc>
                <a:spcPts val="1200"/>
              </a:lnSpc>
              <a:spcAft>
                <a:spcPts val="0"/>
              </a:spcAft>
              <a:tabLst>
                <a:tab pos="457200" algn="l"/>
                <a:tab pos="914400" algn="l"/>
                <a:tab pos="1371600" algn="l"/>
                <a:tab pos="1828800" algn="l"/>
                <a:tab pos="2971800" algn="l"/>
                <a:tab pos="3429000" algn="l"/>
                <a:tab pos="5715000" algn="r"/>
              </a:tabLst>
            </a:pPr>
            <a:r>
              <a:rPr lang="en-GB" sz="1200" dirty="0">
                <a:effectLst/>
                <a:latin typeface="Arial"/>
                <a:ea typeface="Times New Roman"/>
                <a:cs typeface="Times New Roman"/>
              </a:rPr>
              <a:t> </a:t>
            </a:r>
          </a:p>
        </p:txBody>
      </p:sp>
      <p:pic>
        <p:nvPicPr>
          <p:cNvPr id="1026" name="Picture 2" descr="C:\MUSES\Website\LOGO_transp_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417" y="5589240"/>
            <a:ext cx="1837407" cy="159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20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65000">
              <a:schemeClr val="accent1">
                <a:tint val="44500"/>
                <a:satMod val="160000"/>
                <a:lumMod val="0"/>
                <a:lumOff val="100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ED213-59E3-452F-8829-648DD1583660}" type="datetimeFigureOut">
              <a:rPr lang="en-GB" smtClean="0"/>
              <a:t>08/01/2018</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696B6-13A3-4096-A849-04267A09A836}" type="slidenum">
              <a:rPr lang="en-GB" smtClean="0"/>
              <a:t>‹#›</a:t>
            </a:fld>
            <a:endParaRPr lang="en-GB"/>
          </a:p>
        </p:txBody>
      </p:sp>
    </p:spTree>
    <p:extLst>
      <p:ext uri="{BB962C8B-B14F-4D97-AF65-F5344CB8AC3E}">
        <p14:creationId xmlns:p14="http://schemas.microsoft.com/office/powerpoint/2010/main" val="2256441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uses-project.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5"/>
            <a:ext cx="7772400" cy="1470025"/>
          </a:xfrm>
        </p:spPr>
        <p:txBody>
          <a:bodyPr/>
          <a:lstStyle/>
          <a:p>
            <a:r>
              <a:rPr lang="en-GB" dirty="0" smtClean="0">
                <a:solidFill>
                  <a:schemeClr val="accent1">
                    <a:lumMod val="50000"/>
                  </a:schemeClr>
                </a:solidFill>
                <a:latin typeface="DIN Alternate" charset="0"/>
                <a:ea typeface="DIN Alternate" charset="0"/>
                <a:cs typeface="DIN Alternate" charset="0"/>
              </a:rPr>
              <a:t>Multi-Us</a:t>
            </a:r>
            <a:r>
              <a:rPr lang="en-GB" dirty="0" smtClean="0">
                <a:solidFill>
                  <a:srgbClr val="234F77"/>
                </a:solidFill>
                <a:latin typeface="DIN Alternate" charset="0"/>
                <a:ea typeface="DIN Alternate" charset="0"/>
                <a:cs typeface="DIN Alternate" charset="0"/>
              </a:rPr>
              <a:t>e</a:t>
            </a:r>
            <a:r>
              <a:rPr lang="en-GB" dirty="0" smtClean="0">
                <a:solidFill>
                  <a:schemeClr val="accent1">
                    <a:lumMod val="50000"/>
                  </a:schemeClr>
                </a:solidFill>
                <a:latin typeface="DIN Alternate" charset="0"/>
                <a:ea typeface="DIN Alternate" charset="0"/>
                <a:cs typeface="DIN Alternate" charset="0"/>
              </a:rPr>
              <a:t> in European Seas Project </a:t>
            </a:r>
            <a:endParaRPr lang="en-GB" dirty="0">
              <a:solidFill>
                <a:schemeClr val="accent1">
                  <a:lumMod val="50000"/>
                </a:schemeClr>
              </a:solidFill>
              <a:latin typeface="DIN Alternate" charset="0"/>
              <a:ea typeface="DIN Alternate" charset="0"/>
              <a:cs typeface="DIN Alternate" charset="0"/>
            </a:endParaRPr>
          </a:p>
        </p:txBody>
      </p:sp>
      <p:sp>
        <p:nvSpPr>
          <p:cNvPr id="4" name="Subtitle 3"/>
          <p:cNvSpPr>
            <a:spLocks noGrp="1"/>
          </p:cNvSpPr>
          <p:nvPr>
            <p:ph type="subTitle" idx="1"/>
          </p:nvPr>
        </p:nvSpPr>
        <p:spPr/>
        <p:txBody>
          <a:bodyPr/>
          <a:lstStyle/>
          <a:p>
            <a:endParaRPr lang="en-GB" dirty="0" smtClean="0"/>
          </a:p>
          <a:p>
            <a:r>
              <a:rPr lang="en-GB" dirty="0" smtClean="0"/>
              <a:t>Bruce Buchanan, Project Coordinator (Marine Scotland)</a:t>
            </a:r>
            <a:endParaRPr lang="en-GB" dirty="0"/>
          </a:p>
        </p:txBody>
      </p:sp>
    </p:spTree>
    <p:extLst>
      <p:ext uri="{BB962C8B-B14F-4D97-AF65-F5344CB8AC3E}">
        <p14:creationId xmlns:p14="http://schemas.microsoft.com/office/powerpoint/2010/main" val="609770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MUSES –</a:t>
            </a:r>
            <a:r>
              <a:rPr lang="en-GB" dirty="0" err="1" smtClean="0"/>
              <a:t>BlueMed</a:t>
            </a:r>
            <a:r>
              <a:rPr lang="en-GB" dirty="0" smtClean="0"/>
              <a:t> alignment</a:t>
            </a:r>
            <a:endParaRPr lang="en-GB" dirty="0"/>
          </a:p>
        </p:txBody>
      </p:sp>
      <p:sp>
        <p:nvSpPr>
          <p:cNvPr id="3" name="Content Placeholder 2"/>
          <p:cNvSpPr>
            <a:spLocks noGrp="1"/>
          </p:cNvSpPr>
          <p:nvPr>
            <p:ph idx="1"/>
          </p:nvPr>
        </p:nvSpPr>
        <p:spPr/>
        <p:txBody>
          <a:bodyPr>
            <a:normAutofit fontScale="70000" lnSpcReduction="20000"/>
          </a:bodyPr>
          <a:lstStyle/>
          <a:p>
            <a:pPr lvl="0"/>
            <a:r>
              <a:rPr lang="en-GB" dirty="0"/>
              <a:t>developing innovative marine-based technologies, methodologies and approaches with a view to boosting the sustainable economic growth of the European maritime sectors and the conservation and upgrading of the marine environment, resources and cultural heritage; </a:t>
            </a:r>
          </a:p>
          <a:p>
            <a:pPr lvl="0"/>
            <a:r>
              <a:rPr lang="en-GB" dirty="0"/>
              <a:t>fostering innovative multidisciplinary research and cooperation activities addressing the relevant Mediterranean challenges;</a:t>
            </a:r>
          </a:p>
          <a:p>
            <a:pPr lvl="0"/>
            <a:r>
              <a:rPr lang="en-GB" dirty="0"/>
              <a:t>providing knowledge-based support for the implementation of EU policies and directives on marine and maritime issues in the Mediterranean;</a:t>
            </a:r>
          </a:p>
          <a:p>
            <a:pPr lvl="0"/>
            <a:r>
              <a:rPr lang="en-GB" dirty="0" smtClean="0"/>
              <a:t>promoting </a:t>
            </a:r>
            <a:r>
              <a:rPr lang="en-GB" dirty="0"/>
              <a:t>public awareness and understanding of how important sustainably prosperous resources of the Mediterranean Sea for the surrounding countries and for Europe as a whole;</a:t>
            </a:r>
          </a:p>
          <a:p>
            <a:pPr marL="0" indent="0">
              <a:buNone/>
            </a:pPr>
            <a:endParaRPr lang="en-GB" dirty="0"/>
          </a:p>
        </p:txBody>
      </p:sp>
    </p:spTree>
    <p:extLst>
      <p:ext uri="{BB962C8B-B14F-4D97-AF65-F5344CB8AC3E}">
        <p14:creationId xmlns:p14="http://schemas.microsoft.com/office/powerpoint/2010/main" val="41113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MUSES –</a:t>
            </a:r>
            <a:r>
              <a:rPr lang="en-GB" dirty="0" err="1"/>
              <a:t>BlueMed</a:t>
            </a:r>
            <a:r>
              <a:rPr lang="en-GB" dirty="0"/>
              <a:t> alignment</a:t>
            </a:r>
          </a:p>
        </p:txBody>
      </p:sp>
      <p:sp>
        <p:nvSpPr>
          <p:cNvPr id="3" name="Content Placeholder 2"/>
          <p:cNvSpPr>
            <a:spLocks noGrp="1"/>
          </p:cNvSpPr>
          <p:nvPr>
            <p:ph idx="1"/>
          </p:nvPr>
        </p:nvSpPr>
        <p:spPr/>
        <p:txBody>
          <a:bodyPr/>
          <a:lstStyle/>
          <a:p>
            <a:r>
              <a:rPr lang="en-GB" dirty="0" smtClean="0"/>
              <a:t>MU Sea Basin Reports </a:t>
            </a:r>
          </a:p>
          <a:p>
            <a:endParaRPr lang="en-GB" dirty="0" smtClean="0"/>
          </a:p>
          <a:p>
            <a:r>
              <a:rPr lang="en-GB" dirty="0" smtClean="0"/>
              <a:t>MU Case Studies</a:t>
            </a:r>
          </a:p>
          <a:p>
            <a:endParaRPr lang="en-GB" dirty="0" smtClean="0"/>
          </a:p>
          <a:p>
            <a:r>
              <a:rPr lang="en-GB" dirty="0" smtClean="0"/>
              <a:t>Action Plan</a:t>
            </a:r>
            <a:endParaRPr lang="en-GB" dirty="0"/>
          </a:p>
        </p:txBody>
      </p:sp>
    </p:spTree>
    <p:extLst>
      <p:ext uri="{BB962C8B-B14F-4D97-AF65-F5344CB8AC3E}">
        <p14:creationId xmlns:p14="http://schemas.microsoft.com/office/powerpoint/2010/main" val="41822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accent1">
                    <a:lumMod val="50000"/>
                  </a:schemeClr>
                </a:solidFill>
                <a:latin typeface="DIN Alternate" charset="0"/>
                <a:ea typeface="DIN Alternate" charset="0"/>
                <a:cs typeface="DIN Alternate" charset="0"/>
              </a:rPr>
              <a:t>Keep in Touch!</a:t>
            </a:r>
            <a:endParaRPr lang="en-GB" u="sng" dirty="0">
              <a:solidFill>
                <a:schemeClr val="accent1">
                  <a:lumMod val="50000"/>
                </a:schemeClr>
              </a:solidFill>
              <a:latin typeface="DIN Alternate" charset="0"/>
              <a:ea typeface="DIN Alternate" charset="0"/>
              <a:cs typeface="DIN Alternate" charset="0"/>
            </a:endParaRPr>
          </a:p>
        </p:txBody>
      </p:sp>
      <p:sp>
        <p:nvSpPr>
          <p:cNvPr id="3" name="Content Placeholder 2"/>
          <p:cNvSpPr>
            <a:spLocks noGrp="1"/>
          </p:cNvSpPr>
          <p:nvPr>
            <p:ph idx="1"/>
          </p:nvPr>
        </p:nvSpPr>
        <p:spPr/>
        <p:txBody>
          <a:bodyPr>
            <a:normAutofit/>
          </a:bodyPr>
          <a:lstStyle/>
          <a:p>
            <a:r>
              <a:rPr lang="en-GB" sz="2800" dirty="0" smtClean="0">
                <a:solidFill>
                  <a:schemeClr val="accent1">
                    <a:lumMod val="50000"/>
                  </a:schemeClr>
                </a:solidFill>
                <a:latin typeface="DIN Alternate" charset="0"/>
                <a:ea typeface="DIN Alternate" charset="0"/>
                <a:cs typeface="DIN Alternate" charset="0"/>
                <a:hlinkClick r:id="rId3"/>
              </a:rPr>
              <a:t>www.muses-project.eu</a:t>
            </a:r>
            <a:r>
              <a:rPr lang="en-GB" sz="2800" dirty="0" smtClean="0">
                <a:solidFill>
                  <a:schemeClr val="accent1">
                    <a:lumMod val="50000"/>
                  </a:schemeClr>
                </a:solidFill>
                <a:latin typeface="DIN Alternate" charset="0"/>
                <a:ea typeface="DIN Alternate" charset="0"/>
                <a:cs typeface="DIN Alternate" charset="0"/>
              </a:rPr>
              <a:t> – sign up to our mailing list</a:t>
            </a:r>
          </a:p>
          <a:p>
            <a:endParaRPr lang="en-GB" sz="2800" dirty="0" smtClean="0">
              <a:solidFill>
                <a:schemeClr val="accent1">
                  <a:lumMod val="50000"/>
                </a:schemeClr>
              </a:solidFill>
              <a:latin typeface="DIN Alternate" charset="0"/>
              <a:ea typeface="DIN Alternate" charset="0"/>
              <a:cs typeface="DIN Alternate" charset="0"/>
            </a:endParaRPr>
          </a:p>
          <a:p>
            <a:r>
              <a:rPr lang="en-GB" sz="2800" dirty="0" smtClean="0">
                <a:solidFill>
                  <a:schemeClr val="accent1">
                    <a:lumMod val="50000"/>
                  </a:schemeClr>
                </a:solidFill>
                <a:latin typeface="DIN Alternate" charset="0"/>
                <a:ea typeface="DIN Alternate" charset="0"/>
                <a:cs typeface="DIN Alternate" charset="0"/>
              </a:rPr>
              <a:t>Twitter @</a:t>
            </a:r>
            <a:r>
              <a:rPr lang="en-GB" sz="2800" dirty="0" err="1" smtClean="0">
                <a:solidFill>
                  <a:schemeClr val="accent1">
                    <a:lumMod val="50000"/>
                  </a:schemeClr>
                </a:solidFill>
                <a:latin typeface="DIN Alternate" charset="0"/>
                <a:ea typeface="DIN Alternate" charset="0"/>
                <a:cs typeface="DIN Alternate" charset="0"/>
              </a:rPr>
              <a:t>H2020MUSES</a:t>
            </a:r>
            <a:endParaRPr lang="en-GB" sz="2800" dirty="0" smtClean="0">
              <a:solidFill>
                <a:schemeClr val="accent1">
                  <a:lumMod val="50000"/>
                </a:schemeClr>
              </a:solidFill>
              <a:latin typeface="DIN Alternate" charset="0"/>
              <a:ea typeface="DIN Alternate" charset="0"/>
              <a:cs typeface="DIN Alternate" charset="0"/>
            </a:endParaRPr>
          </a:p>
          <a:p>
            <a:endParaRPr lang="en-GB" sz="2800" dirty="0" smtClean="0">
              <a:solidFill>
                <a:schemeClr val="accent1">
                  <a:lumMod val="50000"/>
                </a:schemeClr>
              </a:solidFill>
              <a:latin typeface="DIN Alternate" charset="0"/>
              <a:ea typeface="DIN Alternate" charset="0"/>
              <a:cs typeface="DIN Alternate" charset="0"/>
            </a:endParaRPr>
          </a:p>
          <a:p>
            <a:r>
              <a:rPr lang="en-GB" sz="2800" dirty="0" smtClean="0">
                <a:solidFill>
                  <a:schemeClr val="accent1">
                    <a:lumMod val="50000"/>
                  </a:schemeClr>
                </a:solidFill>
                <a:latin typeface="DIN Alternate" charset="0"/>
                <a:ea typeface="DIN Alternate" charset="0"/>
                <a:cs typeface="DIN Alternate" charset="0"/>
              </a:rPr>
              <a:t>LinkedIn</a:t>
            </a:r>
          </a:p>
          <a:p>
            <a:endParaRPr lang="en-GB" sz="2800" dirty="0">
              <a:solidFill>
                <a:schemeClr val="accent1">
                  <a:lumMod val="50000"/>
                </a:schemeClr>
              </a:solidFill>
              <a:latin typeface="DIN Alternate" charset="0"/>
              <a:ea typeface="DIN Alternate" charset="0"/>
              <a:cs typeface="DIN Alternate" charset="0"/>
            </a:endParaRPr>
          </a:p>
          <a:p>
            <a:r>
              <a:rPr lang="en-GB" sz="2800" dirty="0" smtClean="0">
                <a:solidFill>
                  <a:schemeClr val="accent1">
                    <a:lumMod val="50000"/>
                  </a:schemeClr>
                </a:solidFill>
                <a:latin typeface="DIN Alternate" charset="0"/>
                <a:ea typeface="DIN Alternate" charset="0"/>
                <a:cs typeface="DIN Alternate" charset="0"/>
              </a:rPr>
              <a:t>I have project leaflets</a:t>
            </a:r>
            <a:endParaRPr lang="en-GB" sz="2800" dirty="0">
              <a:solidFill>
                <a:schemeClr val="accent1">
                  <a:lumMod val="5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089976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latin typeface="DIN Alternate Bold"/>
                <a:cs typeface="DIN Alternate Bold"/>
              </a:rPr>
              <a:t>What is MUSES?</a:t>
            </a:r>
            <a:endParaRPr lang="en-GB" dirty="0">
              <a:latin typeface="DIN Alternate" charset="0"/>
              <a:ea typeface="DIN Alternate" charset="0"/>
              <a:cs typeface="DIN Alternate" charset="0"/>
            </a:endParaRPr>
          </a:p>
        </p:txBody>
      </p:sp>
      <p:sp>
        <p:nvSpPr>
          <p:cNvPr id="3" name="Content Placeholder 2"/>
          <p:cNvSpPr>
            <a:spLocks noGrp="1"/>
          </p:cNvSpPr>
          <p:nvPr>
            <p:ph idx="1"/>
          </p:nvPr>
        </p:nvSpPr>
        <p:spPr/>
        <p:txBody>
          <a:bodyPr>
            <a:normAutofit fontScale="92500"/>
          </a:bodyPr>
          <a:lstStyle/>
          <a:p>
            <a:r>
              <a:rPr lang="en-GB" dirty="0" smtClean="0">
                <a:solidFill>
                  <a:schemeClr val="accent1">
                    <a:lumMod val="50000"/>
                  </a:schemeClr>
                </a:solidFill>
                <a:latin typeface="DIN Alternate" charset="0"/>
                <a:ea typeface="DIN Alternate" charset="0"/>
                <a:cs typeface="DIN Alternate" charset="0"/>
              </a:rPr>
              <a:t>EU Horizon 2020 funded project</a:t>
            </a:r>
          </a:p>
          <a:p>
            <a:r>
              <a:rPr lang="en-GB" dirty="0">
                <a:solidFill>
                  <a:schemeClr val="accent1">
                    <a:lumMod val="50000"/>
                  </a:schemeClr>
                </a:solidFill>
                <a:latin typeface="DIN Alternate" charset="0"/>
                <a:ea typeface="DIN Alternate" charset="0"/>
                <a:cs typeface="DIN Alternate" charset="0"/>
              </a:rPr>
              <a:t>24 Month project – </a:t>
            </a:r>
            <a:r>
              <a:rPr lang="en-GB" dirty="0" smtClean="0">
                <a:solidFill>
                  <a:schemeClr val="accent1">
                    <a:lumMod val="50000"/>
                  </a:schemeClr>
                </a:solidFill>
                <a:latin typeface="DIN Alternate" charset="0"/>
                <a:ea typeface="DIN Alternate" charset="0"/>
                <a:cs typeface="DIN Alternate" charset="0"/>
              </a:rPr>
              <a:t>started </a:t>
            </a:r>
            <a:r>
              <a:rPr lang="en-GB" dirty="0">
                <a:solidFill>
                  <a:schemeClr val="accent1">
                    <a:lumMod val="50000"/>
                  </a:schemeClr>
                </a:solidFill>
                <a:latin typeface="DIN Alternate" charset="0"/>
                <a:ea typeface="DIN Alternate" charset="0"/>
                <a:cs typeface="DIN Alternate" charset="0"/>
              </a:rPr>
              <a:t>1 November 2016</a:t>
            </a:r>
          </a:p>
          <a:p>
            <a:r>
              <a:rPr lang="en-GB" dirty="0" smtClean="0">
                <a:solidFill>
                  <a:schemeClr val="accent1">
                    <a:lumMod val="50000"/>
                  </a:schemeClr>
                </a:solidFill>
                <a:latin typeface="DIN Alternate" charset="0"/>
                <a:ea typeface="DIN Alternate" charset="0"/>
                <a:cs typeface="DIN Alternate" charset="0"/>
              </a:rPr>
              <a:t>Multi-Use </a:t>
            </a:r>
            <a:r>
              <a:rPr lang="en-GB" dirty="0">
                <a:solidFill>
                  <a:schemeClr val="accent1">
                    <a:lumMod val="50000"/>
                  </a:schemeClr>
                </a:solidFill>
                <a:latin typeface="DIN Alternate" charset="0"/>
                <a:ea typeface="DIN Alternate" charset="0"/>
                <a:cs typeface="DIN Alternate" charset="0"/>
              </a:rPr>
              <a:t>in European Seas – 5 Sea Basins</a:t>
            </a:r>
          </a:p>
          <a:p>
            <a:pPr lvl="1"/>
            <a:r>
              <a:rPr lang="en-GB" dirty="0">
                <a:solidFill>
                  <a:schemeClr val="accent1">
                    <a:lumMod val="50000"/>
                  </a:schemeClr>
                </a:solidFill>
                <a:latin typeface="DIN Alternate" charset="0"/>
                <a:ea typeface="DIN Alternate" charset="0"/>
                <a:cs typeface="DIN Alternate" charset="0"/>
              </a:rPr>
              <a:t>Baltic Sea </a:t>
            </a:r>
          </a:p>
          <a:p>
            <a:pPr lvl="1"/>
            <a:r>
              <a:rPr lang="en-GB" dirty="0">
                <a:solidFill>
                  <a:schemeClr val="accent1">
                    <a:lumMod val="50000"/>
                  </a:schemeClr>
                </a:solidFill>
                <a:latin typeface="DIN Alternate" charset="0"/>
                <a:ea typeface="DIN Alternate" charset="0"/>
                <a:cs typeface="DIN Alternate" charset="0"/>
              </a:rPr>
              <a:t>Black Sea</a:t>
            </a:r>
          </a:p>
          <a:p>
            <a:pPr lvl="1"/>
            <a:r>
              <a:rPr lang="en-GB" dirty="0">
                <a:solidFill>
                  <a:schemeClr val="accent1">
                    <a:lumMod val="50000"/>
                  </a:schemeClr>
                </a:solidFill>
                <a:latin typeface="DIN Alternate" charset="0"/>
                <a:ea typeface="DIN Alternate" charset="0"/>
                <a:cs typeface="DIN Alternate" charset="0"/>
              </a:rPr>
              <a:t>Eastern Atlantic</a:t>
            </a:r>
          </a:p>
          <a:p>
            <a:pPr lvl="1"/>
            <a:r>
              <a:rPr lang="en-GB" dirty="0" smtClean="0">
                <a:solidFill>
                  <a:schemeClr val="accent1">
                    <a:lumMod val="50000"/>
                  </a:schemeClr>
                </a:solidFill>
                <a:latin typeface="DIN Alternate" charset="0"/>
                <a:ea typeface="DIN Alternate" charset="0"/>
                <a:cs typeface="DIN Alternate" charset="0"/>
              </a:rPr>
              <a:t>Mediterranean </a:t>
            </a:r>
            <a:r>
              <a:rPr lang="en-GB" dirty="0">
                <a:solidFill>
                  <a:schemeClr val="accent1">
                    <a:lumMod val="50000"/>
                  </a:schemeClr>
                </a:solidFill>
                <a:latin typeface="DIN Alternate" charset="0"/>
                <a:ea typeface="DIN Alternate" charset="0"/>
                <a:cs typeface="DIN Alternate" charset="0"/>
              </a:rPr>
              <a:t>Sea </a:t>
            </a:r>
          </a:p>
          <a:p>
            <a:pPr lvl="1"/>
            <a:r>
              <a:rPr lang="en-GB" dirty="0" smtClean="0">
                <a:solidFill>
                  <a:schemeClr val="accent1">
                    <a:lumMod val="50000"/>
                  </a:schemeClr>
                </a:solidFill>
                <a:latin typeface="DIN Alternate" charset="0"/>
                <a:ea typeface="DIN Alternate" charset="0"/>
                <a:cs typeface="DIN Alternate" charset="0"/>
              </a:rPr>
              <a:t>North </a:t>
            </a:r>
            <a:r>
              <a:rPr lang="en-GB" dirty="0">
                <a:solidFill>
                  <a:schemeClr val="accent1">
                    <a:lumMod val="50000"/>
                  </a:schemeClr>
                </a:solidFill>
                <a:latin typeface="DIN Alternate" charset="0"/>
                <a:ea typeface="DIN Alternate" charset="0"/>
                <a:cs typeface="DIN Alternate" charset="0"/>
              </a:rPr>
              <a:t>Sea </a:t>
            </a:r>
          </a:p>
          <a:p>
            <a:endParaRPr lang="en-GB" dirty="0">
              <a:solidFill>
                <a:schemeClr val="accent1">
                  <a:lumMod val="50000"/>
                </a:schemeClr>
              </a:solidFill>
              <a:latin typeface="DIN Alternate" charset="0"/>
              <a:ea typeface="DIN Alternate" charset="0"/>
              <a:cs typeface="DIN Alternate" charset="0"/>
            </a:endParaRPr>
          </a:p>
          <a:p>
            <a:endParaRPr lang="en-GB" dirty="0">
              <a:solidFill>
                <a:schemeClr val="accent1">
                  <a:lumMod val="5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426273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7"/>
            <a:ext cx="8229600" cy="1066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6600"/>
                </a:solidFill>
                <a:latin typeface="DIN Alternate" charset="0"/>
                <a:ea typeface="DIN Alternate" charset="0"/>
                <a:cs typeface="DIN Alternate" charset="0"/>
              </a:rPr>
              <a:t>10 Consortium Partners</a:t>
            </a:r>
            <a:endParaRPr lang="en-GB" sz="3400" dirty="0">
              <a:solidFill>
                <a:srgbClr val="234F77"/>
              </a:solidFill>
              <a:latin typeface="DIN Alternate" charset="0"/>
              <a:ea typeface="DIN Alternate" charset="0"/>
              <a:cs typeface="DIN Alternate" charset="0"/>
            </a:endParaRPr>
          </a:p>
        </p:txBody>
      </p:sp>
      <p:pic>
        <p:nvPicPr>
          <p:cNvPr id="6" name="Picture 5"/>
          <p:cNvPicPr>
            <a:picLocks noChangeAspect="1"/>
          </p:cNvPicPr>
          <p:nvPr/>
        </p:nvPicPr>
        <p:blipFill>
          <a:blip r:embed="rId3"/>
          <a:stretch>
            <a:fillRect/>
          </a:stretch>
        </p:blipFill>
        <p:spPr>
          <a:xfrm>
            <a:off x="539552" y="2252493"/>
            <a:ext cx="968896" cy="968896"/>
          </a:xfrm>
          <a:prstGeom prst="rect">
            <a:avLst/>
          </a:prstGeom>
        </p:spPr>
      </p:pic>
      <p:pic>
        <p:nvPicPr>
          <p:cNvPr id="7" name="Picture 6"/>
          <p:cNvPicPr>
            <a:picLocks noChangeAspect="1"/>
          </p:cNvPicPr>
          <p:nvPr/>
        </p:nvPicPr>
        <p:blipFill>
          <a:blip r:embed="rId4"/>
          <a:stretch>
            <a:fillRect/>
          </a:stretch>
        </p:blipFill>
        <p:spPr>
          <a:xfrm>
            <a:off x="522619" y="5084020"/>
            <a:ext cx="973316" cy="865261"/>
          </a:xfrm>
          <a:prstGeom prst="rect">
            <a:avLst/>
          </a:prstGeom>
        </p:spPr>
      </p:pic>
      <p:pic>
        <p:nvPicPr>
          <p:cNvPr id="8" name="Picture 7"/>
          <p:cNvPicPr>
            <a:picLocks noChangeAspect="1"/>
          </p:cNvPicPr>
          <p:nvPr/>
        </p:nvPicPr>
        <p:blipFill>
          <a:blip r:embed="rId5"/>
          <a:stretch>
            <a:fillRect/>
          </a:stretch>
        </p:blipFill>
        <p:spPr>
          <a:xfrm>
            <a:off x="566938" y="4137515"/>
            <a:ext cx="904279" cy="586464"/>
          </a:xfrm>
          <a:prstGeom prst="rect">
            <a:avLst/>
          </a:prstGeom>
        </p:spPr>
      </p:pic>
      <p:pic>
        <p:nvPicPr>
          <p:cNvPr id="9" name="Picture 8"/>
          <p:cNvPicPr>
            <a:picLocks noChangeAspect="1"/>
          </p:cNvPicPr>
          <p:nvPr/>
        </p:nvPicPr>
        <p:blipFill>
          <a:blip r:embed="rId6"/>
          <a:stretch>
            <a:fillRect/>
          </a:stretch>
        </p:blipFill>
        <p:spPr>
          <a:xfrm>
            <a:off x="539554" y="3356992"/>
            <a:ext cx="2355793" cy="420509"/>
          </a:xfrm>
          <a:prstGeom prst="rect">
            <a:avLst/>
          </a:prstGeom>
        </p:spPr>
      </p:pic>
      <p:pic>
        <p:nvPicPr>
          <p:cNvPr id="10" name="Picture 9"/>
          <p:cNvPicPr>
            <a:picLocks noChangeAspect="1"/>
          </p:cNvPicPr>
          <p:nvPr/>
        </p:nvPicPr>
        <p:blipFill>
          <a:blip r:embed="rId7"/>
          <a:stretch>
            <a:fillRect/>
          </a:stretch>
        </p:blipFill>
        <p:spPr>
          <a:xfrm>
            <a:off x="1835698" y="5084019"/>
            <a:ext cx="931615" cy="864096"/>
          </a:xfrm>
          <a:prstGeom prst="rect">
            <a:avLst/>
          </a:prstGeom>
        </p:spPr>
      </p:pic>
      <p:pic>
        <p:nvPicPr>
          <p:cNvPr id="11" name="Picture 10"/>
          <p:cNvPicPr>
            <a:picLocks noChangeAspect="1"/>
          </p:cNvPicPr>
          <p:nvPr/>
        </p:nvPicPr>
        <p:blipFill>
          <a:blip r:embed="rId8"/>
          <a:stretch>
            <a:fillRect/>
          </a:stretch>
        </p:blipFill>
        <p:spPr>
          <a:xfrm>
            <a:off x="1835696" y="2296527"/>
            <a:ext cx="1831890" cy="903224"/>
          </a:xfrm>
          <a:prstGeom prst="rect">
            <a:avLst/>
          </a:prstGeom>
        </p:spPr>
      </p:pic>
      <p:pic>
        <p:nvPicPr>
          <p:cNvPr id="12" name="Picture 11"/>
          <p:cNvPicPr>
            <a:picLocks noChangeAspect="1"/>
          </p:cNvPicPr>
          <p:nvPr/>
        </p:nvPicPr>
        <p:blipFill>
          <a:blip r:embed="rId9"/>
          <a:stretch>
            <a:fillRect/>
          </a:stretch>
        </p:blipFill>
        <p:spPr>
          <a:xfrm>
            <a:off x="2483768" y="1390597"/>
            <a:ext cx="1434778" cy="805259"/>
          </a:xfrm>
          <a:prstGeom prst="rect">
            <a:avLst/>
          </a:prstGeom>
        </p:spPr>
      </p:pic>
      <p:pic>
        <p:nvPicPr>
          <p:cNvPr id="13" name="Picture 12"/>
          <p:cNvPicPr>
            <a:picLocks noChangeAspect="1"/>
          </p:cNvPicPr>
          <p:nvPr/>
        </p:nvPicPr>
        <p:blipFill>
          <a:blip r:embed="rId10"/>
          <a:stretch>
            <a:fillRect/>
          </a:stretch>
        </p:blipFill>
        <p:spPr>
          <a:xfrm>
            <a:off x="336070" y="1586081"/>
            <a:ext cx="2075690" cy="517275"/>
          </a:xfrm>
          <a:prstGeom prst="rect">
            <a:avLst/>
          </a:prstGeom>
        </p:spPr>
      </p:pic>
      <p:pic>
        <p:nvPicPr>
          <p:cNvPr id="14" name="Picture 13"/>
          <p:cNvPicPr>
            <a:picLocks noChangeAspect="1"/>
          </p:cNvPicPr>
          <p:nvPr/>
        </p:nvPicPr>
        <p:blipFill>
          <a:blip r:embed="rId11"/>
          <a:stretch>
            <a:fillRect/>
          </a:stretch>
        </p:blipFill>
        <p:spPr>
          <a:xfrm>
            <a:off x="323528" y="1285055"/>
            <a:ext cx="1743918" cy="227468"/>
          </a:xfrm>
          <a:prstGeom prst="rect">
            <a:avLst/>
          </a:prstGeom>
        </p:spPr>
      </p:pic>
      <p:pic>
        <p:nvPicPr>
          <p:cNvPr id="15" name="Picture 14"/>
          <p:cNvPicPr>
            <a:picLocks noChangeAspect="1"/>
          </p:cNvPicPr>
          <p:nvPr/>
        </p:nvPicPr>
        <p:blipFill>
          <a:blip r:embed="rId12"/>
          <a:stretch>
            <a:fillRect/>
          </a:stretch>
        </p:blipFill>
        <p:spPr>
          <a:xfrm>
            <a:off x="1431032" y="4031283"/>
            <a:ext cx="908720" cy="908720"/>
          </a:xfrm>
          <a:prstGeom prst="rect">
            <a:avLst/>
          </a:prstGeom>
        </p:spPr>
      </p:pic>
      <p:pic>
        <p:nvPicPr>
          <p:cNvPr id="16" name="Picture 15"/>
          <p:cNvPicPr>
            <a:picLocks noChangeAspect="1"/>
          </p:cNvPicPr>
          <p:nvPr/>
        </p:nvPicPr>
        <p:blipFill>
          <a:blip r:embed="rId13"/>
          <a:stretch>
            <a:fillRect/>
          </a:stretch>
        </p:blipFill>
        <p:spPr>
          <a:xfrm>
            <a:off x="2572598" y="4485643"/>
            <a:ext cx="1112912" cy="504520"/>
          </a:xfrm>
          <a:prstGeom prst="rect">
            <a:avLst/>
          </a:prstGeom>
        </p:spPr>
      </p:pic>
      <p:pic>
        <p:nvPicPr>
          <p:cNvPr id="17" name="Picture 16"/>
          <p:cNvPicPr>
            <a:picLocks noChangeAspect="1"/>
          </p:cNvPicPr>
          <p:nvPr/>
        </p:nvPicPr>
        <p:blipFill>
          <a:blip r:embed="rId14"/>
          <a:stretch>
            <a:fillRect/>
          </a:stretch>
        </p:blipFill>
        <p:spPr>
          <a:xfrm>
            <a:off x="3036589" y="3356992"/>
            <a:ext cx="958957" cy="958957"/>
          </a:xfrm>
          <a:prstGeom prst="rect">
            <a:avLst/>
          </a:prstGeom>
        </p:spPr>
      </p:pic>
      <p:sp>
        <p:nvSpPr>
          <p:cNvPr id="3" name="TextBox 2"/>
          <p:cNvSpPr txBox="1"/>
          <p:nvPr/>
        </p:nvSpPr>
        <p:spPr>
          <a:xfrm>
            <a:off x="5508104" y="1586081"/>
            <a:ext cx="3384376" cy="3970318"/>
          </a:xfrm>
          <a:prstGeom prst="rect">
            <a:avLst/>
          </a:prstGeom>
          <a:noFill/>
        </p:spPr>
        <p:txBody>
          <a:bodyPr wrap="square" rtlCol="0">
            <a:spAutoFit/>
          </a:bodyPr>
          <a:lstStyle/>
          <a:p>
            <a:r>
              <a:rPr lang="en-GB" sz="2800" b="1" dirty="0" smtClean="0">
                <a:solidFill>
                  <a:schemeClr val="accent1">
                    <a:lumMod val="50000"/>
                  </a:schemeClr>
                </a:solidFill>
                <a:latin typeface="DIN Alternate" charset="0"/>
                <a:ea typeface="DIN Alternate" charset="0"/>
                <a:cs typeface="DIN Alternate" charset="0"/>
              </a:rPr>
              <a:t>7 Countries</a:t>
            </a:r>
          </a:p>
          <a:p>
            <a:endParaRPr lang="en-GB" sz="2800" dirty="0">
              <a:solidFill>
                <a:schemeClr val="accent1">
                  <a:lumMod val="50000"/>
                </a:schemeClr>
              </a:solidFill>
              <a:latin typeface="DIN Alternate" charset="0"/>
              <a:ea typeface="DIN Alternate" charset="0"/>
              <a:cs typeface="DIN Alternate" charset="0"/>
            </a:endParaRPr>
          </a:p>
          <a:p>
            <a:pPr marL="457200" indent="-457200">
              <a:buFont typeface="Arial" panose="020B0604020202020204" pitchFamily="34" charset="0"/>
              <a:buChar char="•"/>
            </a:pPr>
            <a:r>
              <a:rPr lang="en-GB" sz="2800" dirty="0" smtClean="0">
                <a:solidFill>
                  <a:schemeClr val="accent1">
                    <a:lumMod val="50000"/>
                  </a:schemeClr>
                </a:solidFill>
                <a:latin typeface="DIN Alternate" charset="0"/>
                <a:ea typeface="DIN Alternate" charset="0"/>
                <a:cs typeface="DIN Alternate" charset="0"/>
              </a:rPr>
              <a:t>Scotland</a:t>
            </a:r>
            <a:endParaRPr lang="en-GB" sz="2800" dirty="0">
              <a:solidFill>
                <a:schemeClr val="accent1">
                  <a:lumMod val="50000"/>
                </a:schemeClr>
              </a:solidFill>
              <a:latin typeface="DIN Alternate" charset="0"/>
              <a:ea typeface="DIN Alternate" charset="0"/>
              <a:cs typeface="DIN Alternate" charset="0"/>
            </a:endParaRPr>
          </a:p>
          <a:p>
            <a:pPr marL="457200" indent="-457200">
              <a:buFont typeface="Arial" panose="020B0604020202020204" pitchFamily="34" charset="0"/>
              <a:buChar char="•"/>
            </a:pPr>
            <a:r>
              <a:rPr lang="en-GB" sz="2800" dirty="0">
                <a:solidFill>
                  <a:schemeClr val="accent1">
                    <a:lumMod val="50000"/>
                  </a:schemeClr>
                </a:solidFill>
                <a:latin typeface="DIN Alternate" charset="0"/>
                <a:ea typeface="DIN Alternate" charset="0"/>
                <a:cs typeface="DIN Alternate" charset="0"/>
              </a:rPr>
              <a:t>Poland</a:t>
            </a:r>
          </a:p>
          <a:p>
            <a:pPr marL="457200" indent="-457200">
              <a:buFont typeface="Arial" panose="020B0604020202020204" pitchFamily="34" charset="0"/>
              <a:buChar char="•"/>
            </a:pPr>
            <a:r>
              <a:rPr lang="en-GB" sz="2800" dirty="0">
                <a:solidFill>
                  <a:schemeClr val="accent1">
                    <a:lumMod val="50000"/>
                  </a:schemeClr>
                </a:solidFill>
                <a:latin typeface="DIN Alternate" charset="0"/>
                <a:ea typeface="DIN Alternate" charset="0"/>
                <a:cs typeface="DIN Alternate" charset="0"/>
              </a:rPr>
              <a:t>Germany</a:t>
            </a:r>
          </a:p>
          <a:p>
            <a:pPr marL="457200" indent="-457200">
              <a:buFont typeface="Arial" panose="020B0604020202020204" pitchFamily="34" charset="0"/>
              <a:buChar char="•"/>
            </a:pPr>
            <a:r>
              <a:rPr lang="en-GB" sz="2800" dirty="0">
                <a:solidFill>
                  <a:schemeClr val="accent1">
                    <a:lumMod val="50000"/>
                  </a:schemeClr>
                </a:solidFill>
                <a:latin typeface="DIN Alternate" charset="0"/>
                <a:ea typeface="DIN Alternate" charset="0"/>
                <a:cs typeface="DIN Alternate" charset="0"/>
              </a:rPr>
              <a:t>Italy</a:t>
            </a:r>
          </a:p>
          <a:p>
            <a:pPr marL="457200" indent="-457200">
              <a:buFont typeface="Arial" panose="020B0604020202020204" pitchFamily="34" charset="0"/>
              <a:buChar char="•"/>
            </a:pPr>
            <a:r>
              <a:rPr lang="en-GB" sz="2800" dirty="0">
                <a:solidFill>
                  <a:schemeClr val="accent1">
                    <a:lumMod val="50000"/>
                  </a:schemeClr>
                </a:solidFill>
                <a:latin typeface="DIN Alternate" charset="0"/>
                <a:ea typeface="DIN Alternate" charset="0"/>
                <a:cs typeface="DIN Alternate" charset="0"/>
              </a:rPr>
              <a:t>Netherlands</a:t>
            </a:r>
          </a:p>
          <a:p>
            <a:pPr marL="457200" indent="-457200">
              <a:buFont typeface="Arial" panose="020B0604020202020204" pitchFamily="34" charset="0"/>
              <a:buChar char="•"/>
            </a:pPr>
            <a:r>
              <a:rPr lang="en-GB" sz="2800" dirty="0">
                <a:solidFill>
                  <a:schemeClr val="accent1">
                    <a:lumMod val="50000"/>
                  </a:schemeClr>
                </a:solidFill>
                <a:latin typeface="DIN Alternate" charset="0"/>
                <a:ea typeface="DIN Alternate" charset="0"/>
                <a:cs typeface="DIN Alternate" charset="0"/>
              </a:rPr>
              <a:t>Greece</a:t>
            </a:r>
          </a:p>
          <a:p>
            <a:pPr marL="457200" indent="-457200">
              <a:buFont typeface="Arial" panose="020B0604020202020204" pitchFamily="34" charset="0"/>
              <a:buChar char="•"/>
            </a:pPr>
            <a:r>
              <a:rPr lang="en-GB" sz="2800" dirty="0" smtClean="0">
                <a:solidFill>
                  <a:schemeClr val="accent1">
                    <a:lumMod val="50000"/>
                  </a:schemeClr>
                </a:solidFill>
                <a:latin typeface="DIN Alternate" charset="0"/>
                <a:ea typeface="DIN Alternate" charset="0"/>
                <a:cs typeface="DIN Alternate" charset="0"/>
              </a:rPr>
              <a:t>Azores - Portugal</a:t>
            </a:r>
            <a:endParaRPr lang="en-GB" sz="2800" dirty="0">
              <a:solidFill>
                <a:schemeClr val="accent1">
                  <a:lumMod val="50000"/>
                </a:schemeClr>
              </a:solidFill>
              <a:latin typeface="DIN Alternate" charset="0"/>
              <a:ea typeface="DIN Alternate" charset="0"/>
              <a:cs typeface="DIN Alternate" charset="0"/>
            </a:endParaRPr>
          </a:p>
        </p:txBody>
      </p:sp>
    </p:spTree>
    <p:extLst>
      <p:ext uri="{BB962C8B-B14F-4D97-AF65-F5344CB8AC3E}">
        <p14:creationId xmlns:p14="http://schemas.microsoft.com/office/powerpoint/2010/main" val="1601681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Why Multi-Use?</a:t>
            </a:r>
            <a:endParaRPr lang="en-US"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4022373"/>
              </p:ext>
            </p:extLst>
          </p:nvPr>
        </p:nvGraphicFramePr>
        <p:xfrm>
          <a:off x="457200" y="1600200"/>
          <a:ext cx="8229600" cy="427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80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317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400" dirty="0">
              <a:solidFill>
                <a:schemeClr val="accent1">
                  <a:lumMod val="50000"/>
                </a:schemeClr>
              </a:solidFill>
              <a:latin typeface="DIN Alternate" charset="0"/>
              <a:ea typeface="DIN Alternate" charset="0"/>
              <a:cs typeface="DIN Alternate" charset="0"/>
            </a:endParaRPr>
          </a:p>
        </p:txBody>
      </p:sp>
      <p:sp>
        <p:nvSpPr>
          <p:cNvPr id="4" name="Title 1"/>
          <p:cNvSpPr txBox="1">
            <a:spLocks/>
          </p:cNvSpPr>
          <p:nvPr/>
        </p:nvSpPr>
        <p:spPr>
          <a:xfrm>
            <a:off x="395536" y="269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solidFill>
                  <a:schemeClr val="accent1">
                    <a:lumMod val="50000"/>
                  </a:schemeClr>
                </a:solidFill>
                <a:latin typeface="DIN Alternate" charset="0"/>
                <a:ea typeface="DIN Alternate" charset="0"/>
                <a:cs typeface="DIN Alternate" charset="0"/>
              </a:rPr>
              <a:t>MUSES Objectives/Focus </a:t>
            </a:r>
            <a:endParaRPr lang="en-US" sz="3400" dirty="0">
              <a:solidFill>
                <a:schemeClr val="accent1">
                  <a:lumMod val="50000"/>
                </a:schemeClr>
              </a:solidFill>
              <a:latin typeface="DIN Alternate" charset="0"/>
              <a:ea typeface="DIN Alternate" charset="0"/>
              <a:cs typeface="DIN Alternate" charset="0"/>
            </a:endParaRPr>
          </a:p>
        </p:txBody>
      </p:sp>
      <p:sp>
        <p:nvSpPr>
          <p:cNvPr id="7" name="Rectangle 6"/>
          <p:cNvSpPr/>
          <p:nvPr/>
        </p:nvSpPr>
        <p:spPr>
          <a:xfrm>
            <a:off x="395536" y="1556792"/>
            <a:ext cx="4906888" cy="4392488"/>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b="1" u="sng" dirty="0" smtClean="0">
              <a:solidFill>
                <a:schemeClr val="accent1">
                  <a:lumMod val="50000"/>
                </a:schemeClr>
              </a:solidFill>
              <a:latin typeface="DIN Alternate" charset="0"/>
              <a:ea typeface="DIN Alternate" charset="0"/>
              <a:cs typeface="DIN Alternate" charset="0"/>
            </a:endParaRPr>
          </a:p>
          <a:p>
            <a:r>
              <a:rPr lang="en-US" b="1" u="sng" dirty="0" smtClean="0">
                <a:solidFill>
                  <a:schemeClr val="accent1">
                    <a:lumMod val="50000"/>
                  </a:schemeClr>
                </a:solidFill>
                <a:latin typeface="DIN Alternate" charset="0"/>
                <a:ea typeface="DIN Alternate" charset="0"/>
                <a:cs typeface="DIN Alternate" charset="0"/>
              </a:rPr>
              <a:t>MUSES aim: </a:t>
            </a:r>
            <a:endParaRPr lang="en-US" u="sng" dirty="0">
              <a:solidFill>
                <a:schemeClr val="accent1">
                  <a:lumMod val="50000"/>
                </a:schemeClr>
              </a:solidFill>
              <a:latin typeface="DIN Alternate" charset="0"/>
              <a:ea typeface="DIN Alternate" charset="0"/>
              <a:cs typeface="DIN Alternate" charset="0"/>
            </a:endParaRPr>
          </a:p>
          <a:p>
            <a:r>
              <a:rPr lang="en-US" u="sng" dirty="0" smtClean="0">
                <a:solidFill>
                  <a:schemeClr val="accent1">
                    <a:lumMod val="50000"/>
                  </a:schemeClr>
                </a:solidFill>
                <a:latin typeface="DIN Alternate" charset="0"/>
                <a:ea typeface="DIN Alternate" charset="0"/>
                <a:cs typeface="DIN Alternate" charset="0"/>
              </a:rPr>
              <a:t>Contribute </a:t>
            </a:r>
            <a:r>
              <a:rPr lang="en-US" u="sng" dirty="0">
                <a:solidFill>
                  <a:schemeClr val="accent1">
                    <a:lumMod val="50000"/>
                  </a:schemeClr>
                </a:solidFill>
                <a:latin typeface="DIN Alternate" charset="0"/>
                <a:ea typeface="DIN Alternate" charset="0"/>
                <a:cs typeface="DIN Alternate" charset="0"/>
              </a:rPr>
              <a:t>to policy, legal and administrative harmonization and improvement to overcome barriers to </a:t>
            </a:r>
            <a:r>
              <a:rPr lang="en-US" u="sng" dirty="0" smtClean="0">
                <a:solidFill>
                  <a:schemeClr val="accent1">
                    <a:lumMod val="50000"/>
                  </a:schemeClr>
                </a:solidFill>
                <a:latin typeface="DIN Alternate" charset="0"/>
                <a:ea typeface="DIN Alternate" charset="0"/>
                <a:cs typeface="DIN Alternate" charset="0"/>
              </a:rPr>
              <a:t>multi-use.</a:t>
            </a:r>
          </a:p>
          <a:p>
            <a:endParaRPr lang="en-US" u="sng" dirty="0" smtClean="0">
              <a:solidFill>
                <a:schemeClr val="accent1">
                  <a:lumMod val="50000"/>
                </a:schemeClr>
              </a:solidFill>
              <a:latin typeface="DIN Alternate" charset="0"/>
              <a:ea typeface="DIN Alternate" charset="0"/>
              <a:cs typeface="DIN Alternate" charset="0"/>
            </a:endParaRPr>
          </a:p>
          <a:p>
            <a:r>
              <a:rPr lang="en-US" dirty="0" smtClean="0">
                <a:solidFill>
                  <a:schemeClr val="accent1">
                    <a:lumMod val="50000"/>
                  </a:schemeClr>
                </a:solidFill>
                <a:latin typeface="DIN Alternate" charset="0"/>
                <a:ea typeface="DIN Alternate" charset="0"/>
                <a:cs typeface="DIN Alternate" charset="0"/>
              </a:rPr>
              <a:t>Objectives: </a:t>
            </a:r>
          </a:p>
          <a:p>
            <a:pPr marL="342900" indent="-342900">
              <a:buFont typeface="Arial" charset="0"/>
              <a:buChar char="•"/>
            </a:pPr>
            <a:r>
              <a:rPr lang="en-US" dirty="0" smtClean="0">
                <a:solidFill>
                  <a:schemeClr val="accent1">
                    <a:lumMod val="50000"/>
                  </a:schemeClr>
                </a:solidFill>
                <a:latin typeface="DIN Alternate" charset="0"/>
                <a:ea typeface="DIN Alternate" charset="0"/>
                <a:cs typeface="DIN Alternate" charset="0"/>
              </a:rPr>
              <a:t>Provide a comprehensive understanding of environmental, spatial, economic and societal benefits of Multi-Use,</a:t>
            </a:r>
          </a:p>
          <a:p>
            <a:pPr marL="342900" indent="-342900">
              <a:buFont typeface="Arial" charset="0"/>
              <a:buChar char="•"/>
            </a:pPr>
            <a:r>
              <a:rPr lang="en-US" dirty="0" smtClean="0">
                <a:solidFill>
                  <a:schemeClr val="accent1">
                    <a:lumMod val="50000"/>
                  </a:schemeClr>
                </a:solidFill>
                <a:latin typeface="DIN Alternate" charset="0"/>
                <a:ea typeface="DIN Alternate" charset="0"/>
                <a:cs typeface="DIN Alternate" charset="0"/>
              </a:rPr>
              <a:t>Highlight inappropriate regulatory, operational, environmental, </a:t>
            </a:r>
            <a:r>
              <a:rPr lang="en-US" dirty="0" err="1" smtClean="0">
                <a:solidFill>
                  <a:schemeClr val="accent1">
                    <a:lumMod val="50000"/>
                  </a:schemeClr>
                </a:solidFill>
                <a:latin typeface="DIN Alternate" charset="0"/>
                <a:ea typeface="DIN Alternate" charset="0"/>
                <a:cs typeface="DIN Alternate" charset="0"/>
              </a:rPr>
              <a:t>h&amp;s</a:t>
            </a:r>
            <a:r>
              <a:rPr lang="en-US" dirty="0" smtClean="0">
                <a:solidFill>
                  <a:schemeClr val="accent1">
                    <a:lumMod val="50000"/>
                  </a:schemeClr>
                </a:solidFill>
                <a:latin typeface="DIN Alternate" charset="0"/>
                <a:ea typeface="DIN Alternate" charset="0"/>
                <a:cs typeface="DIN Alternate" charset="0"/>
              </a:rPr>
              <a:t>, societal and legal barrier to Multi-Use </a:t>
            </a:r>
            <a:r>
              <a:rPr lang="en-US" dirty="0" smtClean="0">
                <a:solidFill>
                  <a:schemeClr val="accent1">
                    <a:lumMod val="50000"/>
                  </a:schemeClr>
                </a:solidFill>
                <a:latin typeface="DIN Alternate" charset="0"/>
                <a:ea typeface="DIN Alternate" charset="0"/>
                <a:cs typeface="DIN Alternate" charset="0"/>
                <a:sym typeface="Wingdings"/>
              </a:rPr>
              <a:t> </a:t>
            </a:r>
            <a:r>
              <a:rPr lang="en-US" dirty="0" smtClean="0">
                <a:solidFill>
                  <a:schemeClr val="accent1">
                    <a:lumMod val="50000"/>
                  </a:schemeClr>
                </a:solidFill>
                <a:latin typeface="DIN Alternate" charset="0"/>
                <a:ea typeface="DIN Alternate" charset="0"/>
                <a:cs typeface="DIN Alternate" charset="0"/>
              </a:rPr>
              <a:t>distinguishing between real and perceived barriers; </a:t>
            </a:r>
          </a:p>
          <a:p>
            <a:pPr marL="342900" indent="-342900">
              <a:buFont typeface="Arial" charset="0"/>
              <a:buChar char="•"/>
            </a:pPr>
            <a:r>
              <a:rPr lang="en-US" dirty="0" smtClean="0">
                <a:solidFill>
                  <a:schemeClr val="accent1">
                    <a:lumMod val="50000"/>
                  </a:schemeClr>
                </a:solidFill>
                <a:latin typeface="DIN Alternate" charset="0"/>
                <a:ea typeface="DIN Alternate" charset="0"/>
                <a:cs typeface="DIN Alternate" charset="0"/>
              </a:rPr>
              <a:t>Propose solutions and actions to be taken. </a:t>
            </a:r>
            <a:r>
              <a:rPr lang="en-US" dirty="0">
                <a:solidFill>
                  <a:schemeClr val="accent1">
                    <a:lumMod val="50000"/>
                  </a:schemeClr>
                </a:solidFill>
                <a:latin typeface="DIN Alternate" charset="0"/>
                <a:ea typeface="DIN Alternate" charset="0"/>
                <a:cs typeface="DIN Alternate" charset="0"/>
              </a:rPr>
              <a:t> </a:t>
            </a:r>
          </a:p>
          <a:p>
            <a:pPr algn="ctr"/>
            <a:endParaRPr lang="de-DE" dirty="0">
              <a:solidFill>
                <a:schemeClr val="accent1">
                  <a:lumMod val="50000"/>
                </a:schemeClr>
              </a:solidFill>
              <a:latin typeface="DIN Alternate" charset="0"/>
              <a:ea typeface="DIN Alternate" charset="0"/>
              <a:cs typeface="DIN Alternate" charset="0"/>
            </a:endParaRPr>
          </a:p>
        </p:txBody>
      </p:sp>
      <p:sp>
        <p:nvSpPr>
          <p:cNvPr id="8" name="Rectangle 7"/>
          <p:cNvSpPr/>
          <p:nvPr/>
        </p:nvSpPr>
        <p:spPr>
          <a:xfrm>
            <a:off x="5796136" y="2132856"/>
            <a:ext cx="2952328" cy="3168352"/>
          </a:xfrm>
          <a:prstGeom prst="rect">
            <a:avLst/>
          </a:prstGeom>
          <a:noFill/>
          <a:ln w="19050" cmpd="sng">
            <a:solidFill>
              <a:srgbClr val="FF66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smtClean="0">
                <a:solidFill>
                  <a:srgbClr val="FF6600"/>
                </a:solidFill>
                <a:latin typeface="DIN Alternate" charset="0"/>
                <a:ea typeface="DIN Alternate" charset="0"/>
                <a:cs typeface="DIN Alternate" charset="0"/>
              </a:rPr>
              <a:t>3 main steps</a:t>
            </a:r>
          </a:p>
          <a:p>
            <a:pPr algn="ctr"/>
            <a:endParaRPr lang="en-AU" sz="2000" b="1" dirty="0" smtClean="0">
              <a:solidFill>
                <a:srgbClr val="FF6600"/>
              </a:solidFill>
              <a:latin typeface="DIN Alternate" charset="0"/>
              <a:ea typeface="DIN Alternate" charset="0"/>
              <a:cs typeface="DIN Alternate" charset="0"/>
            </a:endParaRPr>
          </a:p>
          <a:p>
            <a:pPr algn="ctr"/>
            <a:r>
              <a:rPr lang="en-AU" sz="2000" b="1" dirty="0" smtClean="0">
                <a:solidFill>
                  <a:srgbClr val="FF6600"/>
                </a:solidFill>
                <a:latin typeface="DIN Alternate" charset="0"/>
                <a:ea typeface="DIN Alternate" charset="0"/>
                <a:cs typeface="DIN Alternate" charset="0"/>
              </a:rPr>
              <a:t>I  Sea Basin Overview of Multi-Uses  </a:t>
            </a:r>
          </a:p>
          <a:p>
            <a:pPr algn="ctr"/>
            <a:endParaRPr lang="en-AU" sz="2000" b="1" dirty="0" smtClean="0">
              <a:solidFill>
                <a:srgbClr val="FF6600"/>
              </a:solidFill>
              <a:latin typeface="DIN Alternate" charset="0"/>
              <a:ea typeface="DIN Alternate" charset="0"/>
              <a:cs typeface="DIN Alternate" charset="0"/>
            </a:endParaRPr>
          </a:p>
          <a:p>
            <a:pPr algn="ctr"/>
            <a:r>
              <a:rPr lang="en-AU" sz="2000" b="1" dirty="0" smtClean="0">
                <a:solidFill>
                  <a:srgbClr val="FF6600"/>
                </a:solidFill>
                <a:latin typeface="DIN Alternate" charset="0"/>
                <a:ea typeface="DIN Alternate" charset="0"/>
                <a:cs typeface="DIN Alternate" charset="0"/>
              </a:rPr>
              <a:t>II  Case Studies </a:t>
            </a:r>
          </a:p>
          <a:p>
            <a:pPr algn="ctr"/>
            <a:endParaRPr lang="en-AU" sz="2000" b="1" dirty="0" smtClean="0">
              <a:solidFill>
                <a:srgbClr val="FF6600"/>
              </a:solidFill>
              <a:latin typeface="DIN Alternate" charset="0"/>
              <a:ea typeface="DIN Alternate" charset="0"/>
              <a:cs typeface="DIN Alternate" charset="0"/>
            </a:endParaRPr>
          </a:p>
          <a:p>
            <a:pPr algn="ctr"/>
            <a:r>
              <a:rPr lang="en-AU" sz="2000" b="1" dirty="0" smtClean="0">
                <a:solidFill>
                  <a:srgbClr val="FF6600"/>
                </a:solidFill>
                <a:latin typeface="DIN Alternate" charset="0"/>
                <a:ea typeface="DIN Alternate" charset="0"/>
                <a:cs typeface="DIN Alternate" charset="0"/>
              </a:rPr>
              <a:t>III  </a:t>
            </a:r>
            <a:r>
              <a:rPr lang="en-AU" sz="2000" b="1" u="sng" dirty="0" smtClean="0">
                <a:solidFill>
                  <a:srgbClr val="FF6600"/>
                </a:solidFill>
                <a:latin typeface="DIN Alternate" charset="0"/>
                <a:ea typeface="DIN Alternate" charset="0"/>
                <a:cs typeface="DIN Alternate" charset="0"/>
              </a:rPr>
              <a:t>Action Plan</a:t>
            </a:r>
            <a:r>
              <a:rPr lang="en-AU" sz="2000" b="1" dirty="0" smtClean="0">
                <a:solidFill>
                  <a:srgbClr val="FF6600"/>
                </a:solidFill>
                <a:latin typeface="DIN Alternate" charset="0"/>
                <a:ea typeface="DIN Alternate" charset="0"/>
                <a:cs typeface="DIN Alternate" charset="0"/>
              </a:rPr>
              <a:t> </a:t>
            </a:r>
            <a:r>
              <a:rPr lang="en-US" sz="2000" dirty="0">
                <a:solidFill>
                  <a:schemeClr val="accent1">
                    <a:lumMod val="50000"/>
                  </a:schemeClr>
                </a:solidFill>
                <a:latin typeface="DIN Alternate" charset="0"/>
                <a:ea typeface="DIN Alternate" charset="0"/>
                <a:cs typeface="DIN Alternate" charset="0"/>
              </a:rPr>
              <a:t> </a:t>
            </a:r>
          </a:p>
          <a:p>
            <a:pPr algn="ctr"/>
            <a:endParaRPr lang="de-DE" sz="2000" dirty="0">
              <a:solidFill>
                <a:schemeClr val="accent1">
                  <a:lumMod val="50000"/>
                </a:schemeClr>
              </a:solidFill>
              <a:latin typeface="DIN Alternate" charset="0"/>
              <a:ea typeface="DIN Alternate" charset="0"/>
              <a:cs typeface="DIN Alternate" charset="0"/>
            </a:endParaRPr>
          </a:p>
        </p:txBody>
      </p:sp>
      <p:cxnSp>
        <p:nvCxnSpPr>
          <p:cNvPr id="9" name="Straight Arrow Connector 8"/>
          <p:cNvCxnSpPr/>
          <p:nvPr/>
        </p:nvCxnSpPr>
        <p:spPr>
          <a:xfrm>
            <a:off x="7308304" y="3573016"/>
            <a:ext cx="0" cy="288032"/>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08304" y="4221088"/>
            <a:ext cx="0" cy="288032"/>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22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 y="432048"/>
            <a:ext cx="9139937" cy="6309320"/>
          </a:xfrm>
          <a:prstGeom prst="rect">
            <a:avLst/>
          </a:prstGeom>
        </p:spPr>
      </p:pic>
    </p:spTree>
    <p:extLst>
      <p:ext uri="{BB962C8B-B14F-4D97-AF65-F5344CB8AC3E}">
        <p14:creationId xmlns:p14="http://schemas.microsoft.com/office/powerpoint/2010/main" val="1460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a:picLocks noGrp="1"/>
          </p:cNvPicPr>
          <p:nvPr>
            <p:ph idx="1"/>
          </p:nvPr>
        </p:nvPicPr>
        <p:blipFill>
          <a:blip r:embed="rId3"/>
          <a:srcRect/>
          <a:stretch>
            <a:fillRect/>
          </a:stretch>
        </p:blipFill>
        <p:spPr bwMode="auto">
          <a:xfrm>
            <a:off x="320208" y="260648"/>
            <a:ext cx="8503583" cy="5616277"/>
          </a:xfrm>
          <a:prstGeom prst="rect">
            <a:avLst/>
          </a:prstGeom>
          <a:noFill/>
          <a:ln w="9525">
            <a:noFill/>
            <a:miter lim="800000"/>
            <a:headEnd/>
            <a:tailEnd/>
          </a:ln>
        </p:spPr>
      </p:pic>
    </p:spTree>
    <p:extLst>
      <p:ext uri="{BB962C8B-B14F-4D97-AF65-F5344CB8AC3E}">
        <p14:creationId xmlns:p14="http://schemas.microsoft.com/office/powerpoint/2010/main" val="121287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8" y="0"/>
            <a:ext cx="91262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85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60648"/>
            <a:ext cx="8229600" cy="1143000"/>
          </a:xfrm>
        </p:spPr>
        <p:txBody>
          <a:bodyPr>
            <a:noAutofit/>
          </a:bodyPr>
          <a:lstStyle/>
          <a:p>
            <a:r>
              <a:rPr lang="en-US" sz="3200" b="1" dirty="0" smtClean="0">
                <a:solidFill>
                  <a:schemeClr val="accent1">
                    <a:lumMod val="50000"/>
                  </a:schemeClr>
                </a:solidFill>
                <a:latin typeface="DIN Alternate" charset="0"/>
                <a:ea typeface="DIN Alternate" charset="0"/>
                <a:cs typeface="DIN Alternate" charset="0"/>
              </a:rPr>
              <a:t>MUSES Output – The Action Plan</a:t>
            </a:r>
            <a:endParaRPr lang="en-US" sz="2400" dirty="0">
              <a:latin typeface="DIN Alternate" charset="0"/>
              <a:ea typeface="DIN Alternate" charset="0"/>
              <a:cs typeface="DIN Alternate" charset="0"/>
            </a:endParaRPr>
          </a:p>
        </p:txBody>
      </p:sp>
      <p:sp>
        <p:nvSpPr>
          <p:cNvPr id="5" name="Content Placeholder 2"/>
          <p:cNvSpPr>
            <a:spLocks noGrp="1"/>
          </p:cNvSpPr>
          <p:nvPr>
            <p:ph idx="1"/>
          </p:nvPr>
        </p:nvSpPr>
        <p:spPr>
          <a:xfrm>
            <a:off x="251520" y="1340768"/>
            <a:ext cx="6984776" cy="4680520"/>
          </a:xfrm>
        </p:spPr>
        <p:txBody>
          <a:bodyPr>
            <a:noAutofit/>
          </a:bodyPr>
          <a:lstStyle/>
          <a:p>
            <a:pPr marL="0" indent="0">
              <a:buNone/>
            </a:pPr>
            <a:endParaRPr lang="en-US" sz="1800" b="1" spc="50" dirty="0">
              <a:ln w="13500">
                <a:solidFill>
                  <a:schemeClr val="accent1">
                    <a:shade val="2500"/>
                    <a:alpha val="6500"/>
                  </a:schemeClr>
                </a:solidFill>
                <a:prstDash val="solid"/>
              </a:ln>
              <a:solidFill>
                <a:srgbClr val="E46C0A">
                  <a:alpha val="95000"/>
                </a:srgbClr>
              </a:solidFill>
              <a:effectLst>
                <a:innerShdw blurRad="50900" dist="38500" dir="13500000">
                  <a:srgbClr val="000000">
                    <a:alpha val="60000"/>
                  </a:srgbClr>
                </a:innerShdw>
              </a:effectLst>
              <a:latin typeface="DIN Alternate" charset="0"/>
              <a:ea typeface="DIN Alternate" charset="0"/>
              <a:cs typeface="DIN Alternate" charset="0"/>
            </a:endParaRPr>
          </a:p>
          <a:p>
            <a:pPr>
              <a:buFont typeface="Arial"/>
              <a:buChar char="•"/>
            </a:pPr>
            <a:r>
              <a:rPr lang="en-US" sz="1800" b="1" dirty="0" smtClean="0">
                <a:solidFill>
                  <a:schemeClr val="tx2"/>
                </a:solidFill>
                <a:latin typeface="DIN Alternate" charset="0"/>
                <a:ea typeface="DIN Alternate" charset="0"/>
                <a:cs typeface="DIN Alternate" charset="0"/>
              </a:rPr>
              <a:t>Show </a:t>
            </a:r>
            <a:r>
              <a:rPr lang="en-AU" sz="1800" b="1" u="sng" dirty="0" smtClean="0">
                <a:solidFill>
                  <a:srgbClr val="FF6600"/>
                </a:solidFill>
                <a:latin typeface="DIN Alternate" charset="0"/>
                <a:ea typeface="DIN Alternate" charset="0"/>
                <a:cs typeface="DIN Alternate" charset="0"/>
              </a:rPr>
              <a:t>real opportunities</a:t>
            </a:r>
            <a:r>
              <a:rPr lang="en-US" sz="1800" b="1" dirty="0" smtClean="0">
                <a:solidFill>
                  <a:srgbClr val="FFC000"/>
                </a:solidFill>
                <a:latin typeface="DIN Alternate" charset="0"/>
                <a:ea typeface="DIN Alternate" charset="0"/>
                <a:cs typeface="DIN Alternate" charset="0"/>
              </a:rPr>
              <a:t> </a:t>
            </a:r>
            <a:r>
              <a:rPr lang="en-US" sz="1800" dirty="0" smtClean="0">
                <a:solidFill>
                  <a:schemeClr val="tx2"/>
                </a:solidFill>
                <a:latin typeface="DIN Alternate" charset="0"/>
                <a:ea typeface="DIN Alternate" charset="0"/>
                <a:cs typeface="DIN Alternate" charset="0"/>
              </a:rPr>
              <a:t>of MU in European Seas</a:t>
            </a:r>
          </a:p>
          <a:p>
            <a:pPr>
              <a:buFont typeface="Arial"/>
              <a:buChar char="•"/>
            </a:pPr>
            <a:r>
              <a:rPr lang="en-AU" sz="1800" b="1" u="sng" dirty="0" smtClean="0">
                <a:solidFill>
                  <a:srgbClr val="FF6600"/>
                </a:solidFill>
                <a:latin typeface="DIN Alternate" charset="0"/>
                <a:ea typeface="DIN Alternate" charset="0"/>
                <a:cs typeface="DIN Alternate" charset="0"/>
              </a:rPr>
              <a:t>benefits</a:t>
            </a:r>
            <a:r>
              <a:rPr lang="en-US" sz="1800" dirty="0" smtClean="0">
                <a:solidFill>
                  <a:schemeClr val="tx2"/>
                </a:solidFill>
                <a:latin typeface="DIN Alternate" charset="0"/>
                <a:ea typeface="DIN Alternate" charset="0"/>
                <a:cs typeface="DIN Alternate" charset="0"/>
              </a:rPr>
              <a:t>– which / for whom / where?</a:t>
            </a:r>
          </a:p>
          <a:p>
            <a:pPr lvl="1">
              <a:buFont typeface="Arial"/>
              <a:buChar char="•"/>
            </a:pPr>
            <a:r>
              <a:rPr lang="en-US" sz="1800" dirty="0" smtClean="0">
                <a:solidFill>
                  <a:schemeClr val="tx2"/>
                </a:solidFill>
                <a:latin typeface="DIN Alternate" charset="0"/>
                <a:ea typeface="DIN Alternate" charset="0"/>
                <a:cs typeface="DIN Alternate" charset="0"/>
              </a:rPr>
              <a:t>incl. scope for innovation, Blue Growth potential</a:t>
            </a:r>
          </a:p>
          <a:p>
            <a:pPr lvl="1">
              <a:buFont typeface="Arial"/>
              <a:buChar char="•"/>
            </a:pPr>
            <a:r>
              <a:rPr lang="en-US" sz="1800" dirty="0" smtClean="0">
                <a:solidFill>
                  <a:schemeClr val="tx2"/>
                </a:solidFill>
                <a:latin typeface="DIN Alternate" charset="0"/>
                <a:ea typeface="DIN Alternate" charset="0"/>
                <a:cs typeface="DIN Alternate" charset="0"/>
              </a:rPr>
              <a:t>E</a:t>
            </a:r>
            <a:r>
              <a:rPr lang="is-IS" sz="1800" dirty="0" smtClean="0">
                <a:solidFill>
                  <a:schemeClr val="tx2"/>
                </a:solidFill>
                <a:latin typeface="DIN Alternate" charset="0"/>
                <a:ea typeface="DIN Alternate" charset="0"/>
                <a:cs typeface="DIN Alternate" charset="0"/>
              </a:rPr>
              <a:t>nvironmental, economic, societal benefits and spatial efficiency</a:t>
            </a:r>
          </a:p>
          <a:p>
            <a:pPr>
              <a:buFont typeface="Arial"/>
              <a:buChar char="•"/>
            </a:pPr>
            <a:r>
              <a:rPr lang="en-AU" sz="1800" b="1" u="sng" dirty="0" smtClean="0">
                <a:solidFill>
                  <a:srgbClr val="FF6600"/>
                </a:solidFill>
                <a:latin typeface="DIN Alternate" charset="0"/>
                <a:ea typeface="DIN Alternate" charset="0"/>
                <a:cs typeface="DIN Alternate" charset="0"/>
              </a:rPr>
              <a:t>barriers</a:t>
            </a:r>
            <a:r>
              <a:rPr lang="en-US" sz="1800" dirty="0" smtClean="0">
                <a:solidFill>
                  <a:schemeClr val="tx2"/>
                </a:solidFill>
                <a:latin typeface="DIN Alternate" charset="0"/>
                <a:ea typeface="DIN Alternate" charset="0"/>
                <a:cs typeface="DIN Alternate" charset="0"/>
              </a:rPr>
              <a:t> </a:t>
            </a:r>
            <a:r>
              <a:rPr lang="en-US" sz="1800" dirty="0">
                <a:solidFill>
                  <a:schemeClr val="tx2"/>
                </a:solidFill>
                <a:latin typeface="DIN Alternate" charset="0"/>
                <a:ea typeface="DIN Alternate" charset="0"/>
                <a:cs typeface="DIN Alternate" charset="0"/>
              </a:rPr>
              <a:t>for </a:t>
            </a:r>
            <a:r>
              <a:rPr lang="en-US" sz="1800" dirty="0" smtClean="0">
                <a:solidFill>
                  <a:schemeClr val="tx2"/>
                </a:solidFill>
                <a:latin typeface="DIN Alternate" charset="0"/>
                <a:ea typeface="DIN Alternate" charset="0"/>
                <a:cs typeface="DIN Alternate" charset="0"/>
              </a:rPr>
              <a:t>MU</a:t>
            </a:r>
          </a:p>
          <a:p>
            <a:pPr lvl="1">
              <a:buFont typeface="Arial"/>
              <a:buChar char="•"/>
            </a:pPr>
            <a:r>
              <a:rPr lang="en-US" sz="1800" dirty="0" smtClean="0">
                <a:solidFill>
                  <a:schemeClr val="tx2"/>
                </a:solidFill>
                <a:latin typeface="DIN Alternate" charset="0"/>
                <a:ea typeface="DIN Alternate" charset="0"/>
                <a:cs typeface="DIN Alternate" charset="0"/>
              </a:rPr>
              <a:t>Real vs Perceived barriers </a:t>
            </a:r>
          </a:p>
          <a:p>
            <a:pPr>
              <a:buFont typeface="Arial"/>
              <a:buChar char="•"/>
            </a:pPr>
            <a:r>
              <a:rPr lang="en-AU" sz="1800" b="1" u="sng" dirty="0" smtClean="0">
                <a:solidFill>
                  <a:srgbClr val="FF6600"/>
                </a:solidFill>
                <a:latin typeface="DIN Alternate" charset="0"/>
                <a:ea typeface="DIN Alternate" charset="0"/>
                <a:cs typeface="DIN Alternate" charset="0"/>
              </a:rPr>
              <a:t>solutions</a:t>
            </a:r>
            <a:r>
              <a:rPr lang="en-US" sz="1800" dirty="0" smtClean="0">
                <a:solidFill>
                  <a:schemeClr val="tx2"/>
                </a:solidFill>
                <a:latin typeface="DIN Alternate" charset="0"/>
                <a:ea typeface="DIN Alternate" charset="0"/>
                <a:cs typeface="DIN Alternate" charset="0"/>
              </a:rPr>
              <a:t> to overcome identified barriers</a:t>
            </a:r>
          </a:p>
          <a:p>
            <a:pPr lvl="1">
              <a:buFont typeface="Arial"/>
              <a:buChar char="•"/>
            </a:pPr>
            <a:r>
              <a:rPr lang="en-US" sz="1800" dirty="0" smtClean="0">
                <a:solidFill>
                  <a:schemeClr val="tx2"/>
                </a:solidFill>
                <a:latin typeface="DIN Alternate" charset="0"/>
                <a:ea typeface="DIN Alternate" charset="0"/>
                <a:cs typeface="DIN Alternate" charset="0"/>
              </a:rPr>
              <a:t>who / at which level a solution? easy to achieve ?</a:t>
            </a:r>
          </a:p>
          <a:p>
            <a:r>
              <a:rPr lang="en-AU" sz="1800" b="1" u="sng" dirty="0" smtClean="0">
                <a:solidFill>
                  <a:srgbClr val="FF6600"/>
                </a:solidFill>
                <a:latin typeface="DIN Alternate" charset="0"/>
                <a:ea typeface="DIN Alternate" charset="0"/>
                <a:cs typeface="DIN Alternate" charset="0"/>
              </a:rPr>
              <a:t>recommendations</a:t>
            </a:r>
            <a:r>
              <a:rPr lang="en-US" sz="1800" dirty="0" smtClean="0">
                <a:solidFill>
                  <a:schemeClr val="tx2"/>
                </a:solidFill>
                <a:latin typeface="DIN Alternate" charset="0"/>
                <a:ea typeface="DIN Alternate" charset="0"/>
                <a:cs typeface="DIN Alternate" charset="0"/>
              </a:rPr>
              <a:t> for actions </a:t>
            </a:r>
          </a:p>
          <a:p>
            <a:pPr lvl="1"/>
            <a:r>
              <a:rPr lang="en-US" sz="1800" dirty="0" smtClean="0">
                <a:solidFill>
                  <a:schemeClr val="tx2"/>
                </a:solidFill>
                <a:latin typeface="DIN Alternate" charset="0"/>
                <a:ea typeface="DIN Alternate" charset="0"/>
                <a:cs typeface="DIN Alternate" charset="0"/>
              </a:rPr>
              <a:t>showing relevant level (local, regional, national, EU) </a:t>
            </a:r>
            <a:endParaRPr lang="en-US" sz="1800" dirty="0">
              <a:solidFill>
                <a:schemeClr val="tx2"/>
              </a:solidFill>
              <a:latin typeface="DIN Alternate" charset="0"/>
              <a:ea typeface="DIN Alternate" charset="0"/>
              <a:cs typeface="DIN Alternate" charset="0"/>
            </a:endParaRPr>
          </a:p>
          <a:p>
            <a:pPr lvl="1"/>
            <a:r>
              <a:rPr lang="en-US" sz="1800" dirty="0" smtClean="0">
                <a:solidFill>
                  <a:schemeClr val="tx2"/>
                </a:solidFill>
                <a:latin typeface="DIN Alternate" charset="0"/>
                <a:ea typeface="DIN Alternate" charset="0"/>
                <a:cs typeface="DIN Alternate" charset="0"/>
              </a:rPr>
              <a:t>actors / beneficiaries as well as barriers (private, public) </a:t>
            </a:r>
            <a:endParaRPr lang="en-US" sz="1800" dirty="0">
              <a:solidFill>
                <a:schemeClr val="tx2"/>
              </a:solidFill>
              <a:latin typeface="DIN Alternate" charset="0"/>
              <a:ea typeface="DIN Alternate" charset="0"/>
              <a:cs typeface="DIN Alternate" charset="0"/>
            </a:endParaRPr>
          </a:p>
          <a:p>
            <a:pPr lvl="1"/>
            <a:r>
              <a:rPr lang="en-US" sz="1800" dirty="0" smtClean="0">
                <a:solidFill>
                  <a:schemeClr val="tx2"/>
                </a:solidFill>
                <a:latin typeface="DIN Alternate" charset="0"/>
                <a:ea typeface="DIN Alternate" charset="0"/>
                <a:cs typeface="DIN Alternate" charset="0"/>
              </a:rPr>
              <a:t>processes (cooperation, legal, funding, private)</a:t>
            </a:r>
          </a:p>
          <a:p>
            <a:endParaRPr lang="en-US" sz="1800" dirty="0" smtClean="0">
              <a:solidFill>
                <a:schemeClr val="accent1">
                  <a:lumMod val="50000"/>
                </a:schemeClr>
              </a:solidFill>
              <a:latin typeface="DIN Alternate" charset="0"/>
              <a:ea typeface="DIN Alternate" charset="0"/>
              <a:cs typeface="DIN Alternate" charset="0"/>
            </a:endParaRPr>
          </a:p>
          <a:p>
            <a:endParaRPr lang="en-US" sz="1800" dirty="0" smtClean="0">
              <a:solidFill>
                <a:schemeClr val="accent1">
                  <a:lumMod val="50000"/>
                </a:schemeClr>
              </a:solidFill>
              <a:latin typeface="DIN Alternate" charset="0"/>
              <a:ea typeface="DIN Alternate" charset="0"/>
              <a:cs typeface="DIN Alternate" charset="0"/>
            </a:endParaRPr>
          </a:p>
          <a:p>
            <a:endParaRPr lang="en-US" sz="1800" dirty="0">
              <a:latin typeface="DIN Alternate" charset="0"/>
              <a:ea typeface="DIN Alternate" charset="0"/>
              <a:cs typeface="DIN Alternate" charset="0"/>
            </a:endParaRPr>
          </a:p>
        </p:txBody>
      </p:sp>
    </p:spTree>
    <p:extLst>
      <p:ext uri="{BB962C8B-B14F-4D97-AF65-F5344CB8AC3E}">
        <p14:creationId xmlns:p14="http://schemas.microsoft.com/office/powerpoint/2010/main" val="12052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500"/>
                                        <p:tgtEl>
                                          <p:spTgt spid="5">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fade">
                                      <p:cBhvr>
                                        <p:cTn id="48"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USES PowerPoint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C261EFDF2294438772EBB4E367898C" ma:contentTypeVersion="0" ma:contentTypeDescription="Create a new document." ma:contentTypeScope="" ma:versionID="c062c3db5131a834081e3570062274d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B14774-042E-4B70-ADA7-7CE2441CB873}">
  <ds:schemaRefs>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D49C87-1772-421D-BF5C-D31F74A65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71B0FEA-6D76-4AFA-BF9B-E406F07DD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MUSES PowerPoint template - reduced size logos</Template>
  <TotalTime>782</TotalTime>
  <Words>1367</Words>
  <Application>Microsoft Office PowerPoint</Application>
  <PresentationFormat>On-screen Show (4:3)</PresentationFormat>
  <Paragraphs>152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MUSES PowerPoint template</vt:lpstr>
      <vt:lpstr>Multi-Use in European Seas Project </vt:lpstr>
      <vt:lpstr>What is MUSES?</vt:lpstr>
      <vt:lpstr>PowerPoint Presentation</vt:lpstr>
      <vt:lpstr>Why Multi-Use?</vt:lpstr>
      <vt:lpstr>PowerPoint Presentation</vt:lpstr>
      <vt:lpstr>PowerPoint Presentation</vt:lpstr>
      <vt:lpstr>PowerPoint Presentation</vt:lpstr>
      <vt:lpstr>PowerPoint Presentation</vt:lpstr>
      <vt:lpstr>MUSES Output – The Action Plan</vt:lpstr>
      <vt:lpstr>MUSES –BlueMed alignment</vt:lpstr>
      <vt:lpstr>MUSES –BlueMed alignment</vt:lpstr>
      <vt:lpstr>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Carsten Bayer</dc:creator>
  <cp:lastModifiedBy>Irene Mangion</cp:lastModifiedBy>
  <cp:revision>76</cp:revision>
  <cp:lastPrinted>2017-05-08T15:10:06Z</cp:lastPrinted>
  <dcterms:created xsi:type="dcterms:W3CDTF">2017-02-28T11:39:30Z</dcterms:created>
  <dcterms:modified xsi:type="dcterms:W3CDTF">2018-01-08T08:13:41Z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0x01010045C261EFDF2294438772EBB4E367898C</vt:lpwstr>
  </property>
</Properties>
</file>