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17"/>
  </p:notesMasterIdLst>
  <p:sldIdLst>
    <p:sldId id="267" r:id="rId3"/>
    <p:sldId id="266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8" r:id="rId13"/>
    <p:sldId id="258" r:id="rId14"/>
    <p:sldId id="27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8"/>
    <p:restoredTop sz="94665"/>
  </p:normalViewPr>
  <p:slideViewPr>
    <p:cSldViewPr snapToGrid="0" snapToObjects="1">
      <p:cViewPr>
        <p:scale>
          <a:sx n="158" d="100"/>
          <a:sy n="158" d="100"/>
        </p:scale>
        <p:origin x="1104" y="18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D1BFC-DB17-E249-A0AF-8C3D77E9E3B7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C7A11-69D5-FE4B-AD50-8E4B88B5E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96523"/>
            <a:ext cx="9144000" cy="2346207"/>
          </a:xfrm>
          <a:prstGeom prst="rect">
            <a:avLst/>
          </a:prstGeom>
          <a:solidFill>
            <a:srgbClr val="0B4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172865" y="2183802"/>
            <a:ext cx="2077498" cy="3218462"/>
            <a:chOff x="7362825" y="2478088"/>
            <a:chExt cx="1887538" cy="2924176"/>
          </a:xfrm>
          <a:solidFill>
            <a:schemeClr val="bg1">
              <a:alpha val="3922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366000" y="3225801"/>
              <a:ext cx="768350" cy="1641475"/>
            </a:xfrm>
            <a:custGeom>
              <a:avLst/>
              <a:gdLst>
                <a:gd name="T0" fmla="*/ 206 w 289"/>
                <a:gd name="T1" fmla="*/ 540 h 618"/>
                <a:gd name="T2" fmla="*/ 166 w 289"/>
                <a:gd name="T3" fmla="*/ 535 h 618"/>
                <a:gd name="T4" fmla="*/ 141 w 289"/>
                <a:gd name="T5" fmla="*/ 522 h 618"/>
                <a:gd name="T6" fmla="*/ 106 w 289"/>
                <a:gd name="T7" fmla="*/ 488 h 618"/>
                <a:gd name="T8" fmla="*/ 90 w 289"/>
                <a:gd name="T9" fmla="*/ 460 h 618"/>
                <a:gd name="T10" fmla="*/ 82 w 289"/>
                <a:gd name="T11" fmla="*/ 429 h 618"/>
                <a:gd name="T12" fmla="*/ 82 w 289"/>
                <a:gd name="T13" fmla="*/ 381 h 618"/>
                <a:gd name="T14" fmla="*/ 90 w 289"/>
                <a:gd name="T15" fmla="*/ 354 h 618"/>
                <a:gd name="T16" fmla="*/ 115 w 289"/>
                <a:gd name="T17" fmla="*/ 322 h 618"/>
                <a:gd name="T18" fmla="*/ 154 w 289"/>
                <a:gd name="T19" fmla="*/ 288 h 618"/>
                <a:gd name="T20" fmla="*/ 176 w 289"/>
                <a:gd name="T21" fmla="*/ 270 h 618"/>
                <a:gd name="T22" fmla="*/ 269 w 289"/>
                <a:gd name="T23" fmla="*/ 154 h 618"/>
                <a:gd name="T24" fmla="*/ 284 w 289"/>
                <a:gd name="T25" fmla="*/ 5 h 618"/>
                <a:gd name="T26" fmla="*/ 256 w 289"/>
                <a:gd name="T27" fmla="*/ 3 h 618"/>
                <a:gd name="T28" fmla="*/ 205 w 289"/>
                <a:gd name="T29" fmla="*/ 0 h 618"/>
                <a:gd name="T30" fmla="*/ 197 w 289"/>
                <a:gd name="T31" fmla="*/ 124 h 618"/>
                <a:gd name="T32" fmla="*/ 115 w 289"/>
                <a:gd name="T33" fmla="*/ 218 h 618"/>
                <a:gd name="T34" fmla="*/ 104 w 289"/>
                <a:gd name="T35" fmla="*/ 228 h 618"/>
                <a:gd name="T36" fmla="*/ 56 w 289"/>
                <a:gd name="T37" fmla="*/ 270 h 618"/>
                <a:gd name="T38" fmla="*/ 17 w 289"/>
                <a:gd name="T39" fmla="*/ 323 h 618"/>
                <a:gd name="T40" fmla="*/ 5 w 289"/>
                <a:gd name="T41" fmla="*/ 366 h 618"/>
                <a:gd name="T42" fmla="*/ 4 w 289"/>
                <a:gd name="T43" fmla="*/ 442 h 618"/>
                <a:gd name="T44" fmla="*/ 18 w 289"/>
                <a:gd name="T45" fmla="*/ 490 h 618"/>
                <a:gd name="T46" fmla="*/ 42 w 289"/>
                <a:gd name="T47" fmla="*/ 534 h 618"/>
                <a:gd name="T48" fmla="*/ 97 w 289"/>
                <a:gd name="T49" fmla="*/ 587 h 618"/>
                <a:gd name="T50" fmla="*/ 136 w 289"/>
                <a:gd name="T51" fmla="*/ 608 h 618"/>
                <a:gd name="T52" fmla="*/ 201 w 289"/>
                <a:gd name="T53" fmla="*/ 618 h 618"/>
                <a:gd name="T54" fmla="*/ 205 w 289"/>
                <a:gd name="T55" fmla="*/ 555 h 618"/>
                <a:gd name="T56" fmla="*/ 206 w 289"/>
                <a:gd name="T57" fmla="*/ 54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9" h="618">
                  <a:moveTo>
                    <a:pt x="206" y="540"/>
                  </a:moveTo>
                  <a:cubicBezTo>
                    <a:pt x="190" y="540"/>
                    <a:pt x="175" y="539"/>
                    <a:pt x="166" y="535"/>
                  </a:cubicBezTo>
                  <a:cubicBezTo>
                    <a:pt x="157" y="532"/>
                    <a:pt x="149" y="527"/>
                    <a:pt x="141" y="522"/>
                  </a:cubicBezTo>
                  <a:cubicBezTo>
                    <a:pt x="128" y="513"/>
                    <a:pt x="116" y="502"/>
                    <a:pt x="106" y="488"/>
                  </a:cubicBezTo>
                  <a:cubicBezTo>
                    <a:pt x="99" y="479"/>
                    <a:pt x="94" y="469"/>
                    <a:pt x="90" y="460"/>
                  </a:cubicBezTo>
                  <a:cubicBezTo>
                    <a:pt x="86" y="451"/>
                    <a:pt x="83" y="440"/>
                    <a:pt x="82" y="429"/>
                  </a:cubicBezTo>
                  <a:cubicBezTo>
                    <a:pt x="79" y="413"/>
                    <a:pt x="79" y="396"/>
                    <a:pt x="82" y="381"/>
                  </a:cubicBezTo>
                  <a:cubicBezTo>
                    <a:pt x="84" y="371"/>
                    <a:pt x="86" y="362"/>
                    <a:pt x="90" y="354"/>
                  </a:cubicBezTo>
                  <a:cubicBezTo>
                    <a:pt x="94" y="344"/>
                    <a:pt x="103" y="333"/>
                    <a:pt x="115" y="322"/>
                  </a:cubicBezTo>
                  <a:cubicBezTo>
                    <a:pt x="127" y="311"/>
                    <a:pt x="141" y="299"/>
                    <a:pt x="154" y="288"/>
                  </a:cubicBezTo>
                  <a:cubicBezTo>
                    <a:pt x="161" y="282"/>
                    <a:pt x="168" y="276"/>
                    <a:pt x="176" y="270"/>
                  </a:cubicBezTo>
                  <a:cubicBezTo>
                    <a:pt x="212" y="238"/>
                    <a:pt x="250" y="202"/>
                    <a:pt x="269" y="154"/>
                  </a:cubicBezTo>
                  <a:cubicBezTo>
                    <a:pt x="289" y="106"/>
                    <a:pt x="288" y="54"/>
                    <a:pt x="284" y="5"/>
                  </a:cubicBezTo>
                  <a:cubicBezTo>
                    <a:pt x="275" y="5"/>
                    <a:pt x="266" y="4"/>
                    <a:pt x="256" y="3"/>
                  </a:cubicBezTo>
                  <a:cubicBezTo>
                    <a:pt x="239" y="2"/>
                    <a:pt x="221" y="0"/>
                    <a:pt x="205" y="0"/>
                  </a:cubicBezTo>
                  <a:cubicBezTo>
                    <a:pt x="209" y="44"/>
                    <a:pt x="211" y="89"/>
                    <a:pt x="197" y="124"/>
                  </a:cubicBezTo>
                  <a:cubicBezTo>
                    <a:pt x="182" y="159"/>
                    <a:pt x="149" y="189"/>
                    <a:pt x="115" y="218"/>
                  </a:cubicBezTo>
                  <a:cubicBezTo>
                    <a:pt x="111" y="221"/>
                    <a:pt x="107" y="224"/>
                    <a:pt x="104" y="228"/>
                  </a:cubicBezTo>
                  <a:cubicBezTo>
                    <a:pt x="87" y="242"/>
                    <a:pt x="70" y="256"/>
                    <a:pt x="56" y="270"/>
                  </a:cubicBezTo>
                  <a:cubicBezTo>
                    <a:pt x="39" y="287"/>
                    <a:pt x="26" y="304"/>
                    <a:pt x="17" y="323"/>
                  </a:cubicBezTo>
                  <a:cubicBezTo>
                    <a:pt x="12" y="337"/>
                    <a:pt x="7" y="351"/>
                    <a:pt x="5" y="366"/>
                  </a:cubicBezTo>
                  <a:cubicBezTo>
                    <a:pt x="0" y="391"/>
                    <a:pt x="0" y="416"/>
                    <a:pt x="4" y="442"/>
                  </a:cubicBezTo>
                  <a:cubicBezTo>
                    <a:pt x="7" y="459"/>
                    <a:pt x="11" y="475"/>
                    <a:pt x="18" y="490"/>
                  </a:cubicBezTo>
                  <a:cubicBezTo>
                    <a:pt x="24" y="505"/>
                    <a:pt x="32" y="520"/>
                    <a:pt x="42" y="534"/>
                  </a:cubicBezTo>
                  <a:cubicBezTo>
                    <a:pt x="57" y="555"/>
                    <a:pt x="76" y="573"/>
                    <a:pt x="97" y="587"/>
                  </a:cubicBezTo>
                  <a:cubicBezTo>
                    <a:pt x="109" y="596"/>
                    <a:pt x="122" y="603"/>
                    <a:pt x="136" y="608"/>
                  </a:cubicBezTo>
                  <a:cubicBezTo>
                    <a:pt x="156" y="616"/>
                    <a:pt x="178" y="618"/>
                    <a:pt x="201" y="618"/>
                  </a:cubicBezTo>
                  <a:cubicBezTo>
                    <a:pt x="201" y="598"/>
                    <a:pt x="203" y="577"/>
                    <a:pt x="205" y="555"/>
                  </a:cubicBezTo>
                  <a:cubicBezTo>
                    <a:pt x="205" y="550"/>
                    <a:pt x="206" y="545"/>
                    <a:pt x="206" y="5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110538" y="4630738"/>
              <a:ext cx="1139825" cy="768350"/>
            </a:xfrm>
            <a:custGeom>
              <a:avLst/>
              <a:gdLst>
                <a:gd name="T0" fmla="*/ 381 w 428"/>
                <a:gd name="T1" fmla="*/ 207 h 289"/>
                <a:gd name="T2" fmla="*/ 354 w 428"/>
                <a:gd name="T3" fmla="*/ 199 h 289"/>
                <a:gd name="T4" fmla="*/ 322 w 428"/>
                <a:gd name="T5" fmla="*/ 174 h 289"/>
                <a:gd name="T6" fmla="*/ 288 w 428"/>
                <a:gd name="T7" fmla="*/ 135 h 289"/>
                <a:gd name="T8" fmla="*/ 270 w 428"/>
                <a:gd name="T9" fmla="*/ 114 h 289"/>
                <a:gd name="T10" fmla="*/ 154 w 428"/>
                <a:gd name="T11" fmla="*/ 20 h 289"/>
                <a:gd name="T12" fmla="*/ 5 w 428"/>
                <a:gd name="T13" fmla="*/ 5 h 289"/>
                <a:gd name="T14" fmla="*/ 3 w 428"/>
                <a:gd name="T15" fmla="*/ 33 h 289"/>
                <a:gd name="T16" fmla="*/ 0 w 428"/>
                <a:gd name="T17" fmla="*/ 84 h 289"/>
                <a:gd name="T18" fmla="*/ 124 w 428"/>
                <a:gd name="T19" fmla="*/ 92 h 289"/>
                <a:gd name="T20" fmla="*/ 218 w 428"/>
                <a:gd name="T21" fmla="*/ 174 h 289"/>
                <a:gd name="T22" fmla="*/ 228 w 428"/>
                <a:gd name="T23" fmla="*/ 186 h 289"/>
                <a:gd name="T24" fmla="*/ 270 w 428"/>
                <a:gd name="T25" fmla="*/ 233 h 289"/>
                <a:gd name="T26" fmla="*/ 324 w 428"/>
                <a:gd name="T27" fmla="*/ 272 h 289"/>
                <a:gd name="T28" fmla="*/ 366 w 428"/>
                <a:gd name="T29" fmla="*/ 284 h 289"/>
                <a:gd name="T30" fmla="*/ 428 w 428"/>
                <a:gd name="T31" fmla="*/ 287 h 289"/>
                <a:gd name="T32" fmla="*/ 428 w 428"/>
                <a:gd name="T33" fmla="*/ 208 h 289"/>
                <a:gd name="T34" fmla="*/ 381 w 428"/>
                <a:gd name="T35" fmla="*/ 2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289">
                  <a:moveTo>
                    <a:pt x="381" y="207"/>
                  </a:moveTo>
                  <a:cubicBezTo>
                    <a:pt x="371" y="205"/>
                    <a:pt x="362" y="203"/>
                    <a:pt x="354" y="199"/>
                  </a:cubicBezTo>
                  <a:cubicBezTo>
                    <a:pt x="344" y="195"/>
                    <a:pt x="333" y="186"/>
                    <a:pt x="322" y="174"/>
                  </a:cubicBezTo>
                  <a:cubicBezTo>
                    <a:pt x="311" y="162"/>
                    <a:pt x="299" y="149"/>
                    <a:pt x="288" y="135"/>
                  </a:cubicBezTo>
                  <a:cubicBezTo>
                    <a:pt x="282" y="128"/>
                    <a:pt x="276" y="121"/>
                    <a:pt x="270" y="114"/>
                  </a:cubicBezTo>
                  <a:cubicBezTo>
                    <a:pt x="238" y="77"/>
                    <a:pt x="202" y="39"/>
                    <a:pt x="154" y="20"/>
                  </a:cubicBezTo>
                  <a:cubicBezTo>
                    <a:pt x="106" y="0"/>
                    <a:pt x="54" y="1"/>
                    <a:pt x="5" y="5"/>
                  </a:cubicBezTo>
                  <a:cubicBezTo>
                    <a:pt x="5" y="14"/>
                    <a:pt x="4" y="24"/>
                    <a:pt x="3" y="33"/>
                  </a:cubicBezTo>
                  <a:cubicBezTo>
                    <a:pt x="2" y="50"/>
                    <a:pt x="0" y="68"/>
                    <a:pt x="0" y="84"/>
                  </a:cubicBezTo>
                  <a:cubicBezTo>
                    <a:pt x="44" y="80"/>
                    <a:pt x="89" y="78"/>
                    <a:pt x="124" y="92"/>
                  </a:cubicBezTo>
                  <a:cubicBezTo>
                    <a:pt x="159" y="107"/>
                    <a:pt x="189" y="140"/>
                    <a:pt x="218" y="174"/>
                  </a:cubicBezTo>
                  <a:cubicBezTo>
                    <a:pt x="221" y="178"/>
                    <a:pt x="224" y="182"/>
                    <a:pt x="228" y="186"/>
                  </a:cubicBezTo>
                  <a:cubicBezTo>
                    <a:pt x="242" y="202"/>
                    <a:pt x="256" y="219"/>
                    <a:pt x="270" y="233"/>
                  </a:cubicBezTo>
                  <a:cubicBezTo>
                    <a:pt x="287" y="250"/>
                    <a:pt x="304" y="263"/>
                    <a:pt x="324" y="272"/>
                  </a:cubicBezTo>
                  <a:cubicBezTo>
                    <a:pt x="337" y="277"/>
                    <a:pt x="351" y="282"/>
                    <a:pt x="366" y="284"/>
                  </a:cubicBezTo>
                  <a:cubicBezTo>
                    <a:pt x="386" y="288"/>
                    <a:pt x="407" y="289"/>
                    <a:pt x="428" y="287"/>
                  </a:cubicBezTo>
                  <a:cubicBezTo>
                    <a:pt x="428" y="208"/>
                    <a:pt x="428" y="208"/>
                    <a:pt x="428" y="208"/>
                  </a:cubicBezTo>
                  <a:cubicBezTo>
                    <a:pt x="412" y="210"/>
                    <a:pt x="396" y="210"/>
                    <a:pt x="381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7897813" y="2481263"/>
              <a:ext cx="1352550" cy="749300"/>
            </a:xfrm>
            <a:custGeom>
              <a:avLst/>
              <a:gdLst>
                <a:gd name="T0" fmla="*/ 78 w 508"/>
                <a:gd name="T1" fmla="*/ 206 h 282"/>
                <a:gd name="T2" fmla="*/ 83 w 508"/>
                <a:gd name="T3" fmla="*/ 166 h 282"/>
                <a:gd name="T4" fmla="*/ 96 w 508"/>
                <a:gd name="T5" fmla="*/ 141 h 282"/>
                <a:gd name="T6" fmla="*/ 130 w 508"/>
                <a:gd name="T7" fmla="*/ 106 h 282"/>
                <a:gd name="T8" fmla="*/ 158 w 508"/>
                <a:gd name="T9" fmla="*/ 90 h 282"/>
                <a:gd name="T10" fmla="*/ 189 w 508"/>
                <a:gd name="T11" fmla="*/ 81 h 282"/>
                <a:gd name="T12" fmla="*/ 238 w 508"/>
                <a:gd name="T13" fmla="*/ 82 h 282"/>
                <a:gd name="T14" fmla="*/ 264 w 508"/>
                <a:gd name="T15" fmla="*/ 90 h 282"/>
                <a:gd name="T16" fmla="*/ 296 w 508"/>
                <a:gd name="T17" fmla="*/ 115 h 282"/>
                <a:gd name="T18" fmla="*/ 330 w 508"/>
                <a:gd name="T19" fmla="*/ 154 h 282"/>
                <a:gd name="T20" fmla="*/ 348 w 508"/>
                <a:gd name="T21" fmla="*/ 175 h 282"/>
                <a:gd name="T22" fmla="*/ 464 w 508"/>
                <a:gd name="T23" fmla="*/ 269 h 282"/>
                <a:gd name="T24" fmla="*/ 508 w 508"/>
                <a:gd name="T25" fmla="*/ 282 h 282"/>
                <a:gd name="T26" fmla="*/ 508 w 508"/>
                <a:gd name="T27" fmla="*/ 201 h 282"/>
                <a:gd name="T28" fmla="*/ 494 w 508"/>
                <a:gd name="T29" fmla="*/ 197 h 282"/>
                <a:gd name="T30" fmla="*/ 400 w 508"/>
                <a:gd name="T31" fmla="*/ 115 h 282"/>
                <a:gd name="T32" fmla="*/ 391 w 508"/>
                <a:gd name="T33" fmla="*/ 103 h 282"/>
                <a:gd name="T34" fmla="*/ 348 w 508"/>
                <a:gd name="T35" fmla="*/ 56 h 282"/>
                <a:gd name="T36" fmla="*/ 295 w 508"/>
                <a:gd name="T37" fmla="*/ 17 h 282"/>
                <a:gd name="T38" fmla="*/ 295 w 508"/>
                <a:gd name="T39" fmla="*/ 17 h 282"/>
                <a:gd name="T40" fmla="*/ 252 w 508"/>
                <a:gd name="T41" fmla="*/ 5 h 282"/>
                <a:gd name="T42" fmla="*/ 176 w 508"/>
                <a:gd name="T43" fmla="*/ 4 h 282"/>
                <a:gd name="T44" fmla="*/ 84 w 508"/>
                <a:gd name="T45" fmla="*/ 42 h 282"/>
                <a:gd name="T46" fmla="*/ 31 w 508"/>
                <a:gd name="T47" fmla="*/ 97 h 282"/>
                <a:gd name="T48" fmla="*/ 10 w 508"/>
                <a:gd name="T49" fmla="*/ 136 h 282"/>
                <a:gd name="T50" fmla="*/ 0 w 508"/>
                <a:gd name="T51" fmla="*/ 201 h 282"/>
                <a:gd name="T52" fmla="*/ 63 w 508"/>
                <a:gd name="T53" fmla="*/ 205 h 282"/>
                <a:gd name="T54" fmla="*/ 78 w 508"/>
                <a:gd name="T55" fmla="*/ 20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8" h="282">
                  <a:moveTo>
                    <a:pt x="78" y="206"/>
                  </a:moveTo>
                  <a:cubicBezTo>
                    <a:pt x="78" y="189"/>
                    <a:pt x="79" y="175"/>
                    <a:pt x="83" y="166"/>
                  </a:cubicBezTo>
                  <a:cubicBezTo>
                    <a:pt x="86" y="157"/>
                    <a:pt x="91" y="149"/>
                    <a:pt x="96" y="141"/>
                  </a:cubicBezTo>
                  <a:cubicBezTo>
                    <a:pt x="105" y="127"/>
                    <a:pt x="116" y="116"/>
                    <a:pt x="130" y="106"/>
                  </a:cubicBezTo>
                  <a:cubicBezTo>
                    <a:pt x="139" y="99"/>
                    <a:pt x="149" y="94"/>
                    <a:pt x="158" y="90"/>
                  </a:cubicBezTo>
                  <a:cubicBezTo>
                    <a:pt x="167" y="86"/>
                    <a:pt x="178" y="83"/>
                    <a:pt x="189" y="81"/>
                  </a:cubicBezTo>
                  <a:cubicBezTo>
                    <a:pt x="205" y="79"/>
                    <a:pt x="222" y="79"/>
                    <a:pt x="238" y="82"/>
                  </a:cubicBezTo>
                  <a:cubicBezTo>
                    <a:pt x="247" y="84"/>
                    <a:pt x="256" y="86"/>
                    <a:pt x="264" y="90"/>
                  </a:cubicBezTo>
                  <a:cubicBezTo>
                    <a:pt x="274" y="94"/>
                    <a:pt x="285" y="103"/>
                    <a:pt x="296" y="115"/>
                  </a:cubicBezTo>
                  <a:cubicBezTo>
                    <a:pt x="307" y="127"/>
                    <a:pt x="319" y="140"/>
                    <a:pt x="330" y="154"/>
                  </a:cubicBezTo>
                  <a:cubicBezTo>
                    <a:pt x="336" y="161"/>
                    <a:pt x="342" y="168"/>
                    <a:pt x="348" y="175"/>
                  </a:cubicBezTo>
                  <a:cubicBezTo>
                    <a:pt x="380" y="212"/>
                    <a:pt x="417" y="250"/>
                    <a:pt x="464" y="269"/>
                  </a:cubicBezTo>
                  <a:cubicBezTo>
                    <a:pt x="479" y="275"/>
                    <a:pt x="493" y="279"/>
                    <a:pt x="508" y="282"/>
                  </a:cubicBezTo>
                  <a:cubicBezTo>
                    <a:pt x="508" y="201"/>
                    <a:pt x="508" y="201"/>
                    <a:pt x="508" y="201"/>
                  </a:cubicBezTo>
                  <a:cubicBezTo>
                    <a:pt x="503" y="200"/>
                    <a:pt x="499" y="198"/>
                    <a:pt x="494" y="197"/>
                  </a:cubicBezTo>
                  <a:cubicBezTo>
                    <a:pt x="459" y="182"/>
                    <a:pt x="429" y="149"/>
                    <a:pt x="400" y="115"/>
                  </a:cubicBezTo>
                  <a:cubicBezTo>
                    <a:pt x="397" y="111"/>
                    <a:pt x="394" y="107"/>
                    <a:pt x="391" y="103"/>
                  </a:cubicBezTo>
                  <a:cubicBezTo>
                    <a:pt x="376" y="87"/>
                    <a:pt x="362" y="70"/>
                    <a:pt x="348" y="56"/>
                  </a:cubicBezTo>
                  <a:cubicBezTo>
                    <a:pt x="332" y="39"/>
                    <a:pt x="314" y="26"/>
                    <a:pt x="295" y="17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81" y="12"/>
                    <a:pt x="267" y="7"/>
                    <a:pt x="252" y="5"/>
                  </a:cubicBezTo>
                  <a:cubicBezTo>
                    <a:pt x="227" y="0"/>
                    <a:pt x="202" y="0"/>
                    <a:pt x="176" y="4"/>
                  </a:cubicBezTo>
                  <a:cubicBezTo>
                    <a:pt x="142" y="10"/>
                    <a:pt x="112" y="22"/>
                    <a:pt x="84" y="42"/>
                  </a:cubicBezTo>
                  <a:cubicBezTo>
                    <a:pt x="63" y="57"/>
                    <a:pt x="45" y="76"/>
                    <a:pt x="31" y="97"/>
                  </a:cubicBezTo>
                  <a:cubicBezTo>
                    <a:pt x="23" y="109"/>
                    <a:pt x="16" y="122"/>
                    <a:pt x="10" y="136"/>
                  </a:cubicBezTo>
                  <a:cubicBezTo>
                    <a:pt x="2" y="156"/>
                    <a:pt x="0" y="178"/>
                    <a:pt x="0" y="201"/>
                  </a:cubicBezTo>
                  <a:cubicBezTo>
                    <a:pt x="20" y="201"/>
                    <a:pt x="41" y="203"/>
                    <a:pt x="63" y="205"/>
                  </a:cubicBezTo>
                  <a:cubicBezTo>
                    <a:pt x="68" y="205"/>
                    <a:pt x="73" y="206"/>
                    <a:pt x="7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7672388" y="3943351"/>
              <a:ext cx="1157288" cy="1458913"/>
            </a:xfrm>
            <a:custGeom>
              <a:avLst/>
              <a:gdLst>
                <a:gd name="T0" fmla="*/ 383 w 435"/>
                <a:gd name="T1" fmla="*/ 433 h 549"/>
                <a:gd name="T2" fmla="*/ 352 w 435"/>
                <a:gd name="T3" fmla="*/ 458 h 549"/>
                <a:gd name="T4" fmla="*/ 324 w 435"/>
                <a:gd name="T5" fmla="*/ 467 h 549"/>
                <a:gd name="T6" fmla="*/ 276 w 435"/>
                <a:gd name="T7" fmla="*/ 467 h 549"/>
                <a:gd name="T8" fmla="*/ 245 w 435"/>
                <a:gd name="T9" fmla="*/ 459 h 549"/>
                <a:gd name="T10" fmla="*/ 217 w 435"/>
                <a:gd name="T11" fmla="*/ 443 h 549"/>
                <a:gd name="T12" fmla="*/ 183 w 435"/>
                <a:gd name="T13" fmla="*/ 408 h 549"/>
                <a:gd name="T14" fmla="*/ 169 w 435"/>
                <a:gd name="T15" fmla="*/ 384 h 549"/>
                <a:gd name="T16" fmla="*/ 165 w 435"/>
                <a:gd name="T17" fmla="*/ 343 h 549"/>
                <a:gd name="T18" fmla="*/ 168 w 435"/>
                <a:gd name="T19" fmla="*/ 292 h 549"/>
                <a:gd name="T20" fmla="*/ 170 w 435"/>
                <a:gd name="T21" fmla="*/ 264 h 549"/>
                <a:gd name="T22" fmla="*/ 155 w 435"/>
                <a:gd name="T23" fmla="*/ 115 h 549"/>
                <a:gd name="T24" fmla="*/ 61 w 435"/>
                <a:gd name="T25" fmla="*/ 0 h 549"/>
                <a:gd name="T26" fmla="*/ 39 w 435"/>
                <a:gd name="T27" fmla="*/ 18 h 549"/>
                <a:gd name="T28" fmla="*/ 0 w 435"/>
                <a:gd name="T29" fmla="*/ 52 h 549"/>
                <a:gd name="T30" fmla="*/ 82 w 435"/>
                <a:gd name="T31" fmla="*/ 146 h 549"/>
                <a:gd name="T32" fmla="*/ 91 w 435"/>
                <a:gd name="T33" fmla="*/ 270 h 549"/>
                <a:gd name="T34" fmla="*/ 90 w 435"/>
                <a:gd name="T35" fmla="*/ 285 h 549"/>
                <a:gd name="T36" fmla="*/ 86 w 435"/>
                <a:gd name="T37" fmla="*/ 348 h 549"/>
                <a:gd name="T38" fmla="*/ 97 w 435"/>
                <a:gd name="T39" fmla="*/ 414 h 549"/>
                <a:gd name="T40" fmla="*/ 118 w 435"/>
                <a:gd name="T41" fmla="*/ 452 h 549"/>
                <a:gd name="T42" fmla="*/ 171 w 435"/>
                <a:gd name="T43" fmla="*/ 507 h 549"/>
                <a:gd name="T44" fmla="*/ 215 w 435"/>
                <a:gd name="T45" fmla="*/ 531 h 549"/>
                <a:gd name="T46" fmla="*/ 263 w 435"/>
                <a:gd name="T47" fmla="*/ 545 h 549"/>
                <a:gd name="T48" fmla="*/ 340 w 435"/>
                <a:gd name="T49" fmla="*/ 544 h 549"/>
                <a:gd name="T50" fmla="*/ 382 w 435"/>
                <a:gd name="T51" fmla="*/ 531 h 549"/>
                <a:gd name="T52" fmla="*/ 382 w 435"/>
                <a:gd name="T53" fmla="*/ 531 h 549"/>
                <a:gd name="T54" fmla="*/ 435 w 435"/>
                <a:gd name="T55" fmla="*/ 492 h 549"/>
                <a:gd name="T56" fmla="*/ 393 w 435"/>
                <a:gd name="T57" fmla="*/ 445 h 549"/>
                <a:gd name="T58" fmla="*/ 383 w 435"/>
                <a:gd name="T59" fmla="*/ 43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5" h="549">
                  <a:moveTo>
                    <a:pt x="383" y="433"/>
                  </a:moveTo>
                  <a:cubicBezTo>
                    <a:pt x="372" y="445"/>
                    <a:pt x="361" y="454"/>
                    <a:pt x="352" y="458"/>
                  </a:cubicBezTo>
                  <a:cubicBezTo>
                    <a:pt x="343" y="462"/>
                    <a:pt x="334" y="465"/>
                    <a:pt x="324" y="467"/>
                  </a:cubicBezTo>
                  <a:cubicBezTo>
                    <a:pt x="309" y="470"/>
                    <a:pt x="292" y="470"/>
                    <a:pt x="276" y="467"/>
                  </a:cubicBezTo>
                  <a:cubicBezTo>
                    <a:pt x="265" y="465"/>
                    <a:pt x="254" y="462"/>
                    <a:pt x="245" y="459"/>
                  </a:cubicBezTo>
                  <a:cubicBezTo>
                    <a:pt x="235" y="455"/>
                    <a:pt x="226" y="450"/>
                    <a:pt x="217" y="443"/>
                  </a:cubicBezTo>
                  <a:cubicBezTo>
                    <a:pt x="203" y="433"/>
                    <a:pt x="192" y="422"/>
                    <a:pt x="183" y="408"/>
                  </a:cubicBezTo>
                  <a:cubicBezTo>
                    <a:pt x="177" y="400"/>
                    <a:pt x="173" y="392"/>
                    <a:pt x="169" y="384"/>
                  </a:cubicBezTo>
                  <a:cubicBezTo>
                    <a:pt x="166" y="374"/>
                    <a:pt x="164" y="360"/>
                    <a:pt x="165" y="343"/>
                  </a:cubicBezTo>
                  <a:cubicBezTo>
                    <a:pt x="165" y="327"/>
                    <a:pt x="167" y="309"/>
                    <a:pt x="168" y="292"/>
                  </a:cubicBezTo>
                  <a:cubicBezTo>
                    <a:pt x="169" y="283"/>
                    <a:pt x="170" y="273"/>
                    <a:pt x="170" y="264"/>
                  </a:cubicBezTo>
                  <a:cubicBezTo>
                    <a:pt x="174" y="215"/>
                    <a:pt x="175" y="163"/>
                    <a:pt x="155" y="115"/>
                  </a:cubicBezTo>
                  <a:cubicBezTo>
                    <a:pt x="135" y="68"/>
                    <a:pt x="98" y="31"/>
                    <a:pt x="61" y="0"/>
                  </a:cubicBezTo>
                  <a:cubicBezTo>
                    <a:pt x="53" y="6"/>
                    <a:pt x="46" y="12"/>
                    <a:pt x="39" y="18"/>
                  </a:cubicBezTo>
                  <a:cubicBezTo>
                    <a:pt x="26" y="29"/>
                    <a:pt x="12" y="41"/>
                    <a:pt x="0" y="52"/>
                  </a:cubicBezTo>
                  <a:cubicBezTo>
                    <a:pt x="34" y="80"/>
                    <a:pt x="68" y="110"/>
                    <a:pt x="82" y="146"/>
                  </a:cubicBezTo>
                  <a:cubicBezTo>
                    <a:pt x="97" y="181"/>
                    <a:pt x="95" y="225"/>
                    <a:pt x="91" y="270"/>
                  </a:cubicBezTo>
                  <a:cubicBezTo>
                    <a:pt x="91" y="275"/>
                    <a:pt x="90" y="280"/>
                    <a:pt x="90" y="285"/>
                  </a:cubicBezTo>
                  <a:cubicBezTo>
                    <a:pt x="88" y="307"/>
                    <a:pt x="86" y="328"/>
                    <a:pt x="86" y="348"/>
                  </a:cubicBezTo>
                  <a:cubicBezTo>
                    <a:pt x="86" y="372"/>
                    <a:pt x="89" y="394"/>
                    <a:pt x="97" y="414"/>
                  </a:cubicBezTo>
                  <a:cubicBezTo>
                    <a:pt x="102" y="427"/>
                    <a:pt x="109" y="440"/>
                    <a:pt x="118" y="452"/>
                  </a:cubicBezTo>
                  <a:cubicBezTo>
                    <a:pt x="132" y="473"/>
                    <a:pt x="150" y="492"/>
                    <a:pt x="171" y="507"/>
                  </a:cubicBezTo>
                  <a:cubicBezTo>
                    <a:pt x="185" y="517"/>
                    <a:pt x="200" y="525"/>
                    <a:pt x="215" y="531"/>
                  </a:cubicBezTo>
                  <a:cubicBezTo>
                    <a:pt x="230" y="538"/>
                    <a:pt x="246" y="542"/>
                    <a:pt x="263" y="545"/>
                  </a:cubicBezTo>
                  <a:cubicBezTo>
                    <a:pt x="289" y="549"/>
                    <a:pt x="315" y="549"/>
                    <a:pt x="340" y="544"/>
                  </a:cubicBezTo>
                  <a:cubicBezTo>
                    <a:pt x="354" y="541"/>
                    <a:pt x="368" y="537"/>
                    <a:pt x="382" y="531"/>
                  </a:cubicBezTo>
                  <a:cubicBezTo>
                    <a:pt x="382" y="531"/>
                    <a:pt x="382" y="531"/>
                    <a:pt x="382" y="531"/>
                  </a:cubicBezTo>
                  <a:cubicBezTo>
                    <a:pt x="402" y="522"/>
                    <a:pt x="419" y="509"/>
                    <a:pt x="435" y="492"/>
                  </a:cubicBezTo>
                  <a:cubicBezTo>
                    <a:pt x="421" y="478"/>
                    <a:pt x="407" y="461"/>
                    <a:pt x="393" y="445"/>
                  </a:cubicBezTo>
                  <a:cubicBezTo>
                    <a:pt x="389" y="441"/>
                    <a:pt x="386" y="437"/>
                    <a:pt x="383" y="4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362825" y="2786063"/>
              <a:ext cx="1460500" cy="1157288"/>
            </a:xfrm>
            <a:custGeom>
              <a:avLst/>
              <a:gdLst>
                <a:gd name="T0" fmla="*/ 116 w 549"/>
                <a:gd name="T1" fmla="*/ 383 h 435"/>
                <a:gd name="T2" fmla="*/ 91 w 549"/>
                <a:gd name="T3" fmla="*/ 351 h 435"/>
                <a:gd name="T4" fmla="*/ 82 w 549"/>
                <a:gd name="T5" fmla="*/ 324 h 435"/>
                <a:gd name="T6" fmla="*/ 82 w 549"/>
                <a:gd name="T7" fmla="*/ 276 h 435"/>
                <a:gd name="T8" fmla="*/ 90 w 549"/>
                <a:gd name="T9" fmla="*/ 245 h 435"/>
                <a:gd name="T10" fmla="*/ 106 w 549"/>
                <a:gd name="T11" fmla="*/ 217 h 435"/>
                <a:gd name="T12" fmla="*/ 141 w 549"/>
                <a:gd name="T13" fmla="*/ 183 h 435"/>
                <a:gd name="T14" fmla="*/ 165 w 549"/>
                <a:gd name="T15" fmla="*/ 169 h 435"/>
                <a:gd name="T16" fmla="*/ 206 w 549"/>
                <a:gd name="T17" fmla="*/ 165 h 435"/>
                <a:gd name="T18" fmla="*/ 257 w 549"/>
                <a:gd name="T19" fmla="*/ 168 h 435"/>
                <a:gd name="T20" fmla="*/ 285 w 549"/>
                <a:gd name="T21" fmla="*/ 170 h 435"/>
                <a:gd name="T22" fmla="*/ 434 w 549"/>
                <a:gd name="T23" fmla="*/ 155 h 435"/>
                <a:gd name="T24" fmla="*/ 549 w 549"/>
                <a:gd name="T25" fmla="*/ 60 h 435"/>
                <a:gd name="T26" fmla="*/ 531 w 549"/>
                <a:gd name="T27" fmla="*/ 39 h 435"/>
                <a:gd name="T28" fmla="*/ 497 w 549"/>
                <a:gd name="T29" fmla="*/ 0 h 435"/>
                <a:gd name="T30" fmla="*/ 404 w 549"/>
                <a:gd name="T31" fmla="*/ 82 h 435"/>
                <a:gd name="T32" fmla="*/ 279 w 549"/>
                <a:gd name="T33" fmla="*/ 91 h 435"/>
                <a:gd name="T34" fmla="*/ 264 w 549"/>
                <a:gd name="T35" fmla="*/ 90 h 435"/>
                <a:gd name="T36" fmla="*/ 201 w 549"/>
                <a:gd name="T37" fmla="*/ 86 h 435"/>
                <a:gd name="T38" fmla="*/ 136 w 549"/>
                <a:gd name="T39" fmla="*/ 96 h 435"/>
                <a:gd name="T40" fmla="*/ 97 w 549"/>
                <a:gd name="T41" fmla="*/ 117 h 435"/>
                <a:gd name="T42" fmla="*/ 42 w 549"/>
                <a:gd name="T43" fmla="*/ 171 h 435"/>
                <a:gd name="T44" fmla="*/ 18 w 549"/>
                <a:gd name="T45" fmla="*/ 215 h 435"/>
                <a:gd name="T46" fmla="*/ 4 w 549"/>
                <a:gd name="T47" fmla="*/ 263 h 435"/>
                <a:gd name="T48" fmla="*/ 5 w 549"/>
                <a:gd name="T49" fmla="*/ 339 h 435"/>
                <a:gd name="T50" fmla="*/ 18 w 549"/>
                <a:gd name="T51" fmla="*/ 382 h 435"/>
                <a:gd name="T52" fmla="*/ 57 w 549"/>
                <a:gd name="T53" fmla="*/ 435 h 435"/>
                <a:gd name="T54" fmla="*/ 105 w 549"/>
                <a:gd name="T55" fmla="*/ 393 h 435"/>
                <a:gd name="T56" fmla="*/ 116 w 549"/>
                <a:gd name="T57" fmla="*/ 38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9" h="435">
                  <a:moveTo>
                    <a:pt x="116" y="383"/>
                  </a:moveTo>
                  <a:cubicBezTo>
                    <a:pt x="104" y="372"/>
                    <a:pt x="95" y="361"/>
                    <a:pt x="91" y="351"/>
                  </a:cubicBezTo>
                  <a:cubicBezTo>
                    <a:pt x="87" y="343"/>
                    <a:pt x="84" y="334"/>
                    <a:pt x="82" y="324"/>
                  </a:cubicBezTo>
                  <a:cubicBezTo>
                    <a:pt x="79" y="309"/>
                    <a:pt x="79" y="292"/>
                    <a:pt x="82" y="276"/>
                  </a:cubicBezTo>
                  <a:cubicBezTo>
                    <a:pt x="84" y="264"/>
                    <a:pt x="87" y="254"/>
                    <a:pt x="90" y="245"/>
                  </a:cubicBezTo>
                  <a:cubicBezTo>
                    <a:pt x="94" y="235"/>
                    <a:pt x="100" y="226"/>
                    <a:pt x="106" y="217"/>
                  </a:cubicBezTo>
                  <a:cubicBezTo>
                    <a:pt x="116" y="203"/>
                    <a:pt x="128" y="192"/>
                    <a:pt x="141" y="183"/>
                  </a:cubicBezTo>
                  <a:cubicBezTo>
                    <a:pt x="149" y="177"/>
                    <a:pt x="157" y="173"/>
                    <a:pt x="165" y="169"/>
                  </a:cubicBezTo>
                  <a:cubicBezTo>
                    <a:pt x="175" y="165"/>
                    <a:pt x="189" y="164"/>
                    <a:pt x="206" y="165"/>
                  </a:cubicBezTo>
                  <a:cubicBezTo>
                    <a:pt x="222" y="165"/>
                    <a:pt x="240" y="167"/>
                    <a:pt x="257" y="168"/>
                  </a:cubicBezTo>
                  <a:cubicBezTo>
                    <a:pt x="267" y="169"/>
                    <a:pt x="276" y="170"/>
                    <a:pt x="285" y="170"/>
                  </a:cubicBezTo>
                  <a:cubicBezTo>
                    <a:pt x="334" y="174"/>
                    <a:pt x="386" y="175"/>
                    <a:pt x="434" y="155"/>
                  </a:cubicBezTo>
                  <a:cubicBezTo>
                    <a:pt x="482" y="135"/>
                    <a:pt x="518" y="97"/>
                    <a:pt x="549" y="60"/>
                  </a:cubicBezTo>
                  <a:cubicBezTo>
                    <a:pt x="543" y="53"/>
                    <a:pt x="537" y="46"/>
                    <a:pt x="531" y="39"/>
                  </a:cubicBezTo>
                  <a:cubicBezTo>
                    <a:pt x="520" y="25"/>
                    <a:pt x="508" y="12"/>
                    <a:pt x="497" y="0"/>
                  </a:cubicBezTo>
                  <a:cubicBezTo>
                    <a:pt x="469" y="34"/>
                    <a:pt x="439" y="67"/>
                    <a:pt x="404" y="82"/>
                  </a:cubicBezTo>
                  <a:cubicBezTo>
                    <a:pt x="368" y="97"/>
                    <a:pt x="324" y="95"/>
                    <a:pt x="279" y="91"/>
                  </a:cubicBezTo>
                  <a:cubicBezTo>
                    <a:pt x="274" y="91"/>
                    <a:pt x="269" y="90"/>
                    <a:pt x="264" y="90"/>
                  </a:cubicBezTo>
                  <a:cubicBezTo>
                    <a:pt x="242" y="88"/>
                    <a:pt x="221" y="86"/>
                    <a:pt x="201" y="86"/>
                  </a:cubicBezTo>
                  <a:cubicBezTo>
                    <a:pt x="177" y="86"/>
                    <a:pt x="155" y="89"/>
                    <a:pt x="136" y="96"/>
                  </a:cubicBezTo>
                  <a:cubicBezTo>
                    <a:pt x="122" y="102"/>
                    <a:pt x="109" y="109"/>
                    <a:pt x="97" y="117"/>
                  </a:cubicBezTo>
                  <a:cubicBezTo>
                    <a:pt x="76" y="132"/>
                    <a:pt x="57" y="150"/>
                    <a:pt x="42" y="171"/>
                  </a:cubicBezTo>
                  <a:cubicBezTo>
                    <a:pt x="32" y="185"/>
                    <a:pt x="24" y="200"/>
                    <a:pt x="18" y="215"/>
                  </a:cubicBezTo>
                  <a:cubicBezTo>
                    <a:pt x="12" y="230"/>
                    <a:pt x="7" y="246"/>
                    <a:pt x="4" y="263"/>
                  </a:cubicBezTo>
                  <a:cubicBezTo>
                    <a:pt x="0" y="289"/>
                    <a:pt x="0" y="314"/>
                    <a:pt x="5" y="339"/>
                  </a:cubicBezTo>
                  <a:cubicBezTo>
                    <a:pt x="8" y="354"/>
                    <a:pt x="12" y="368"/>
                    <a:pt x="18" y="382"/>
                  </a:cubicBezTo>
                  <a:cubicBezTo>
                    <a:pt x="27" y="401"/>
                    <a:pt x="40" y="419"/>
                    <a:pt x="57" y="435"/>
                  </a:cubicBezTo>
                  <a:cubicBezTo>
                    <a:pt x="71" y="421"/>
                    <a:pt x="88" y="407"/>
                    <a:pt x="105" y="393"/>
                  </a:cubicBezTo>
                  <a:cubicBezTo>
                    <a:pt x="108" y="389"/>
                    <a:pt x="112" y="386"/>
                    <a:pt x="116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823325" y="2478088"/>
              <a:ext cx="427038" cy="307975"/>
            </a:xfrm>
            <a:custGeom>
              <a:avLst/>
              <a:gdLst>
                <a:gd name="T0" fmla="*/ 52 w 160"/>
                <a:gd name="T1" fmla="*/ 116 h 116"/>
                <a:gd name="T2" fmla="*/ 84 w 160"/>
                <a:gd name="T3" fmla="*/ 91 h 116"/>
                <a:gd name="T4" fmla="*/ 111 w 160"/>
                <a:gd name="T5" fmla="*/ 82 h 116"/>
                <a:gd name="T6" fmla="*/ 160 w 160"/>
                <a:gd name="T7" fmla="*/ 82 h 116"/>
                <a:gd name="T8" fmla="*/ 160 w 160"/>
                <a:gd name="T9" fmla="*/ 82 h 116"/>
                <a:gd name="T10" fmla="*/ 160 w 160"/>
                <a:gd name="T11" fmla="*/ 3 h 116"/>
                <a:gd name="T12" fmla="*/ 96 w 160"/>
                <a:gd name="T13" fmla="*/ 5 h 116"/>
                <a:gd name="T14" fmla="*/ 53 w 160"/>
                <a:gd name="T15" fmla="*/ 18 h 116"/>
                <a:gd name="T16" fmla="*/ 53 w 160"/>
                <a:gd name="T17" fmla="*/ 18 h 116"/>
                <a:gd name="T18" fmla="*/ 0 w 160"/>
                <a:gd name="T19" fmla="*/ 57 h 116"/>
                <a:gd name="T20" fmla="*/ 43 w 160"/>
                <a:gd name="T21" fmla="*/ 104 h 116"/>
                <a:gd name="T22" fmla="*/ 52 w 160"/>
                <a:gd name="T2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16">
                  <a:moveTo>
                    <a:pt x="52" y="116"/>
                  </a:moveTo>
                  <a:cubicBezTo>
                    <a:pt x="64" y="104"/>
                    <a:pt x="74" y="95"/>
                    <a:pt x="84" y="91"/>
                  </a:cubicBezTo>
                  <a:cubicBezTo>
                    <a:pt x="92" y="87"/>
                    <a:pt x="102" y="84"/>
                    <a:pt x="111" y="82"/>
                  </a:cubicBezTo>
                  <a:cubicBezTo>
                    <a:pt x="127" y="79"/>
                    <a:pt x="143" y="79"/>
                    <a:pt x="160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38" y="0"/>
                    <a:pt x="117" y="1"/>
                    <a:pt x="96" y="5"/>
                  </a:cubicBezTo>
                  <a:cubicBezTo>
                    <a:pt x="81" y="8"/>
                    <a:pt x="67" y="12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34" y="27"/>
                    <a:pt x="17" y="40"/>
                    <a:pt x="0" y="57"/>
                  </a:cubicBezTo>
                  <a:cubicBezTo>
                    <a:pt x="14" y="71"/>
                    <a:pt x="28" y="88"/>
                    <a:pt x="43" y="104"/>
                  </a:cubicBezTo>
                  <a:cubicBezTo>
                    <a:pt x="46" y="108"/>
                    <a:pt x="49" y="112"/>
                    <a:pt x="52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4120576"/>
            <a:ext cx="9144000" cy="86061"/>
          </a:xfrm>
          <a:prstGeom prst="rect">
            <a:avLst/>
          </a:prstGeom>
          <a:solidFill>
            <a:srgbClr val="2BA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FCA8B261-9411-4801-A446-8FDEE5CE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333" y="4375327"/>
            <a:ext cx="8257335" cy="2862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lang="de-DE" sz="1400" u="none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MEETING NAME</a:t>
            </a:r>
            <a:endParaRPr lang="de-DE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1D772AEC-92A6-4F8B-A7FE-F1B8ACAAC6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33" y="4794410"/>
            <a:ext cx="8257335" cy="2862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lang="de-DE" sz="1400" b="0" i="0" u="none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de-DE" dirty="0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7DD9A1A3-12B0-4692-AFDC-2EB0351D7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333" y="5192943"/>
            <a:ext cx="8257335" cy="2862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lang="de-DE" sz="1400" b="0" i="0" u="none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PRESENTERS ORGANISATIONS</a:t>
            </a:r>
            <a:endParaRPr lang="de-DE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AB33C30C-ABB7-4956-99FC-59F5C1757A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333" y="5580029"/>
            <a:ext cx="8257335" cy="2862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lang="de-DE" sz="1400" u="none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 smtClean="0"/>
              <a:t>EMAIL</a:t>
            </a:r>
            <a:endParaRPr lang="de-DE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333" y="2022368"/>
            <a:ext cx="8257335" cy="185391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en-US" sz="2800" kern="1200" cap="all" baseline="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>
              <a:defRPr lang="en-US" sz="48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>
              <a:defRPr lang="en-US" sz="48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>
              <a:defRPr lang="en-US" sz="48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>
              <a:defRPr lang="en-IN" sz="4800" kern="12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IN" dirty="0"/>
              <a:t>Presentation title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2786999" y="673461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charset="0"/>
                <a:ea typeface="Impact" charset="0"/>
                <a:cs typeface="Impact" charset="0"/>
              </a:rPr>
              <a:t>Creating</a:t>
            </a:r>
            <a:r>
              <a:rPr lang="en-GB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charset="0"/>
                <a:ea typeface="Impact" charset="0"/>
                <a:cs typeface="Impact" charset="0"/>
              </a:rPr>
              <a:t> products and knowledge </a:t>
            </a:r>
          </a:p>
          <a:p>
            <a:pPr algn="ctr"/>
            <a:r>
              <a:rPr lang="en-GB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charset="0"/>
                <a:ea typeface="Impact" charset="0"/>
                <a:cs typeface="Impact" charset="0"/>
              </a:rPr>
              <a:t>for the Mediterranean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309781" y="6108861"/>
            <a:ext cx="76867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This project has received funding from the European Union’s Horizon 2020 research and innovation programme under grant agreement No 727277</a:t>
            </a:r>
            <a:endParaRPr lang="en-GB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258050" y="388938"/>
            <a:ext cx="1585913" cy="110807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mtClean="0"/>
              <a:t>Presenter Logo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96523"/>
            <a:ext cx="9144000" cy="2346207"/>
          </a:xfrm>
          <a:prstGeom prst="rect">
            <a:avLst/>
          </a:prstGeom>
          <a:solidFill>
            <a:srgbClr val="0B4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172865" y="2183802"/>
            <a:ext cx="2077498" cy="3218462"/>
            <a:chOff x="7362825" y="2478088"/>
            <a:chExt cx="1887538" cy="2924176"/>
          </a:xfrm>
          <a:solidFill>
            <a:schemeClr val="bg1">
              <a:alpha val="3922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366000" y="3225801"/>
              <a:ext cx="768350" cy="1641475"/>
            </a:xfrm>
            <a:custGeom>
              <a:avLst/>
              <a:gdLst>
                <a:gd name="T0" fmla="*/ 206 w 289"/>
                <a:gd name="T1" fmla="*/ 540 h 618"/>
                <a:gd name="T2" fmla="*/ 166 w 289"/>
                <a:gd name="T3" fmla="*/ 535 h 618"/>
                <a:gd name="T4" fmla="*/ 141 w 289"/>
                <a:gd name="T5" fmla="*/ 522 h 618"/>
                <a:gd name="T6" fmla="*/ 106 w 289"/>
                <a:gd name="T7" fmla="*/ 488 h 618"/>
                <a:gd name="T8" fmla="*/ 90 w 289"/>
                <a:gd name="T9" fmla="*/ 460 h 618"/>
                <a:gd name="T10" fmla="*/ 82 w 289"/>
                <a:gd name="T11" fmla="*/ 429 h 618"/>
                <a:gd name="T12" fmla="*/ 82 w 289"/>
                <a:gd name="T13" fmla="*/ 381 h 618"/>
                <a:gd name="T14" fmla="*/ 90 w 289"/>
                <a:gd name="T15" fmla="*/ 354 h 618"/>
                <a:gd name="T16" fmla="*/ 115 w 289"/>
                <a:gd name="T17" fmla="*/ 322 h 618"/>
                <a:gd name="T18" fmla="*/ 154 w 289"/>
                <a:gd name="T19" fmla="*/ 288 h 618"/>
                <a:gd name="T20" fmla="*/ 176 w 289"/>
                <a:gd name="T21" fmla="*/ 270 h 618"/>
                <a:gd name="T22" fmla="*/ 269 w 289"/>
                <a:gd name="T23" fmla="*/ 154 h 618"/>
                <a:gd name="T24" fmla="*/ 284 w 289"/>
                <a:gd name="T25" fmla="*/ 5 h 618"/>
                <a:gd name="T26" fmla="*/ 256 w 289"/>
                <a:gd name="T27" fmla="*/ 3 h 618"/>
                <a:gd name="T28" fmla="*/ 205 w 289"/>
                <a:gd name="T29" fmla="*/ 0 h 618"/>
                <a:gd name="T30" fmla="*/ 197 w 289"/>
                <a:gd name="T31" fmla="*/ 124 h 618"/>
                <a:gd name="T32" fmla="*/ 115 w 289"/>
                <a:gd name="T33" fmla="*/ 218 h 618"/>
                <a:gd name="T34" fmla="*/ 104 w 289"/>
                <a:gd name="T35" fmla="*/ 228 h 618"/>
                <a:gd name="T36" fmla="*/ 56 w 289"/>
                <a:gd name="T37" fmla="*/ 270 h 618"/>
                <a:gd name="T38" fmla="*/ 17 w 289"/>
                <a:gd name="T39" fmla="*/ 323 h 618"/>
                <a:gd name="T40" fmla="*/ 5 w 289"/>
                <a:gd name="T41" fmla="*/ 366 h 618"/>
                <a:gd name="T42" fmla="*/ 4 w 289"/>
                <a:gd name="T43" fmla="*/ 442 h 618"/>
                <a:gd name="T44" fmla="*/ 18 w 289"/>
                <a:gd name="T45" fmla="*/ 490 h 618"/>
                <a:gd name="T46" fmla="*/ 42 w 289"/>
                <a:gd name="T47" fmla="*/ 534 h 618"/>
                <a:gd name="T48" fmla="*/ 97 w 289"/>
                <a:gd name="T49" fmla="*/ 587 h 618"/>
                <a:gd name="T50" fmla="*/ 136 w 289"/>
                <a:gd name="T51" fmla="*/ 608 h 618"/>
                <a:gd name="T52" fmla="*/ 201 w 289"/>
                <a:gd name="T53" fmla="*/ 618 h 618"/>
                <a:gd name="T54" fmla="*/ 205 w 289"/>
                <a:gd name="T55" fmla="*/ 555 h 618"/>
                <a:gd name="T56" fmla="*/ 206 w 289"/>
                <a:gd name="T57" fmla="*/ 54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9" h="618">
                  <a:moveTo>
                    <a:pt x="206" y="540"/>
                  </a:moveTo>
                  <a:cubicBezTo>
                    <a:pt x="190" y="540"/>
                    <a:pt x="175" y="539"/>
                    <a:pt x="166" y="535"/>
                  </a:cubicBezTo>
                  <a:cubicBezTo>
                    <a:pt x="157" y="532"/>
                    <a:pt x="149" y="527"/>
                    <a:pt x="141" y="522"/>
                  </a:cubicBezTo>
                  <a:cubicBezTo>
                    <a:pt x="128" y="513"/>
                    <a:pt x="116" y="502"/>
                    <a:pt x="106" y="488"/>
                  </a:cubicBezTo>
                  <a:cubicBezTo>
                    <a:pt x="99" y="479"/>
                    <a:pt x="94" y="469"/>
                    <a:pt x="90" y="460"/>
                  </a:cubicBezTo>
                  <a:cubicBezTo>
                    <a:pt x="86" y="451"/>
                    <a:pt x="83" y="440"/>
                    <a:pt x="82" y="429"/>
                  </a:cubicBezTo>
                  <a:cubicBezTo>
                    <a:pt x="79" y="413"/>
                    <a:pt x="79" y="396"/>
                    <a:pt x="82" y="381"/>
                  </a:cubicBezTo>
                  <a:cubicBezTo>
                    <a:pt x="84" y="371"/>
                    <a:pt x="86" y="362"/>
                    <a:pt x="90" y="354"/>
                  </a:cubicBezTo>
                  <a:cubicBezTo>
                    <a:pt x="94" y="344"/>
                    <a:pt x="103" y="333"/>
                    <a:pt x="115" y="322"/>
                  </a:cubicBezTo>
                  <a:cubicBezTo>
                    <a:pt x="127" y="311"/>
                    <a:pt x="141" y="299"/>
                    <a:pt x="154" y="288"/>
                  </a:cubicBezTo>
                  <a:cubicBezTo>
                    <a:pt x="161" y="282"/>
                    <a:pt x="168" y="276"/>
                    <a:pt x="176" y="270"/>
                  </a:cubicBezTo>
                  <a:cubicBezTo>
                    <a:pt x="212" y="238"/>
                    <a:pt x="250" y="202"/>
                    <a:pt x="269" y="154"/>
                  </a:cubicBezTo>
                  <a:cubicBezTo>
                    <a:pt x="289" y="106"/>
                    <a:pt x="288" y="54"/>
                    <a:pt x="284" y="5"/>
                  </a:cubicBezTo>
                  <a:cubicBezTo>
                    <a:pt x="275" y="5"/>
                    <a:pt x="266" y="4"/>
                    <a:pt x="256" y="3"/>
                  </a:cubicBezTo>
                  <a:cubicBezTo>
                    <a:pt x="239" y="2"/>
                    <a:pt x="221" y="0"/>
                    <a:pt x="205" y="0"/>
                  </a:cubicBezTo>
                  <a:cubicBezTo>
                    <a:pt x="209" y="44"/>
                    <a:pt x="211" y="89"/>
                    <a:pt x="197" y="124"/>
                  </a:cubicBezTo>
                  <a:cubicBezTo>
                    <a:pt x="182" y="159"/>
                    <a:pt x="149" y="189"/>
                    <a:pt x="115" y="218"/>
                  </a:cubicBezTo>
                  <a:cubicBezTo>
                    <a:pt x="111" y="221"/>
                    <a:pt x="107" y="224"/>
                    <a:pt x="104" y="228"/>
                  </a:cubicBezTo>
                  <a:cubicBezTo>
                    <a:pt x="87" y="242"/>
                    <a:pt x="70" y="256"/>
                    <a:pt x="56" y="270"/>
                  </a:cubicBezTo>
                  <a:cubicBezTo>
                    <a:pt x="39" y="287"/>
                    <a:pt x="26" y="304"/>
                    <a:pt x="17" y="323"/>
                  </a:cubicBezTo>
                  <a:cubicBezTo>
                    <a:pt x="12" y="337"/>
                    <a:pt x="7" y="351"/>
                    <a:pt x="5" y="366"/>
                  </a:cubicBezTo>
                  <a:cubicBezTo>
                    <a:pt x="0" y="391"/>
                    <a:pt x="0" y="416"/>
                    <a:pt x="4" y="442"/>
                  </a:cubicBezTo>
                  <a:cubicBezTo>
                    <a:pt x="7" y="459"/>
                    <a:pt x="11" y="475"/>
                    <a:pt x="18" y="490"/>
                  </a:cubicBezTo>
                  <a:cubicBezTo>
                    <a:pt x="24" y="505"/>
                    <a:pt x="32" y="520"/>
                    <a:pt x="42" y="534"/>
                  </a:cubicBezTo>
                  <a:cubicBezTo>
                    <a:pt x="57" y="555"/>
                    <a:pt x="76" y="573"/>
                    <a:pt x="97" y="587"/>
                  </a:cubicBezTo>
                  <a:cubicBezTo>
                    <a:pt x="109" y="596"/>
                    <a:pt x="122" y="603"/>
                    <a:pt x="136" y="608"/>
                  </a:cubicBezTo>
                  <a:cubicBezTo>
                    <a:pt x="156" y="616"/>
                    <a:pt x="178" y="618"/>
                    <a:pt x="201" y="618"/>
                  </a:cubicBezTo>
                  <a:cubicBezTo>
                    <a:pt x="201" y="598"/>
                    <a:pt x="203" y="577"/>
                    <a:pt x="205" y="555"/>
                  </a:cubicBezTo>
                  <a:cubicBezTo>
                    <a:pt x="205" y="550"/>
                    <a:pt x="206" y="545"/>
                    <a:pt x="206" y="5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110538" y="4630738"/>
              <a:ext cx="1139825" cy="768350"/>
            </a:xfrm>
            <a:custGeom>
              <a:avLst/>
              <a:gdLst>
                <a:gd name="T0" fmla="*/ 381 w 428"/>
                <a:gd name="T1" fmla="*/ 207 h 289"/>
                <a:gd name="T2" fmla="*/ 354 w 428"/>
                <a:gd name="T3" fmla="*/ 199 h 289"/>
                <a:gd name="T4" fmla="*/ 322 w 428"/>
                <a:gd name="T5" fmla="*/ 174 h 289"/>
                <a:gd name="T6" fmla="*/ 288 w 428"/>
                <a:gd name="T7" fmla="*/ 135 h 289"/>
                <a:gd name="T8" fmla="*/ 270 w 428"/>
                <a:gd name="T9" fmla="*/ 114 h 289"/>
                <a:gd name="T10" fmla="*/ 154 w 428"/>
                <a:gd name="T11" fmla="*/ 20 h 289"/>
                <a:gd name="T12" fmla="*/ 5 w 428"/>
                <a:gd name="T13" fmla="*/ 5 h 289"/>
                <a:gd name="T14" fmla="*/ 3 w 428"/>
                <a:gd name="T15" fmla="*/ 33 h 289"/>
                <a:gd name="T16" fmla="*/ 0 w 428"/>
                <a:gd name="T17" fmla="*/ 84 h 289"/>
                <a:gd name="T18" fmla="*/ 124 w 428"/>
                <a:gd name="T19" fmla="*/ 92 h 289"/>
                <a:gd name="T20" fmla="*/ 218 w 428"/>
                <a:gd name="T21" fmla="*/ 174 h 289"/>
                <a:gd name="T22" fmla="*/ 228 w 428"/>
                <a:gd name="T23" fmla="*/ 186 h 289"/>
                <a:gd name="T24" fmla="*/ 270 w 428"/>
                <a:gd name="T25" fmla="*/ 233 h 289"/>
                <a:gd name="T26" fmla="*/ 324 w 428"/>
                <a:gd name="T27" fmla="*/ 272 h 289"/>
                <a:gd name="T28" fmla="*/ 366 w 428"/>
                <a:gd name="T29" fmla="*/ 284 h 289"/>
                <a:gd name="T30" fmla="*/ 428 w 428"/>
                <a:gd name="T31" fmla="*/ 287 h 289"/>
                <a:gd name="T32" fmla="*/ 428 w 428"/>
                <a:gd name="T33" fmla="*/ 208 h 289"/>
                <a:gd name="T34" fmla="*/ 381 w 428"/>
                <a:gd name="T35" fmla="*/ 20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289">
                  <a:moveTo>
                    <a:pt x="381" y="207"/>
                  </a:moveTo>
                  <a:cubicBezTo>
                    <a:pt x="371" y="205"/>
                    <a:pt x="362" y="203"/>
                    <a:pt x="354" y="199"/>
                  </a:cubicBezTo>
                  <a:cubicBezTo>
                    <a:pt x="344" y="195"/>
                    <a:pt x="333" y="186"/>
                    <a:pt x="322" y="174"/>
                  </a:cubicBezTo>
                  <a:cubicBezTo>
                    <a:pt x="311" y="162"/>
                    <a:pt x="299" y="149"/>
                    <a:pt x="288" y="135"/>
                  </a:cubicBezTo>
                  <a:cubicBezTo>
                    <a:pt x="282" y="128"/>
                    <a:pt x="276" y="121"/>
                    <a:pt x="270" y="114"/>
                  </a:cubicBezTo>
                  <a:cubicBezTo>
                    <a:pt x="238" y="77"/>
                    <a:pt x="202" y="39"/>
                    <a:pt x="154" y="20"/>
                  </a:cubicBezTo>
                  <a:cubicBezTo>
                    <a:pt x="106" y="0"/>
                    <a:pt x="54" y="1"/>
                    <a:pt x="5" y="5"/>
                  </a:cubicBezTo>
                  <a:cubicBezTo>
                    <a:pt x="5" y="14"/>
                    <a:pt x="4" y="24"/>
                    <a:pt x="3" y="33"/>
                  </a:cubicBezTo>
                  <a:cubicBezTo>
                    <a:pt x="2" y="50"/>
                    <a:pt x="0" y="68"/>
                    <a:pt x="0" y="84"/>
                  </a:cubicBezTo>
                  <a:cubicBezTo>
                    <a:pt x="44" y="80"/>
                    <a:pt x="89" y="78"/>
                    <a:pt x="124" y="92"/>
                  </a:cubicBezTo>
                  <a:cubicBezTo>
                    <a:pt x="159" y="107"/>
                    <a:pt x="189" y="140"/>
                    <a:pt x="218" y="174"/>
                  </a:cubicBezTo>
                  <a:cubicBezTo>
                    <a:pt x="221" y="178"/>
                    <a:pt x="224" y="182"/>
                    <a:pt x="228" y="186"/>
                  </a:cubicBezTo>
                  <a:cubicBezTo>
                    <a:pt x="242" y="202"/>
                    <a:pt x="256" y="219"/>
                    <a:pt x="270" y="233"/>
                  </a:cubicBezTo>
                  <a:cubicBezTo>
                    <a:pt x="287" y="250"/>
                    <a:pt x="304" y="263"/>
                    <a:pt x="324" y="272"/>
                  </a:cubicBezTo>
                  <a:cubicBezTo>
                    <a:pt x="337" y="277"/>
                    <a:pt x="351" y="282"/>
                    <a:pt x="366" y="284"/>
                  </a:cubicBezTo>
                  <a:cubicBezTo>
                    <a:pt x="386" y="288"/>
                    <a:pt x="407" y="289"/>
                    <a:pt x="428" y="287"/>
                  </a:cubicBezTo>
                  <a:cubicBezTo>
                    <a:pt x="428" y="208"/>
                    <a:pt x="428" y="208"/>
                    <a:pt x="428" y="208"/>
                  </a:cubicBezTo>
                  <a:cubicBezTo>
                    <a:pt x="412" y="210"/>
                    <a:pt x="396" y="210"/>
                    <a:pt x="381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7897813" y="2481263"/>
              <a:ext cx="1352550" cy="749300"/>
            </a:xfrm>
            <a:custGeom>
              <a:avLst/>
              <a:gdLst>
                <a:gd name="T0" fmla="*/ 78 w 508"/>
                <a:gd name="T1" fmla="*/ 206 h 282"/>
                <a:gd name="T2" fmla="*/ 83 w 508"/>
                <a:gd name="T3" fmla="*/ 166 h 282"/>
                <a:gd name="T4" fmla="*/ 96 w 508"/>
                <a:gd name="T5" fmla="*/ 141 h 282"/>
                <a:gd name="T6" fmla="*/ 130 w 508"/>
                <a:gd name="T7" fmla="*/ 106 h 282"/>
                <a:gd name="T8" fmla="*/ 158 w 508"/>
                <a:gd name="T9" fmla="*/ 90 h 282"/>
                <a:gd name="T10" fmla="*/ 189 w 508"/>
                <a:gd name="T11" fmla="*/ 81 h 282"/>
                <a:gd name="T12" fmla="*/ 238 w 508"/>
                <a:gd name="T13" fmla="*/ 82 h 282"/>
                <a:gd name="T14" fmla="*/ 264 w 508"/>
                <a:gd name="T15" fmla="*/ 90 h 282"/>
                <a:gd name="T16" fmla="*/ 296 w 508"/>
                <a:gd name="T17" fmla="*/ 115 h 282"/>
                <a:gd name="T18" fmla="*/ 330 w 508"/>
                <a:gd name="T19" fmla="*/ 154 h 282"/>
                <a:gd name="T20" fmla="*/ 348 w 508"/>
                <a:gd name="T21" fmla="*/ 175 h 282"/>
                <a:gd name="T22" fmla="*/ 464 w 508"/>
                <a:gd name="T23" fmla="*/ 269 h 282"/>
                <a:gd name="T24" fmla="*/ 508 w 508"/>
                <a:gd name="T25" fmla="*/ 282 h 282"/>
                <a:gd name="T26" fmla="*/ 508 w 508"/>
                <a:gd name="T27" fmla="*/ 201 h 282"/>
                <a:gd name="T28" fmla="*/ 494 w 508"/>
                <a:gd name="T29" fmla="*/ 197 h 282"/>
                <a:gd name="T30" fmla="*/ 400 w 508"/>
                <a:gd name="T31" fmla="*/ 115 h 282"/>
                <a:gd name="T32" fmla="*/ 391 w 508"/>
                <a:gd name="T33" fmla="*/ 103 h 282"/>
                <a:gd name="T34" fmla="*/ 348 w 508"/>
                <a:gd name="T35" fmla="*/ 56 h 282"/>
                <a:gd name="T36" fmla="*/ 295 w 508"/>
                <a:gd name="T37" fmla="*/ 17 h 282"/>
                <a:gd name="T38" fmla="*/ 295 w 508"/>
                <a:gd name="T39" fmla="*/ 17 h 282"/>
                <a:gd name="T40" fmla="*/ 252 w 508"/>
                <a:gd name="T41" fmla="*/ 5 h 282"/>
                <a:gd name="T42" fmla="*/ 176 w 508"/>
                <a:gd name="T43" fmla="*/ 4 h 282"/>
                <a:gd name="T44" fmla="*/ 84 w 508"/>
                <a:gd name="T45" fmla="*/ 42 h 282"/>
                <a:gd name="T46" fmla="*/ 31 w 508"/>
                <a:gd name="T47" fmla="*/ 97 h 282"/>
                <a:gd name="T48" fmla="*/ 10 w 508"/>
                <a:gd name="T49" fmla="*/ 136 h 282"/>
                <a:gd name="T50" fmla="*/ 0 w 508"/>
                <a:gd name="T51" fmla="*/ 201 h 282"/>
                <a:gd name="T52" fmla="*/ 63 w 508"/>
                <a:gd name="T53" fmla="*/ 205 h 282"/>
                <a:gd name="T54" fmla="*/ 78 w 508"/>
                <a:gd name="T55" fmla="*/ 20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8" h="282">
                  <a:moveTo>
                    <a:pt x="78" y="206"/>
                  </a:moveTo>
                  <a:cubicBezTo>
                    <a:pt x="78" y="189"/>
                    <a:pt x="79" y="175"/>
                    <a:pt x="83" y="166"/>
                  </a:cubicBezTo>
                  <a:cubicBezTo>
                    <a:pt x="86" y="157"/>
                    <a:pt x="91" y="149"/>
                    <a:pt x="96" y="141"/>
                  </a:cubicBezTo>
                  <a:cubicBezTo>
                    <a:pt x="105" y="127"/>
                    <a:pt x="116" y="116"/>
                    <a:pt x="130" y="106"/>
                  </a:cubicBezTo>
                  <a:cubicBezTo>
                    <a:pt x="139" y="99"/>
                    <a:pt x="149" y="94"/>
                    <a:pt x="158" y="90"/>
                  </a:cubicBezTo>
                  <a:cubicBezTo>
                    <a:pt x="167" y="86"/>
                    <a:pt x="178" y="83"/>
                    <a:pt x="189" y="81"/>
                  </a:cubicBezTo>
                  <a:cubicBezTo>
                    <a:pt x="205" y="79"/>
                    <a:pt x="222" y="79"/>
                    <a:pt x="238" y="82"/>
                  </a:cubicBezTo>
                  <a:cubicBezTo>
                    <a:pt x="247" y="84"/>
                    <a:pt x="256" y="86"/>
                    <a:pt x="264" y="90"/>
                  </a:cubicBezTo>
                  <a:cubicBezTo>
                    <a:pt x="274" y="94"/>
                    <a:pt x="285" y="103"/>
                    <a:pt x="296" y="115"/>
                  </a:cubicBezTo>
                  <a:cubicBezTo>
                    <a:pt x="307" y="127"/>
                    <a:pt x="319" y="140"/>
                    <a:pt x="330" y="154"/>
                  </a:cubicBezTo>
                  <a:cubicBezTo>
                    <a:pt x="336" y="161"/>
                    <a:pt x="342" y="168"/>
                    <a:pt x="348" y="175"/>
                  </a:cubicBezTo>
                  <a:cubicBezTo>
                    <a:pt x="380" y="212"/>
                    <a:pt x="417" y="250"/>
                    <a:pt x="464" y="269"/>
                  </a:cubicBezTo>
                  <a:cubicBezTo>
                    <a:pt x="479" y="275"/>
                    <a:pt x="493" y="279"/>
                    <a:pt x="508" y="282"/>
                  </a:cubicBezTo>
                  <a:cubicBezTo>
                    <a:pt x="508" y="201"/>
                    <a:pt x="508" y="201"/>
                    <a:pt x="508" y="201"/>
                  </a:cubicBezTo>
                  <a:cubicBezTo>
                    <a:pt x="503" y="200"/>
                    <a:pt x="499" y="198"/>
                    <a:pt x="494" y="197"/>
                  </a:cubicBezTo>
                  <a:cubicBezTo>
                    <a:pt x="459" y="182"/>
                    <a:pt x="429" y="149"/>
                    <a:pt x="400" y="115"/>
                  </a:cubicBezTo>
                  <a:cubicBezTo>
                    <a:pt x="397" y="111"/>
                    <a:pt x="394" y="107"/>
                    <a:pt x="391" y="103"/>
                  </a:cubicBezTo>
                  <a:cubicBezTo>
                    <a:pt x="376" y="87"/>
                    <a:pt x="362" y="70"/>
                    <a:pt x="348" y="56"/>
                  </a:cubicBezTo>
                  <a:cubicBezTo>
                    <a:pt x="332" y="39"/>
                    <a:pt x="314" y="26"/>
                    <a:pt x="295" y="17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81" y="12"/>
                    <a:pt x="267" y="7"/>
                    <a:pt x="252" y="5"/>
                  </a:cubicBezTo>
                  <a:cubicBezTo>
                    <a:pt x="227" y="0"/>
                    <a:pt x="202" y="0"/>
                    <a:pt x="176" y="4"/>
                  </a:cubicBezTo>
                  <a:cubicBezTo>
                    <a:pt x="142" y="10"/>
                    <a:pt x="112" y="22"/>
                    <a:pt x="84" y="42"/>
                  </a:cubicBezTo>
                  <a:cubicBezTo>
                    <a:pt x="63" y="57"/>
                    <a:pt x="45" y="76"/>
                    <a:pt x="31" y="97"/>
                  </a:cubicBezTo>
                  <a:cubicBezTo>
                    <a:pt x="23" y="109"/>
                    <a:pt x="16" y="122"/>
                    <a:pt x="10" y="136"/>
                  </a:cubicBezTo>
                  <a:cubicBezTo>
                    <a:pt x="2" y="156"/>
                    <a:pt x="0" y="178"/>
                    <a:pt x="0" y="201"/>
                  </a:cubicBezTo>
                  <a:cubicBezTo>
                    <a:pt x="20" y="201"/>
                    <a:pt x="41" y="203"/>
                    <a:pt x="63" y="205"/>
                  </a:cubicBezTo>
                  <a:cubicBezTo>
                    <a:pt x="68" y="205"/>
                    <a:pt x="73" y="206"/>
                    <a:pt x="7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7672388" y="3943351"/>
              <a:ext cx="1157288" cy="1458913"/>
            </a:xfrm>
            <a:custGeom>
              <a:avLst/>
              <a:gdLst>
                <a:gd name="T0" fmla="*/ 383 w 435"/>
                <a:gd name="T1" fmla="*/ 433 h 549"/>
                <a:gd name="T2" fmla="*/ 352 w 435"/>
                <a:gd name="T3" fmla="*/ 458 h 549"/>
                <a:gd name="T4" fmla="*/ 324 w 435"/>
                <a:gd name="T5" fmla="*/ 467 h 549"/>
                <a:gd name="T6" fmla="*/ 276 w 435"/>
                <a:gd name="T7" fmla="*/ 467 h 549"/>
                <a:gd name="T8" fmla="*/ 245 w 435"/>
                <a:gd name="T9" fmla="*/ 459 h 549"/>
                <a:gd name="T10" fmla="*/ 217 w 435"/>
                <a:gd name="T11" fmla="*/ 443 h 549"/>
                <a:gd name="T12" fmla="*/ 183 w 435"/>
                <a:gd name="T13" fmla="*/ 408 h 549"/>
                <a:gd name="T14" fmla="*/ 169 w 435"/>
                <a:gd name="T15" fmla="*/ 384 h 549"/>
                <a:gd name="T16" fmla="*/ 165 w 435"/>
                <a:gd name="T17" fmla="*/ 343 h 549"/>
                <a:gd name="T18" fmla="*/ 168 w 435"/>
                <a:gd name="T19" fmla="*/ 292 h 549"/>
                <a:gd name="T20" fmla="*/ 170 w 435"/>
                <a:gd name="T21" fmla="*/ 264 h 549"/>
                <a:gd name="T22" fmla="*/ 155 w 435"/>
                <a:gd name="T23" fmla="*/ 115 h 549"/>
                <a:gd name="T24" fmla="*/ 61 w 435"/>
                <a:gd name="T25" fmla="*/ 0 h 549"/>
                <a:gd name="T26" fmla="*/ 39 w 435"/>
                <a:gd name="T27" fmla="*/ 18 h 549"/>
                <a:gd name="T28" fmla="*/ 0 w 435"/>
                <a:gd name="T29" fmla="*/ 52 h 549"/>
                <a:gd name="T30" fmla="*/ 82 w 435"/>
                <a:gd name="T31" fmla="*/ 146 h 549"/>
                <a:gd name="T32" fmla="*/ 91 w 435"/>
                <a:gd name="T33" fmla="*/ 270 h 549"/>
                <a:gd name="T34" fmla="*/ 90 w 435"/>
                <a:gd name="T35" fmla="*/ 285 h 549"/>
                <a:gd name="T36" fmla="*/ 86 w 435"/>
                <a:gd name="T37" fmla="*/ 348 h 549"/>
                <a:gd name="T38" fmla="*/ 97 w 435"/>
                <a:gd name="T39" fmla="*/ 414 h 549"/>
                <a:gd name="T40" fmla="*/ 118 w 435"/>
                <a:gd name="T41" fmla="*/ 452 h 549"/>
                <a:gd name="T42" fmla="*/ 171 w 435"/>
                <a:gd name="T43" fmla="*/ 507 h 549"/>
                <a:gd name="T44" fmla="*/ 215 w 435"/>
                <a:gd name="T45" fmla="*/ 531 h 549"/>
                <a:gd name="T46" fmla="*/ 263 w 435"/>
                <a:gd name="T47" fmla="*/ 545 h 549"/>
                <a:gd name="T48" fmla="*/ 340 w 435"/>
                <a:gd name="T49" fmla="*/ 544 h 549"/>
                <a:gd name="T50" fmla="*/ 382 w 435"/>
                <a:gd name="T51" fmla="*/ 531 h 549"/>
                <a:gd name="T52" fmla="*/ 382 w 435"/>
                <a:gd name="T53" fmla="*/ 531 h 549"/>
                <a:gd name="T54" fmla="*/ 435 w 435"/>
                <a:gd name="T55" fmla="*/ 492 h 549"/>
                <a:gd name="T56" fmla="*/ 393 w 435"/>
                <a:gd name="T57" fmla="*/ 445 h 549"/>
                <a:gd name="T58" fmla="*/ 383 w 435"/>
                <a:gd name="T59" fmla="*/ 43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5" h="549">
                  <a:moveTo>
                    <a:pt x="383" y="433"/>
                  </a:moveTo>
                  <a:cubicBezTo>
                    <a:pt x="372" y="445"/>
                    <a:pt x="361" y="454"/>
                    <a:pt x="352" y="458"/>
                  </a:cubicBezTo>
                  <a:cubicBezTo>
                    <a:pt x="343" y="462"/>
                    <a:pt x="334" y="465"/>
                    <a:pt x="324" y="467"/>
                  </a:cubicBezTo>
                  <a:cubicBezTo>
                    <a:pt x="309" y="470"/>
                    <a:pt x="292" y="470"/>
                    <a:pt x="276" y="467"/>
                  </a:cubicBezTo>
                  <a:cubicBezTo>
                    <a:pt x="265" y="465"/>
                    <a:pt x="254" y="462"/>
                    <a:pt x="245" y="459"/>
                  </a:cubicBezTo>
                  <a:cubicBezTo>
                    <a:pt x="235" y="455"/>
                    <a:pt x="226" y="450"/>
                    <a:pt x="217" y="443"/>
                  </a:cubicBezTo>
                  <a:cubicBezTo>
                    <a:pt x="203" y="433"/>
                    <a:pt x="192" y="422"/>
                    <a:pt x="183" y="408"/>
                  </a:cubicBezTo>
                  <a:cubicBezTo>
                    <a:pt x="177" y="400"/>
                    <a:pt x="173" y="392"/>
                    <a:pt x="169" y="384"/>
                  </a:cubicBezTo>
                  <a:cubicBezTo>
                    <a:pt x="166" y="374"/>
                    <a:pt x="164" y="360"/>
                    <a:pt x="165" y="343"/>
                  </a:cubicBezTo>
                  <a:cubicBezTo>
                    <a:pt x="165" y="327"/>
                    <a:pt x="167" y="309"/>
                    <a:pt x="168" y="292"/>
                  </a:cubicBezTo>
                  <a:cubicBezTo>
                    <a:pt x="169" y="283"/>
                    <a:pt x="170" y="273"/>
                    <a:pt x="170" y="264"/>
                  </a:cubicBezTo>
                  <a:cubicBezTo>
                    <a:pt x="174" y="215"/>
                    <a:pt x="175" y="163"/>
                    <a:pt x="155" y="115"/>
                  </a:cubicBezTo>
                  <a:cubicBezTo>
                    <a:pt x="135" y="68"/>
                    <a:pt x="98" y="31"/>
                    <a:pt x="61" y="0"/>
                  </a:cubicBezTo>
                  <a:cubicBezTo>
                    <a:pt x="53" y="6"/>
                    <a:pt x="46" y="12"/>
                    <a:pt x="39" y="18"/>
                  </a:cubicBezTo>
                  <a:cubicBezTo>
                    <a:pt x="26" y="29"/>
                    <a:pt x="12" y="41"/>
                    <a:pt x="0" y="52"/>
                  </a:cubicBezTo>
                  <a:cubicBezTo>
                    <a:pt x="34" y="80"/>
                    <a:pt x="68" y="110"/>
                    <a:pt x="82" y="146"/>
                  </a:cubicBezTo>
                  <a:cubicBezTo>
                    <a:pt x="97" y="181"/>
                    <a:pt x="95" y="225"/>
                    <a:pt x="91" y="270"/>
                  </a:cubicBezTo>
                  <a:cubicBezTo>
                    <a:pt x="91" y="275"/>
                    <a:pt x="90" y="280"/>
                    <a:pt x="90" y="285"/>
                  </a:cubicBezTo>
                  <a:cubicBezTo>
                    <a:pt x="88" y="307"/>
                    <a:pt x="86" y="328"/>
                    <a:pt x="86" y="348"/>
                  </a:cubicBezTo>
                  <a:cubicBezTo>
                    <a:pt x="86" y="372"/>
                    <a:pt x="89" y="394"/>
                    <a:pt x="97" y="414"/>
                  </a:cubicBezTo>
                  <a:cubicBezTo>
                    <a:pt x="102" y="427"/>
                    <a:pt x="109" y="440"/>
                    <a:pt x="118" y="452"/>
                  </a:cubicBezTo>
                  <a:cubicBezTo>
                    <a:pt x="132" y="473"/>
                    <a:pt x="150" y="492"/>
                    <a:pt x="171" y="507"/>
                  </a:cubicBezTo>
                  <a:cubicBezTo>
                    <a:pt x="185" y="517"/>
                    <a:pt x="200" y="525"/>
                    <a:pt x="215" y="531"/>
                  </a:cubicBezTo>
                  <a:cubicBezTo>
                    <a:pt x="230" y="538"/>
                    <a:pt x="246" y="542"/>
                    <a:pt x="263" y="545"/>
                  </a:cubicBezTo>
                  <a:cubicBezTo>
                    <a:pt x="289" y="549"/>
                    <a:pt x="315" y="549"/>
                    <a:pt x="340" y="544"/>
                  </a:cubicBezTo>
                  <a:cubicBezTo>
                    <a:pt x="354" y="541"/>
                    <a:pt x="368" y="537"/>
                    <a:pt x="382" y="531"/>
                  </a:cubicBezTo>
                  <a:cubicBezTo>
                    <a:pt x="382" y="531"/>
                    <a:pt x="382" y="531"/>
                    <a:pt x="382" y="531"/>
                  </a:cubicBezTo>
                  <a:cubicBezTo>
                    <a:pt x="402" y="522"/>
                    <a:pt x="419" y="509"/>
                    <a:pt x="435" y="492"/>
                  </a:cubicBezTo>
                  <a:cubicBezTo>
                    <a:pt x="421" y="478"/>
                    <a:pt x="407" y="461"/>
                    <a:pt x="393" y="445"/>
                  </a:cubicBezTo>
                  <a:cubicBezTo>
                    <a:pt x="389" y="441"/>
                    <a:pt x="386" y="437"/>
                    <a:pt x="383" y="4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362825" y="2786063"/>
              <a:ext cx="1460500" cy="1157288"/>
            </a:xfrm>
            <a:custGeom>
              <a:avLst/>
              <a:gdLst>
                <a:gd name="T0" fmla="*/ 116 w 549"/>
                <a:gd name="T1" fmla="*/ 383 h 435"/>
                <a:gd name="T2" fmla="*/ 91 w 549"/>
                <a:gd name="T3" fmla="*/ 351 h 435"/>
                <a:gd name="T4" fmla="*/ 82 w 549"/>
                <a:gd name="T5" fmla="*/ 324 h 435"/>
                <a:gd name="T6" fmla="*/ 82 w 549"/>
                <a:gd name="T7" fmla="*/ 276 h 435"/>
                <a:gd name="T8" fmla="*/ 90 w 549"/>
                <a:gd name="T9" fmla="*/ 245 h 435"/>
                <a:gd name="T10" fmla="*/ 106 w 549"/>
                <a:gd name="T11" fmla="*/ 217 h 435"/>
                <a:gd name="T12" fmla="*/ 141 w 549"/>
                <a:gd name="T13" fmla="*/ 183 h 435"/>
                <a:gd name="T14" fmla="*/ 165 w 549"/>
                <a:gd name="T15" fmla="*/ 169 h 435"/>
                <a:gd name="T16" fmla="*/ 206 w 549"/>
                <a:gd name="T17" fmla="*/ 165 h 435"/>
                <a:gd name="T18" fmla="*/ 257 w 549"/>
                <a:gd name="T19" fmla="*/ 168 h 435"/>
                <a:gd name="T20" fmla="*/ 285 w 549"/>
                <a:gd name="T21" fmla="*/ 170 h 435"/>
                <a:gd name="T22" fmla="*/ 434 w 549"/>
                <a:gd name="T23" fmla="*/ 155 h 435"/>
                <a:gd name="T24" fmla="*/ 549 w 549"/>
                <a:gd name="T25" fmla="*/ 60 h 435"/>
                <a:gd name="T26" fmla="*/ 531 w 549"/>
                <a:gd name="T27" fmla="*/ 39 h 435"/>
                <a:gd name="T28" fmla="*/ 497 w 549"/>
                <a:gd name="T29" fmla="*/ 0 h 435"/>
                <a:gd name="T30" fmla="*/ 404 w 549"/>
                <a:gd name="T31" fmla="*/ 82 h 435"/>
                <a:gd name="T32" fmla="*/ 279 w 549"/>
                <a:gd name="T33" fmla="*/ 91 h 435"/>
                <a:gd name="T34" fmla="*/ 264 w 549"/>
                <a:gd name="T35" fmla="*/ 90 h 435"/>
                <a:gd name="T36" fmla="*/ 201 w 549"/>
                <a:gd name="T37" fmla="*/ 86 h 435"/>
                <a:gd name="T38" fmla="*/ 136 w 549"/>
                <a:gd name="T39" fmla="*/ 96 h 435"/>
                <a:gd name="T40" fmla="*/ 97 w 549"/>
                <a:gd name="T41" fmla="*/ 117 h 435"/>
                <a:gd name="T42" fmla="*/ 42 w 549"/>
                <a:gd name="T43" fmla="*/ 171 h 435"/>
                <a:gd name="T44" fmla="*/ 18 w 549"/>
                <a:gd name="T45" fmla="*/ 215 h 435"/>
                <a:gd name="T46" fmla="*/ 4 w 549"/>
                <a:gd name="T47" fmla="*/ 263 h 435"/>
                <a:gd name="T48" fmla="*/ 5 w 549"/>
                <a:gd name="T49" fmla="*/ 339 h 435"/>
                <a:gd name="T50" fmla="*/ 18 w 549"/>
                <a:gd name="T51" fmla="*/ 382 h 435"/>
                <a:gd name="T52" fmla="*/ 57 w 549"/>
                <a:gd name="T53" fmla="*/ 435 h 435"/>
                <a:gd name="T54" fmla="*/ 105 w 549"/>
                <a:gd name="T55" fmla="*/ 393 h 435"/>
                <a:gd name="T56" fmla="*/ 116 w 549"/>
                <a:gd name="T57" fmla="*/ 38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9" h="435">
                  <a:moveTo>
                    <a:pt x="116" y="383"/>
                  </a:moveTo>
                  <a:cubicBezTo>
                    <a:pt x="104" y="372"/>
                    <a:pt x="95" y="361"/>
                    <a:pt x="91" y="351"/>
                  </a:cubicBezTo>
                  <a:cubicBezTo>
                    <a:pt x="87" y="343"/>
                    <a:pt x="84" y="334"/>
                    <a:pt x="82" y="324"/>
                  </a:cubicBezTo>
                  <a:cubicBezTo>
                    <a:pt x="79" y="309"/>
                    <a:pt x="79" y="292"/>
                    <a:pt x="82" y="276"/>
                  </a:cubicBezTo>
                  <a:cubicBezTo>
                    <a:pt x="84" y="264"/>
                    <a:pt x="87" y="254"/>
                    <a:pt x="90" y="245"/>
                  </a:cubicBezTo>
                  <a:cubicBezTo>
                    <a:pt x="94" y="235"/>
                    <a:pt x="100" y="226"/>
                    <a:pt x="106" y="217"/>
                  </a:cubicBezTo>
                  <a:cubicBezTo>
                    <a:pt x="116" y="203"/>
                    <a:pt x="128" y="192"/>
                    <a:pt x="141" y="183"/>
                  </a:cubicBezTo>
                  <a:cubicBezTo>
                    <a:pt x="149" y="177"/>
                    <a:pt x="157" y="173"/>
                    <a:pt x="165" y="169"/>
                  </a:cubicBezTo>
                  <a:cubicBezTo>
                    <a:pt x="175" y="165"/>
                    <a:pt x="189" y="164"/>
                    <a:pt x="206" y="165"/>
                  </a:cubicBezTo>
                  <a:cubicBezTo>
                    <a:pt x="222" y="165"/>
                    <a:pt x="240" y="167"/>
                    <a:pt x="257" y="168"/>
                  </a:cubicBezTo>
                  <a:cubicBezTo>
                    <a:pt x="267" y="169"/>
                    <a:pt x="276" y="170"/>
                    <a:pt x="285" y="170"/>
                  </a:cubicBezTo>
                  <a:cubicBezTo>
                    <a:pt x="334" y="174"/>
                    <a:pt x="386" y="175"/>
                    <a:pt x="434" y="155"/>
                  </a:cubicBezTo>
                  <a:cubicBezTo>
                    <a:pt x="482" y="135"/>
                    <a:pt x="518" y="97"/>
                    <a:pt x="549" y="60"/>
                  </a:cubicBezTo>
                  <a:cubicBezTo>
                    <a:pt x="543" y="53"/>
                    <a:pt x="537" y="46"/>
                    <a:pt x="531" y="39"/>
                  </a:cubicBezTo>
                  <a:cubicBezTo>
                    <a:pt x="520" y="25"/>
                    <a:pt x="508" y="12"/>
                    <a:pt x="497" y="0"/>
                  </a:cubicBezTo>
                  <a:cubicBezTo>
                    <a:pt x="469" y="34"/>
                    <a:pt x="439" y="67"/>
                    <a:pt x="404" y="82"/>
                  </a:cubicBezTo>
                  <a:cubicBezTo>
                    <a:pt x="368" y="97"/>
                    <a:pt x="324" y="95"/>
                    <a:pt x="279" y="91"/>
                  </a:cubicBezTo>
                  <a:cubicBezTo>
                    <a:pt x="274" y="91"/>
                    <a:pt x="269" y="90"/>
                    <a:pt x="264" y="90"/>
                  </a:cubicBezTo>
                  <a:cubicBezTo>
                    <a:pt x="242" y="88"/>
                    <a:pt x="221" y="86"/>
                    <a:pt x="201" y="86"/>
                  </a:cubicBezTo>
                  <a:cubicBezTo>
                    <a:pt x="177" y="86"/>
                    <a:pt x="155" y="89"/>
                    <a:pt x="136" y="96"/>
                  </a:cubicBezTo>
                  <a:cubicBezTo>
                    <a:pt x="122" y="102"/>
                    <a:pt x="109" y="109"/>
                    <a:pt x="97" y="117"/>
                  </a:cubicBezTo>
                  <a:cubicBezTo>
                    <a:pt x="76" y="132"/>
                    <a:pt x="57" y="150"/>
                    <a:pt x="42" y="171"/>
                  </a:cubicBezTo>
                  <a:cubicBezTo>
                    <a:pt x="32" y="185"/>
                    <a:pt x="24" y="200"/>
                    <a:pt x="18" y="215"/>
                  </a:cubicBezTo>
                  <a:cubicBezTo>
                    <a:pt x="12" y="230"/>
                    <a:pt x="7" y="246"/>
                    <a:pt x="4" y="263"/>
                  </a:cubicBezTo>
                  <a:cubicBezTo>
                    <a:pt x="0" y="289"/>
                    <a:pt x="0" y="314"/>
                    <a:pt x="5" y="339"/>
                  </a:cubicBezTo>
                  <a:cubicBezTo>
                    <a:pt x="8" y="354"/>
                    <a:pt x="12" y="368"/>
                    <a:pt x="18" y="382"/>
                  </a:cubicBezTo>
                  <a:cubicBezTo>
                    <a:pt x="27" y="401"/>
                    <a:pt x="40" y="419"/>
                    <a:pt x="57" y="435"/>
                  </a:cubicBezTo>
                  <a:cubicBezTo>
                    <a:pt x="71" y="421"/>
                    <a:pt x="88" y="407"/>
                    <a:pt x="105" y="393"/>
                  </a:cubicBezTo>
                  <a:cubicBezTo>
                    <a:pt x="108" y="389"/>
                    <a:pt x="112" y="386"/>
                    <a:pt x="116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823325" y="2478088"/>
              <a:ext cx="427038" cy="307975"/>
            </a:xfrm>
            <a:custGeom>
              <a:avLst/>
              <a:gdLst>
                <a:gd name="T0" fmla="*/ 52 w 160"/>
                <a:gd name="T1" fmla="*/ 116 h 116"/>
                <a:gd name="T2" fmla="*/ 84 w 160"/>
                <a:gd name="T3" fmla="*/ 91 h 116"/>
                <a:gd name="T4" fmla="*/ 111 w 160"/>
                <a:gd name="T5" fmla="*/ 82 h 116"/>
                <a:gd name="T6" fmla="*/ 160 w 160"/>
                <a:gd name="T7" fmla="*/ 82 h 116"/>
                <a:gd name="T8" fmla="*/ 160 w 160"/>
                <a:gd name="T9" fmla="*/ 82 h 116"/>
                <a:gd name="T10" fmla="*/ 160 w 160"/>
                <a:gd name="T11" fmla="*/ 3 h 116"/>
                <a:gd name="T12" fmla="*/ 96 w 160"/>
                <a:gd name="T13" fmla="*/ 5 h 116"/>
                <a:gd name="T14" fmla="*/ 53 w 160"/>
                <a:gd name="T15" fmla="*/ 18 h 116"/>
                <a:gd name="T16" fmla="*/ 53 w 160"/>
                <a:gd name="T17" fmla="*/ 18 h 116"/>
                <a:gd name="T18" fmla="*/ 0 w 160"/>
                <a:gd name="T19" fmla="*/ 57 h 116"/>
                <a:gd name="T20" fmla="*/ 43 w 160"/>
                <a:gd name="T21" fmla="*/ 104 h 116"/>
                <a:gd name="T22" fmla="*/ 52 w 160"/>
                <a:gd name="T2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16">
                  <a:moveTo>
                    <a:pt x="52" y="116"/>
                  </a:moveTo>
                  <a:cubicBezTo>
                    <a:pt x="64" y="104"/>
                    <a:pt x="74" y="95"/>
                    <a:pt x="84" y="91"/>
                  </a:cubicBezTo>
                  <a:cubicBezTo>
                    <a:pt x="92" y="87"/>
                    <a:pt x="102" y="84"/>
                    <a:pt x="111" y="82"/>
                  </a:cubicBezTo>
                  <a:cubicBezTo>
                    <a:pt x="127" y="79"/>
                    <a:pt x="143" y="79"/>
                    <a:pt x="160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38" y="0"/>
                    <a:pt x="117" y="1"/>
                    <a:pt x="96" y="5"/>
                  </a:cubicBezTo>
                  <a:cubicBezTo>
                    <a:pt x="81" y="8"/>
                    <a:pt x="67" y="12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34" y="27"/>
                    <a:pt x="17" y="40"/>
                    <a:pt x="0" y="57"/>
                  </a:cubicBezTo>
                  <a:cubicBezTo>
                    <a:pt x="14" y="71"/>
                    <a:pt x="28" y="88"/>
                    <a:pt x="43" y="104"/>
                  </a:cubicBezTo>
                  <a:cubicBezTo>
                    <a:pt x="46" y="108"/>
                    <a:pt x="49" y="112"/>
                    <a:pt x="52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4120576"/>
            <a:ext cx="9144000" cy="86061"/>
          </a:xfrm>
          <a:prstGeom prst="rect">
            <a:avLst/>
          </a:prstGeom>
          <a:solidFill>
            <a:srgbClr val="2BA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1D772AEC-92A6-4F8B-A7FE-F1B8ACAAC6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33" y="4370204"/>
            <a:ext cx="8257335" cy="2862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lang="de-DE" sz="1400" b="0" i="0" u="none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de-DE" dirty="0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7DD9A1A3-12B0-4692-AFDC-2EB0351D7B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333" y="4787588"/>
            <a:ext cx="8257335" cy="2862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lang="de-DE" sz="1400" b="0" i="0" u="none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PRESENTERS ORGANISATIONS</a:t>
            </a:r>
            <a:endParaRPr lang="de-DE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AB33C30C-ABB7-4956-99FC-59F5C1757A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3333" y="5212385"/>
            <a:ext cx="8257335" cy="2862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lang="de-DE" sz="1400" u="none" kern="12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de-DE" dirty="0" smtClean="0"/>
              <a:t>EMAIL</a:t>
            </a:r>
            <a:endParaRPr lang="de-DE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333" y="2597659"/>
            <a:ext cx="8257335" cy="12786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lang="en-US" sz="6000" kern="1200" cap="all" baseline="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>
              <a:defRPr lang="en-US" sz="48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>
              <a:defRPr lang="en-US" sz="48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>
              <a:defRPr lang="en-US" sz="4800" kern="1200" dirty="0" smtClean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>
              <a:defRPr lang="en-IN" sz="4800" kern="12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IN" dirty="0" smtClean="0"/>
              <a:t>Thank - you</a:t>
            </a:r>
            <a:endParaRPr lang="en-IN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786999" y="673461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charset="0"/>
                <a:ea typeface="Impact" charset="0"/>
                <a:cs typeface="Impact" charset="0"/>
              </a:rPr>
              <a:t>Creating</a:t>
            </a:r>
            <a:r>
              <a:rPr lang="en-GB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charset="0"/>
                <a:ea typeface="Impact" charset="0"/>
                <a:cs typeface="Impact" charset="0"/>
              </a:rPr>
              <a:t> products and knowledge </a:t>
            </a:r>
          </a:p>
          <a:p>
            <a:pPr algn="ctr"/>
            <a:r>
              <a:rPr lang="en-GB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charset="0"/>
                <a:ea typeface="Impact" charset="0"/>
                <a:cs typeface="Impact" charset="0"/>
              </a:rPr>
              <a:t>for the Mediterranean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309781" y="6108861"/>
            <a:ext cx="76867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This project has received funding from the European Union’s Horizon 2020 research and innovation programme under grant agreement No 727277</a:t>
            </a:r>
            <a:endParaRPr lang="en-GB" sz="9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258050" y="388938"/>
            <a:ext cx="1585913" cy="1108075"/>
          </a:xfrm>
          <a:prstGeom prst="rect">
            <a:avLst/>
          </a:prstGeom>
        </p:spPr>
        <p:txBody>
          <a:bodyPr/>
          <a:lstStyle>
            <a:lvl1pPr>
              <a:defRPr sz="1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mtClean="0"/>
              <a:t>Presenter Logo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56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1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3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B301FE-45A9-3D43-8A41-1BE1E2FB3E2B}" type="datetimeFigureOut">
              <a:rPr lang="en-GB" smtClean="0"/>
              <a:t>08/01/2018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FFBD0A-E8E1-8845-86BC-8122184D1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7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hyperlink" Target="http://odysseaplatform.e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568" y="378242"/>
            <a:ext cx="1303167" cy="1106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04" y="5928207"/>
            <a:ext cx="817978" cy="5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4537" y="365125"/>
            <a:ext cx="6906652" cy="1039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474536" y="1492380"/>
            <a:ext cx="8264110" cy="95398"/>
          </a:xfrm>
          <a:prstGeom prst="rect">
            <a:avLst/>
          </a:prstGeom>
          <a:solidFill>
            <a:srgbClr val="2BA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100" y="355001"/>
            <a:ext cx="1236186" cy="1049593"/>
          </a:xfrm>
          <a:prstGeom prst="rect">
            <a:avLst/>
          </a:prstGeom>
        </p:spPr>
      </p:pic>
      <p:sp>
        <p:nvSpPr>
          <p:cNvPr id="9" name="Footer Placeholder 2"/>
          <p:cNvSpPr txBox="1">
            <a:spLocks/>
          </p:cNvSpPr>
          <p:nvPr userDrawn="1"/>
        </p:nvSpPr>
        <p:spPr>
          <a:xfrm>
            <a:off x="462516" y="6455693"/>
            <a:ext cx="4359771" cy="16927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DAFB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hlinkClick r:id="rId9"/>
              </a:rPr>
              <a:t>odysseaplatform.eu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DAFB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</a:rPr>
              <a:t> |@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DAFB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</a:rPr>
              <a:t>odysseaplatform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DAFB0">
                  <a:lumMod val="50000"/>
                </a:srgbClr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61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3333" y="4375327"/>
            <a:ext cx="8257335" cy="286232"/>
          </a:xfrm>
        </p:spPr>
        <p:txBody>
          <a:bodyPr/>
          <a:lstStyle/>
          <a:p>
            <a:r>
              <a:rPr lang="de-DE" dirty="0"/>
              <a:t> </a:t>
            </a:r>
            <a:r>
              <a:rPr lang="de-DE" b="1" dirty="0"/>
              <a:t>BlueMed CSA Coordinators’ Meeting 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Simon Keeble (Blue Lobster </a:t>
            </a:r>
            <a:r>
              <a:rPr lang="mr-IN" dirty="0" smtClean="0"/>
              <a:t>–</a:t>
            </a:r>
            <a:r>
              <a:rPr lang="en-GB" dirty="0" smtClean="0"/>
              <a:t> UK) on behalf of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Georgios </a:t>
            </a:r>
            <a:r>
              <a:rPr lang="en-GB" dirty="0" err="1"/>
              <a:t>Sylaios</a:t>
            </a:r>
            <a:r>
              <a:rPr lang="en-GB" dirty="0"/>
              <a:t> </a:t>
            </a:r>
            <a:r>
              <a:rPr lang="en-GB" dirty="0" smtClean="0"/>
              <a:t>(DUTH </a:t>
            </a:r>
            <a:r>
              <a:rPr lang="mr-IN" dirty="0" smtClean="0"/>
              <a:t>–</a:t>
            </a:r>
            <a:r>
              <a:rPr lang="en-GB" dirty="0" smtClean="0"/>
              <a:t> Greece - Coordinator</a:t>
            </a:r>
            <a:r>
              <a:rPr lang="en-GB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 smtClean="0"/>
              <a:t>simon@bluelobster.co.uk</a:t>
            </a:r>
            <a:r>
              <a:rPr lang="en-GB" dirty="0"/>
              <a:t> - </a:t>
            </a:r>
            <a:r>
              <a:rPr lang="en-GB" dirty="0" err="1" smtClean="0"/>
              <a:t>gsylaios@env.duth.gr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3333" y="2063470"/>
            <a:ext cx="8257335" cy="1812814"/>
          </a:xfrm>
        </p:spPr>
        <p:txBody>
          <a:bodyPr anchor="ctr"/>
          <a:lstStyle/>
          <a:p>
            <a:r>
              <a:rPr lang="en-US" dirty="0"/>
              <a:t>ODYSSEA - </a:t>
            </a:r>
            <a:r>
              <a:rPr lang="en-US" sz="2000" dirty="0"/>
              <a:t>Operating a network of </a:t>
            </a:r>
            <a:r>
              <a:rPr lang="en-US" sz="2000" dirty="0" err="1"/>
              <a:t>integrateD</a:t>
            </a:r>
            <a:r>
              <a:rPr lang="en-US" sz="2000" dirty="0"/>
              <a:t> </a:t>
            </a:r>
            <a:r>
              <a:rPr lang="en-US" sz="2000" dirty="0" err="1"/>
              <a:t>observatorY</a:t>
            </a:r>
            <a:r>
              <a:rPr lang="en-US" sz="2000" dirty="0"/>
              <a:t> </a:t>
            </a:r>
            <a:r>
              <a:rPr lang="en-US" sz="2000" dirty="0" err="1"/>
              <a:t>SystemS</a:t>
            </a:r>
            <a:r>
              <a:rPr lang="en-US" sz="2000" dirty="0"/>
              <a:t> in </a:t>
            </a:r>
            <a:r>
              <a:rPr lang="en-US" sz="2000" dirty="0" err="1"/>
              <a:t>thE</a:t>
            </a:r>
            <a:r>
              <a:rPr lang="en-US" sz="2000" dirty="0"/>
              <a:t> </a:t>
            </a:r>
            <a:r>
              <a:rPr lang="en-US" sz="2000" dirty="0" err="1"/>
              <a:t>mediterraneAn</a:t>
            </a:r>
            <a:r>
              <a:rPr lang="en-US" sz="2000" dirty="0"/>
              <a:t> </a:t>
            </a:r>
            <a:r>
              <a:rPr lang="en-US" sz="2000" dirty="0" smtClean="0"/>
              <a:t>sea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4" y="688365"/>
            <a:ext cx="2125564" cy="543248"/>
          </a:xfrm>
          <a:prstGeom prst="rect">
            <a:avLst/>
          </a:prstGeom>
        </p:spPr>
      </p:pic>
      <p:pic>
        <p:nvPicPr>
          <p:cNvPr id="8" name="Εικόνα 5"/>
          <p:cNvPicPr/>
          <p:nvPr/>
        </p:nvPicPr>
        <p:blipFill>
          <a:blip r:embed="rId3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52" y="4435288"/>
            <a:ext cx="1460828" cy="1339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5" y="4252953"/>
            <a:ext cx="1522140" cy="15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9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7" y="1825625"/>
            <a:ext cx="8232493" cy="224466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3200" b="1" dirty="0">
                <a:solidFill>
                  <a:srgbClr val="0070C0"/>
                </a:solidFill>
              </a:rPr>
              <a:t>Services Generation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3200" dirty="0"/>
              <a:t>Secondary data (i.e., data packaged in ready-for-use information products) derived from measurements and model results will be disseminated serving the needs of a wide range of end-users, such as industry, policy makers, public authorities and civil societies.</a:t>
            </a:r>
            <a:endParaRPr lang="el-GR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pic>
        <p:nvPicPr>
          <p:cNvPr id="4" name="Picture 3" descr="C:\Users\Agora\AppData\Local\Microsoft\Windows\Temporary Internet Files\Content.Word\Oceano data displa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7" y="4134749"/>
            <a:ext cx="4778147" cy="2083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48836" y="5895564"/>
            <a:ext cx="3537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ODYSSEA platform </a:t>
            </a:r>
            <a:r>
              <a:rPr lang="en-GB" dirty="0" smtClean="0"/>
              <a:t>visualisation </a:t>
            </a:r>
            <a:r>
              <a:rPr lang="en-GB" dirty="0"/>
              <a:t>tool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54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7" y="1825625"/>
            <a:ext cx="5537845" cy="442142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Networking, Training and Capacity Building in N. African countries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Organize workshops to train future managers and operators of ODYSSEA Observatories;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Organize personnel exchanges;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Improve the professional skills and competences of those working and being trained to work in the blue economy.</a:t>
            </a:r>
            <a:endParaRPr lang="el-G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355" y="2039194"/>
            <a:ext cx="2449865" cy="241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93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ODYSSEA Components</a:t>
            </a:r>
            <a:endParaRPr lang="en-GB" dirty="0"/>
          </a:p>
        </p:txBody>
      </p:sp>
      <p:sp>
        <p:nvSpPr>
          <p:cNvPr id="4" name="Rounded Rectangle 27"/>
          <p:cNvSpPr/>
          <p:nvPr/>
        </p:nvSpPr>
        <p:spPr>
          <a:xfrm>
            <a:off x="859966" y="1913712"/>
            <a:ext cx="4604990" cy="4216856"/>
          </a:xfrm>
          <a:prstGeom prst="roundRect">
            <a:avLst>
              <a:gd name="adj" fmla="val 8710"/>
            </a:avLst>
          </a:prstGeom>
          <a:solidFill>
            <a:srgbClr val="0B46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le 27"/>
          <p:cNvSpPr/>
          <p:nvPr/>
        </p:nvSpPr>
        <p:spPr>
          <a:xfrm>
            <a:off x="5825903" y="1913712"/>
            <a:ext cx="2692455" cy="4216856"/>
          </a:xfrm>
          <a:prstGeom prst="roundRect">
            <a:avLst>
              <a:gd name="adj" fmla="val 9362"/>
            </a:avLst>
          </a:prstGeom>
          <a:solidFill>
            <a:srgbClr val="0B46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-523857" y="3879193"/>
            <a:ext cx="239127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WP12 Management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932" y="2473940"/>
            <a:ext cx="692667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Tools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2809" y="2473940"/>
            <a:ext cx="188882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Products &amp; Services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12738" y="3083699"/>
            <a:ext cx="1739453" cy="1740017"/>
          </a:xfrm>
          <a:prstGeom prst="ellipse">
            <a:avLst/>
          </a:prstGeom>
          <a:solidFill>
            <a:srgbClr val="0D52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05996" y="2065346"/>
            <a:ext cx="1739453" cy="1740017"/>
          </a:xfrm>
          <a:prstGeom prst="ellipse">
            <a:avLst/>
          </a:prstGeom>
          <a:solidFill>
            <a:srgbClr val="0D52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27787" y="4016268"/>
            <a:ext cx="1739453" cy="1740017"/>
          </a:xfrm>
          <a:prstGeom prst="ellipse">
            <a:avLst/>
          </a:prstGeom>
          <a:solidFill>
            <a:srgbClr val="0D52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27"/>
          <p:cNvSpPr/>
          <p:nvPr/>
        </p:nvSpPr>
        <p:spPr>
          <a:xfrm>
            <a:off x="1316884" y="5929786"/>
            <a:ext cx="6834511" cy="351179"/>
          </a:xfrm>
          <a:prstGeom prst="roundRect">
            <a:avLst>
              <a:gd name="adj" fmla="val 26255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WP11 : Dissemination and communication</a:t>
            </a:r>
          </a:p>
        </p:txBody>
      </p:sp>
      <p:sp>
        <p:nvSpPr>
          <p:cNvPr id="13" name="Up-Down Arrow 12"/>
          <p:cNvSpPr/>
          <p:nvPr/>
        </p:nvSpPr>
        <p:spPr>
          <a:xfrm rot="5400000">
            <a:off x="5518619" y="3687587"/>
            <a:ext cx="283931" cy="783762"/>
          </a:xfrm>
          <a:prstGeom prst="upDownArrow">
            <a:avLst>
              <a:gd name="adj1" fmla="val 45667"/>
              <a:gd name="adj2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27"/>
          <p:cNvSpPr/>
          <p:nvPr/>
        </p:nvSpPr>
        <p:spPr>
          <a:xfrm>
            <a:off x="6182809" y="2832644"/>
            <a:ext cx="1888824" cy="316093"/>
          </a:xfrm>
          <a:prstGeom prst="roundRect">
            <a:avLst>
              <a:gd name="adj" fmla="val 18700"/>
            </a:avLst>
          </a:prstGeom>
          <a:solidFill>
            <a:srgbClr val="2BAA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Impact Generation</a:t>
            </a:r>
          </a:p>
        </p:txBody>
      </p:sp>
      <p:sp>
        <p:nvSpPr>
          <p:cNvPr id="15" name="Rounded Rectangle 27"/>
          <p:cNvSpPr/>
          <p:nvPr/>
        </p:nvSpPr>
        <p:spPr>
          <a:xfrm>
            <a:off x="2166540" y="2158340"/>
            <a:ext cx="1550214" cy="303759"/>
          </a:xfrm>
          <a:prstGeom prst="roundRect">
            <a:avLst>
              <a:gd name="adj" fmla="val 18700"/>
            </a:avLst>
          </a:prstGeom>
          <a:solidFill>
            <a:srgbClr val="2BAA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Data Collection</a:t>
            </a:r>
          </a:p>
        </p:txBody>
      </p:sp>
      <p:sp>
        <p:nvSpPr>
          <p:cNvPr id="16" name="Rounded Rectangle 27"/>
          <p:cNvSpPr/>
          <p:nvPr/>
        </p:nvSpPr>
        <p:spPr>
          <a:xfrm>
            <a:off x="939481" y="3021346"/>
            <a:ext cx="1550214" cy="303759"/>
          </a:xfrm>
          <a:prstGeom prst="roundRect">
            <a:avLst>
              <a:gd name="adj" fmla="val 18700"/>
            </a:avLst>
          </a:prstGeom>
          <a:solidFill>
            <a:srgbClr val="2BAA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Preparatory Actions</a:t>
            </a:r>
          </a:p>
        </p:txBody>
      </p:sp>
      <p:sp>
        <p:nvSpPr>
          <p:cNvPr id="17" name="Rounded Rectangle 27"/>
          <p:cNvSpPr/>
          <p:nvPr/>
        </p:nvSpPr>
        <p:spPr>
          <a:xfrm>
            <a:off x="3711781" y="4061133"/>
            <a:ext cx="1550214" cy="303759"/>
          </a:xfrm>
          <a:prstGeom prst="roundRect">
            <a:avLst>
              <a:gd name="adj" fmla="val 18700"/>
            </a:avLst>
          </a:prstGeom>
          <a:solidFill>
            <a:srgbClr val="2BAA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Generating Services</a:t>
            </a:r>
          </a:p>
        </p:txBody>
      </p:sp>
      <p:sp>
        <p:nvSpPr>
          <p:cNvPr id="18" name="Oval 17"/>
          <p:cNvSpPr/>
          <p:nvPr/>
        </p:nvSpPr>
        <p:spPr>
          <a:xfrm>
            <a:off x="6214940" y="3280267"/>
            <a:ext cx="1825574" cy="1826166"/>
          </a:xfrm>
          <a:prstGeom prst="ellipse">
            <a:avLst/>
          </a:prstGeom>
          <a:solidFill>
            <a:srgbClr val="0D52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97356" y="3927259"/>
            <a:ext cx="141910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WP9 : End</a:t>
            </a:r>
            <a:r>
              <a:rPr kumimoji="0" lang="en-IN" sz="8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user &amp; policy maker involvement</a:t>
            </a:r>
            <a:endParaRPr kumimoji="0" lang="en-US" sz="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7472" y="4341141"/>
            <a:ext cx="153025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WP10 : Capacity building in North African countries</a:t>
            </a:r>
            <a:endParaRPr kumimoji="0" lang="en-US" sz="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372415" y="4272350"/>
            <a:ext cx="1474678" cy="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440223" y="2680889"/>
            <a:ext cx="106619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WP4 : Operational modelling</a:t>
            </a:r>
            <a:endParaRPr kumimoji="0" lang="en-US" sz="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58273" y="3078433"/>
            <a:ext cx="106619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WP5 : In-situ monitoring</a:t>
            </a:r>
            <a:endParaRPr kumimoji="0" lang="en-US" sz="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407450" y="2974062"/>
            <a:ext cx="1107948" cy="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139959" y="4438297"/>
            <a:ext cx="1561011" cy="1081835"/>
            <a:chOff x="3073783" y="4276756"/>
            <a:chExt cx="1401095" cy="971008"/>
          </a:xfrm>
        </p:grpSpPr>
        <p:sp>
          <p:nvSpPr>
            <p:cNvPr id="26" name="Rectangle 25"/>
            <p:cNvSpPr/>
            <p:nvPr/>
          </p:nvSpPr>
          <p:spPr>
            <a:xfrm>
              <a:off x="3073783" y="4276756"/>
              <a:ext cx="1401095" cy="22932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WP6 : Platform Development, Operation</a:t>
              </a:r>
              <a:r>
                <a:rPr kumimoji="0" lang="en-IN" sz="80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and Maintenance</a:t>
              </a:r>
              <a:endParaRPr kumimoji="0" lang="en-US" sz="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128928" y="4569281"/>
              <a:ext cx="1297816" cy="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073783" y="4648111"/>
              <a:ext cx="1401095" cy="22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 algn="ctr" defTabSz="914400">
                <a:spcBef>
                  <a:spcPts val="900"/>
                </a:spcBef>
                <a:spcAft>
                  <a:spcPts val="600"/>
                </a:spcAft>
              </a:pPr>
              <a:r>
                <a:rPr kumimoji="0" lang="en-IN" sz="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WP7 </a:t>
              </a:r>
              <a:r>
                <a:rPr lang="en-IN" sz="800" kern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: Big Data Management and Tools Development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128928" y="4947938"/>
              <a:ext cx="1297816" cy="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247998" y="5026767"/>
              <a:ext cx="1052664" cy="22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lvl="0" algn="ctr" defTabSz="914400">
                <a:spcBef>
                  <a:spcPts val="900"/>
                </a:spcBef>
                <a:spcAft>
                  <a:spcPts val="600"/>
                </a:spcAft>
              </a:pPr>
              <a:r>
                <a:rPr kumimoji="0" lang="en-IN" sz="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WP8 </a:t>
              </a:r>
              <a:r>
                <a:rPr lang="en-IN" sz="800" kern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: ODYSSEA End-user Services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322901" y="3625336"/>
            <a:ext cx="156101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WP1 : Marine data</a:t>
            </a:r>
            <a:r>
              <a:rPr kumimoji="0" lang="en-IN" sz="8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and availability </a:t>
            </a:r>
            <a:r>
              <a:rPr kumimoji="0" lang="en-IN" sz="800" i="0" u="none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and integration</a:t>
            </a:r>
            <a:endParaRPr kumimoji="0" lang="en-US" sz="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366012" y="3941339"/>
            <a:ext cx="1445944" cy="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286805" y="3989035"/>
            <a:ext cx="156101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914400">
              <a:spcBef>
                <a:spcPts val="900"/>
              </a:spcBef>
              <a:spcAft>
                <a:spcPts val="600"/>
              </a:spcAft>
            </a:pPr>
            <a:r>
              <a:rPr kumimoji="0" lang="en-IN" sz="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WP2 </a:t>
            </a:r>
            <a:r>
              <a:rPr lang="en-IN" sz="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IN" sz="800" kern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Setting up the ODYSSEA observations</a:t>
            </a:r>
            <a:endParaRPr lang="en-IN" sz="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372027" y="4293006"/>
            <a:ext cx="1445944" cy="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473052" y="4340702"/>
            <a:ext cx="117281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914400">
              <a:spcBef>
                <a:spcPts val="900"/>
              </a:spcBef>
              <a:spcAft>
                <a:spcPts val="600"/>
              </a:spcAft>
            </a:pPr>
            <a:r>
              <a:rPr kumimoji="0" lang="en-IN" sz="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WP3 </a:t>
            </a:r>
            <a:r>
              <a:rPr lang="en-IN" sz="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IN" sz="800" kern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Designing the ODYSSEA platform</a:t>
            </a:r>
            <a:endParaRPr lang="en-IN" sz="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Shape 35"/>
          <p:cNvSpPr/>
          <p:nvPr/>
        </p:nvSpPr>
        <p:spPr>
          <a:xfrm rot="16362859" flipH="1">
            <a:off x="2414874" y="2690293"/>
            <a:ext cx="1615253" cy="1615253"/>
          </a:xfrm>
          <a:prstGeom prst="leftCircularArrow">
            <a:avLst>
              <a:gd name="adj1" fmla="val 7180"/>
              <a:gd name="adj2" fmla="val 429999"/>
              <a:gd name="adj3" fmla="val 11830103"/>
              <a:gd name="adj4" fmla="val 14775971"/>
              <a:gd name="adj5" fmla="val 7527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Shape 36"/>
          <p:cNvSpPr/>
          <p:nvPr/>
        </p:nvSpPr>
        <p:spPr>
          <a:xfrm rot="2491808" flipH="1">
            <a:off x="3277251" y="2951051"/>
            <a:ext cx="1615253" cy="1615253"/>
          </a:xfrm>
          <a:prstGeom prst="leftCircularArrow">
            <a:avLst>
              <a:gd name="adj1" fmla="val 6717"/>
              <a:gd name="adj2" fmla="val 429999"/>
              <a:gd name="adj3" fmla="val 11844853"/>
              <a:gd name="adj4" fmla="val 14775971"/>
              <a:gd name="adj5" fmla="val 7527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Shape 37"/>
          <p:cNvSpPr/>
          <p:nvPr/>
        </p:nvSpPr>
        <p:spPr>
          <a:xfrm rot="10038105" flipH="1">
            <a:off x="2265787" y="3638159"/>
            <a:ext cx="1734926" cy="1734926"/>
          </a:xfrm>
          <a:prstGeom prst="leftCircularArrow">
            <a:avLst>
              <a:gd name="adj1" fmla="val 7180"/>
              <a:gd name="adj2" fmla="val 429999"/>
              <a:gd name="adj3" fmla="val 11830103"/>
              <a:gd name="adj4" fmla="val 14775971"/>
              <a:gd name="adj5" fmla="val 7527"/>
            </a:avLst>
          </a:prstGeom>
          <a:solidFill>
            <a:schemeClr val="bg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ODYSSEA Consortium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7" y="1825625"/>
            <a:ext cx="8040813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400" b="1" dirty="0">
                <a:solidFill>
                  <a:srgbClr val="0070C0"/>
                </a:solidFill>
              </a:rPr>
              <a:t>Knowledge developers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500" dirty="0"/>
              <a:t>DUTH (GR), FORTH (GR), </a:t>
            </a:r>
            <a:r>
              <a:rPr lang="en-US" sz="2500" dirty="0" err="1"/>
              <a:t>Technion</a:t>
            </a:r>
            <a:r>
              <a:rPr lang="en-US" sz="2500" dirty="0"/>
              <a:t> (IS), Sapienza (IT), </a:t>
            </a:r>
            <a:r>
              <a:rPr lang="en-US" sz="2500" dirty="0" err="1"/>
              <a:t>Deltares</a:t>
            </a:r>
            <a:r>
              <a:rPr lang="en-US" sz="2500" dirty="0"/>
              <a:t> (NL), IU (TR), HCMR (GR), UNIBO (IT), AUTH (GR)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Technology </a:t>
            </a:r>
            <a:r>
              <a:rPr lang="en-US" sz="3400" b="1" dirty="0">
                <a:solidFill>
                  <a:srgbClr val="0070C0"/>
                </a:solidFill>
              </a:rPr>
              <a:t>providers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900" dirty="0" err="1"/>
              <a:t>Alseamar</a:t>
            </a:r>
            <a:r>
              <a:rPr lang="en-US" sz="2900" dirty="0"/>
              <a:t> (FR), </a:t>
            </a:r>
            <a:r>
              <a:rPr lang="en-US" sz="2900" dirty="0" err="1"/>
              <a:t>Leitat</a:t>
            </a:r>
            <a:r>
              <a:rPr lang="en-US" sz="2900" dirty="0"/>
              <a:t> (SP), </a:t>
            </a:r>
            <a:r>
              <a:rPr lang="en-US" sz="2900" dirty="0" err="1"/>
              <a:t>Hidromod</a:t>
            </a:r>
            <a:r>
              <a:rPr lang="en-US" sz="2900" dirty="0"/>
              <a:t> (PT), </a:t>
            </a:r>
            <a:r>
              <a:rPr lang="en-US" sz="2900" dirty="0" err="1"/>
              <a:t>Develogic</a:t>
            </a:r>
            <a:r>
              <a:rPr lang="en-US" sz="2900" dirty="0"/>
              <a:t> (GER), GTD (SP), CLS (FR), Thales (FR), </a:t>
            </a:r>
            <a:r>
              <a:rPr lang="en-US" sz="2900" dirty="0" err="1"/>
              <a:t>Edisoft</a:t>
            </a:r>
            <a:r>
              <a:rPr lang="en-US" sz="2900" dirty="0"/>
              <a:t> (PT), Blue Lobster (UK)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Policy </a:t>
            </a:r>
            <a:r>
              <a:rPr lang="en-US" sz="3400" b="1" dirty="0">
                <a:solidFill>
                  <a:srgbClr val="0070C0"/>
                </a:solidFill>
              </a:rPr>
              <a:t>makers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900" dirty="0"/>
              <a:t>UNEP-WCMC (UK), UNEP RAC-SPA (TUN)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Service </a:t>
            </a:r>
            <a:r>
              <a:rPr lang="en-US" sz="3400" b="1" dirty="0">
                <a:solidFill>
                  <a:srgbClr val="0070C0"/>
                </a:solidFill>
              </a:rPr>
              <a:t>Providers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900" dirty="0"/>
              <a:t>VPF (SP), AGIR (MOR), NSV (ALG), </a:t>
            </a:r>
            <a:r>
              <a:rPr lang="en-GB" sz="2500" dirty="0"/>
              <a:t>ANDDCVS (TUN), RAED (EG), </a:t>
            </a:r>
            <a:r>
              <a:rPr lang="en-GB" sz="2500" dirty="0" err="1"/>
              <a:t>EcoOcean</a:t>
            </a:r>
            <a:r>
              <a:rPr lang="en-GB" sz="2500" dirty="0"/>
              <a:t> (IS), SPNI (IS), Agora (IS)</a:t>
            </a:r>
            <a:endParaRPr lang="el-GR" sz="2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4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3333" y="4375327"/>
            <a:ext cx="8257335" cy="286232"/>
          </a:xfrm>
        </p:spPr>
        <p:txBody>
          <a:bodyPr/>
          <a:lstStyle/>
          <a:p>
            <a:r>
              <a:rPr lang="de-DE" dirty="0"/>
              <a:t> </a:t>
            </a:r>
            <a:r>
              <a:rPr lang="de-DE" b="1" dirty="0"/>
              <a:t>BlueMed CSA Coordinators’ Meeting 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Simon Keeble (Blue Lobster </a:t>
            </a:r>
            <a:r>
              <a:rPr lang="mr-IN" dirty="0" smtClean="0"/>
              <a:t>–</a:t>
            </a:r>
            <a:r>
              <a:rPr lang="en-GB" dirty="0" smtClean="0"/>
              <a:t> UK) </a:t>
            </a:r>
            <a:r>
              <a:rPr lang="en-GB" b="1" dirty="0" smtClean="0"/>
              <a:t>on behalf of</a:t>
            </a:r>
            <a:r>
              <a:rPr lang="mr-IN" b="1" dirty="0" smtClean="0"/>
              <a:t>…</a:t>
            </a:r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Georgios </a:t>
            </a:r>
            <a:r>
              <a:rPr lang="en-GB" dirty="0" err="1"/>
              <a:t>Sylaios</a:t>
            </a:r>
            <a:r>
              <a:rPr lang="en-GB" dirty="0"/>
              <a:t> </a:t>
            </a:r>
            <a:r>
              <a:rPr lang="en-GB" dirty="0" smtClean="0"/>
              <a:t>(DUTH </a:t>
            </a:r>
            <a:r>
              <a:rPr lang="mr-IN" dirty="0" smtClean="0"/>
              <a:t>–</a:t>
            </a:r>
            <a:r>
              <a:rPr lang="en-GB" dirty="0" smtClean="0"/>
              <a:t> Greece - Coordinator</a:t>
            </a:r>
            <a:r>
              <a:rPr lang="en-GB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 smtClean="0"/>
              <a:t>simon@bluelobster.co.uk</a:t>
            </a:r>
            <a:r>
              <a:rPr lang="en-GB" dirty="0"/>
              <a:t> - </a:t>
            </a:r>
            <a:r>
              <a:rPr lang="en-GB" dirty="0" err="1" smtClean="0"/>
              <a:t>gsylaios@env.duth.gr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3333" y="2063470"/>
            <a:ext cx="8257335" cy="1812814"/>
          </a:xfrm>
        </p:spPr>
        <p:txBody>
          <a:bodyPr anchor="ctr">
            <a:normAutofit/>
          </a:bodyPr>
          <a:lstStyle/>
          <a:p>
            <a:r>
              <a:rPr lang="en-US" sz="6600" dirty="0" smtClean="0"/>
              <a:t>THANK-YOU</a:t>
            </a:r>
            <a:endParaRPr lang="en-US" sz="5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4" y="688365"/>
            <a:ext cx="2125564" cy="543248"/>
          </a:xfrm>
          <a:prstGeom prst="rect">
            <a:avLst/>
          </a:prstGeom>
        </p:spPr>
      </p:pic>
      <p:pic>
        <p:nvPicPr>
          <p:cNvPr id="8" name="Εικόνα 5"/>
          <p:cNvPicPr/>
          <p:nvPr/>
        </p:nvPicPr>
        <p:blipFill>
          <a:blip r:embed="rId3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52" y="4435288"/>
            <a:ext cx="1460828" cy="1339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5" y="4252953"/>
            <a:ext cx="1522140" cy="15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ODYSSEA in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7" y="1825625"/>
            <a:ext cx="8040813" cy="43513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 30 partners from 14 countries (6 non-EU)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8.398 </a:t>
            </a:r>
            <a:r>
              <a:rPr lang="en-GB" dirty="0" smtClean="0"/>
              <a:t>M Euros </a:t>
            </a:r>
            <a:r>
              <a:rPr lang="en-GB" dirty="0"/>
              <a:t>budget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54 months duration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Started 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/>
              <a:t>June 2017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Ending </a:t>
            </a:r>
            <a:r>
              <a:rPr lang="en-GB" dirty="0"/>
              <a:t>date 30</a:t>
            </a:r>
            <a:r>
              <a:rPr lang="en-GB" baseline="30000" dirty="0"/>
              <a:t>th</a:t>
            </a:r>
            <a:r>
              <a:rPr lang="en-GB" dirty="0"/>
              <a:t> November 2021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932 PMs in total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37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140" y="1737717"/>
            <a:ext cx="8262258" cy="4258481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6327" y="1962910"/>
            <a:ext cx="503808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/>
              <a:t>ODYSSEA is a user-centred project aiming to make Mediterranean marine data easily accessible and operational to multiple end-users, 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harmonizing existing Earth Observing systems,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upgrading operational oceanographic capacities,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supporting EU policy implementation,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improving interoperability in monitoring,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fostering blue growth jobs creation, and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opening participation to non-EU member states.</a:t>
            </a:r>
          </a:p>
        </p:txBody>
      </p:sp>
      <p:sp>
        <p:nvSpPr>
          <p:cNvPr id="7" name="Rounded Rectangle 27"/>
          <p:cNvSpPr/>
          <p:nvPr/>
        </p:nvSpPr>
        <p:spPr>
          <a:xfrm>
            <a:off x="474537" y="1737718"/>
            <a:ext cx="2294481" cy="4258480"/>
          </a:xfrm>
          <a:prstGeom prst="rect">
            <a:avLst/>
          </a:prstGeom>
          <a:solidFill>
            <a:srgbClr val="0B46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8534" y="2299390"/>
            <a:ext cx="1206486" cy="1205508"/>
            <a:chOff x="461963" y="2757488"/>
            <a:chExt cx="1955800" cy="195421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85863" y="2757488"/>
              <a:ext cx="1231900" cy="1230313"/>
            </a:xfrm>
            <a:custGeom>
              <a:avLst/>
              <a:gdLst>
                <a:gd name="T0" fmla="*/ 1902 w 2327"/>
                <a:gd name="T1" fmla="*/ 0 h 2325"/>
                <a:gd name="T2" fmla="*/ 1952 w 2327"/>
                <a:gd name="T3" fmla="*/ 375 h 2325"/>
                <a:gd name="T4" fmla="*/ 2327 w 2327"/>
                <a:gd name="T5" fmla="*/ 424 h 2325"/>
                <a:gd name="T6" fmla="*/ 1830 w 2327"/>
                <a:gd name="T7" fmla="*/ 920 h 2325"/>
                <a:gd name="T8" fmla="*/ 1672 w 2327"/>
                <a:gd name="T9" fmla="*/ 899 h 2325"/>
                <a:gd name="T10" fmla="*/ 691 w 2327"/>
                <a:gd name="T11" fmla="*/ 1878 h 2325"/>
                <a:gd name="T12" fmla="*/ 699 w 2327"/>
                <a:gd name="T13" fmla="*/ 1909 h 2325"/>
                <a:gd name="T14" fmla="*/ 703 w 2327"/>
                <a:gd name="T15" fmla="*/ 1940 h 2325"/>
                <a:gd name="T16" fmla="*/ 704 w 2327"/>
                <a:gd name="T17" fmla="*/ 1973 h 2325"/>
                <a:gd name="T18" fmla="*/ 701 w 2327"/>
                <a:gd name="T19" fmla="*/ 2020 h 2325"/>
                <a:gd name="T20" fmla="*/ 692 w 2327"/>
                <a:gd name="T21" fmla="*/ 2066 h 2325"/>
                <a:gd name="T22" fmla="*/ 676 w 2327"/>
                <a:gd name="T23" fmla="*/ 2109 h 2325"/>
                <a:gd name="T24" fmla="*/ 656 w 2327"/>
                <a:gd name="T25" fmla="*/ 2150 h 2325"/>
                <a:gd name="T26" fmla="*/ 631 w 2327"/>
                <a:gd name="T27" fmla="*/ 2187 h 2325"/>
                <a:gd name="T28" fmla="*/ 601 w 2327"/>
                <a:gd name="T29" fmla="*/ 2221 h 2325"/>
                <a:gd name="T30" fmla="*/ 567 w 2327"/>
                <a:gd name="T31" fmla="*/ 2250 h 2325"/>
                <a:gd name="T32" fmla="*/ 530 w 2327"/>
                <a:gd name="T33" fmla="*/ 2276 h 2325"/>
                <a:gd name="T34" fmla="*/ 489 w 2327"/>
                <a:gd name="T35" fmla="*/ 2296 h 2325"/>
                <a:gd name="T36" fmla="*/ 445 w 2327"/>
                <a:gd name="T37" fmla="*/ 2312 h 2325"/>
                <a:gd name="T38" fmla="*/ 399 w 2327"/>
                <a:gd name="T39" fmla="*/ 2321 h 2325"/>
                <a:gd name="T40" fmla="*/ 352 w 2327"/>
                <a:gd name="T41" fmla="*/ 2325 h 2325"/>
                <a:gd name="T42" fmla="*/ 304 w 2327"/>
                <a:gd name="T43" fmla="*/ 2321 h 2325"/>
                <a:gd name="T44" fmla="*/ 259 w 2327"/>
                <a:gd name="T45" fmla="*/ 2312 h 2325"/>
                <a:gd name="T46" fmla="*/ 215 w 2327"/>
                <a:gd name="T47" fmla="*/ 2296 h 2325"/>
                <a:gd name="T48" fmla="*/ 174 w 2327"/>
                <a:gd name="T49" fmla="*/ 2276 h 2325"/>
                <a:gd name="T50" fmla="*/ 137 w 2327"/>
                <a:gd name="T51" fmla="*/ 2250 h 2325"/>
                <a:gd name="T52" fmla="*/ 103 w 2327"/>
                <a:gd name="T53" fmla="*/ 2221 h 2325"/>
                <a:gd name="T54" fmla="*/ 73 w 2327"/>
                <a:gd name="T55" fmla="*/ 2187 h 2325"/>
                <a:gd name="T56" fmla="*/ 48 w 2327"/>
                <a:gd name="T57" fmla="*/ 2150 h 2325"/>
                <a:gd name="T58" fmla="*/ 27 w 2327"/>
                <a:gd name="T59" fmla="*/ 2109 h 2325"/>
                <a:gd name="T60" fmla="*/ 12 w 2327"/>
                <a:gd name="T61" fmla="*/ 2066 h 2325"/>
                <a:gd name="T62" fmla="*/ 3 w 2327"/>
                <a:gd name="T63" fmla="*/ 2020 h 2325"/>
                <a:gd name="T64" fmla="*/ 0 w 2327"/>
                <a:gd name="T65" fmla="*/ 1973 h 2325"/>
                <a:gd name="T66" fmla="*/ 3 w 2327"/>
                <a:gd name="T67" fmla="*/ 1925 h 2325"/>
                <a:gd name="T68" fmla="*/ 12 w 2327"/>
                <a:gd name="T69" fmla="*/ 1880 h 2325"/>
                <a:gd name="T70" fmla="*/ 27 w 2327"/>
                <a:gd name="T71" fmla="*/ 1836 h 2325"/>
                <a:gd name="T72" fmla="*/ 48 w 2327"/>
                <a:gd name="T73" fmla="*/ 1795 h 2325"/>
                <a:gd name="T74" fmla="*/ 73 w 2327"/>
                <a:gd name="T75" fmla="*/ 1757 h 2325"/>
                <a:gd name="T76" fmla="*/ 103 w 2327"/>
                <a:gd name="T77" fmla="*/ 1723 h 2325"/>
                <a:gd name="T78" fmla="*/ 137 w 2327"/>
                <a:gd name="T79" fmla="*/ 1694 h 2325"/>
                <a:gd name="T80" fmla="*/ 174 w 2327"/>
                <a:gd name="T81" fmla="*/ 1668 h 2325"/>
                <a:gd name="T82" fmla="*/ 215 w 2327"/>
                <a:gd name="T83" fmla="*/ 1648 h 2325"/>
                <a:gd name="T84" fmla="*/ 259 w 2327"/>
                <a:gd name="T85" fmla="*/ 1634 h 2325"/>
                <a:gd name="T86" fmla="*/ 304 w 2327"/>
                <a:gd name="T87" fmla="*/ 1625 h 2325"/>
                <a:gd name="T88" fmla="*/ 352 w 2327"/>
                <a:gd name="T89" fmla="*/ 1621 h 2325"/>
                <a:gd name="T90" fmla="*/ 384 w 2327"/>
                <a:gd name="T91" fmla="*/ 1622 h 2325"/>
                <a:gd name="T92" fmla="*/ 415 w 2327"/>
                <a:gd name="T93" fmla="*/ 1627 h 2325"/>
                <a:gd name="T94" fmla="*/ 445 w 2327"/>
                <a:gd name="T95" fmla="*/ 1634 h 2325"/>
                <a:gd name="T96" fmla="*/ 1426 w 2327"/>
                <a:gd name="T97" fmla="*/ 654 h 2325"/>
                <a:gd name="T98" fmla="*/ 1405 w 2327"/>
                <a:gd name="T99" fmla="*/ 495 h 2325"/>
                <a:gd name="T100" fmla="*/ 1902 w 2327"/>
                <a:gd name="T101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7" h="2325">
                  <a:moveTo>
                    <a:pt x="1902" y="0"/>
                  </a:moveTo>
                  <a:lnTo>
                    <a:pt x="1952" y="375"/>
                  </a:lnTo>
                  <a:lnTo>
                    <a:pt x="2327" y="424"/>
                  </a:lnTo>
                  <a:lnTo>
                    <a:pt x="1830" y="920"/>
                  </a:lnTo>
                  <a:lnTo>
                    <a:pt x="1672" y="899"/>
                  </a:lnTo>
                  <a:lnTo>
                    <a:pt x="691" y="1878"/>
                  </a:lnTo>
                  <a:lnTo>
                    <a:pt x="699" y="1909"/>
                  </a:lnTo>
                  <a:lnTo>
                    <a:pt x="703" y="1940"/>
                  </a:lnTo>
                  <a:lnTo>
                    <a:pt x="704" y="1973"/>
                  </a:lnTo>
                  <a:lnTo>
                    <a:pt x="701" y="2020"/>
                  </a:lnTo>
                  <a:lnTo>
                    <a:pt x="692" y="2066"/>
                  </a:lnTo>
                  <a:lnTo>
                    <a:pt x="676" y="2109"/>
                  </a:lnTo>
                  <a:lnTo>
                    <a:pt x="656" y="2150"/>
                  </a:lnTo>
                  <a:lnTo>
                    <a:pt x="631" y="2187"/>
                  </a:lnTo>
                  <a:lnTo>
                    <a:pt x="601" y="2221"/>
                  </a:lnTo>
                  <a:lnTo>
                    <a:pt x="567" y="2250"/>
                  </a:lnTo>
                  <a:lnTo>
                    <a:pt x="530" y="2276"/>
                  </a:lnTo>
                  <a:lnTo>
                    <a:pt x="489" y="2296"/>
                  </a:lnTo>
                  <a:lnTo>
                    <a:pt x="445" y="2312"/>
                  </a:lnTo>
                  <a:lnTo>
                    <a:pt x="399" y="2321"/>
                  </a:lnTo>
                  <a:lnTo>
                    <a:pt x="352" y="2325"/>
                  </a:lnTo>
                  <a:lnTo>
                    <a:pt x="304" y="2321"/>
                  </a:lnTo>
                  <a:lnTo>
                    <a:pt x="259" y="2312"/>
                  </a:lnTo>
                  <a:lnTo>
                    <a:pt x="215" y="2296"/>
                  </a:lnTo>
                  <a:lnTo>
                    <a:pt x="174" y="2276"/>
                  </a:lnTo>
                  <a:lnTo>
                    <a:pt x="137" y="2250"/>
                  </a:lnTo>
                  <a:lnTo>
                    <a:pt x="103" y="2221"/>
                  </a:lnTo>
                  <a:lnTo>
                    <a:pt x="73" y="2187"/>
                  </a:lnTo>
                  <a:lnTo>
                    <a:pt x="48" y="2150"/>
                  </a:lnTo>
                  <a:lnTo>
                    <a:pt x="27" y="2109"/>
                  </a:lnTo>
                  <a:lnTo>
                    <a:pt x="12" y="2066"/>
                  </a:lnTo>
                  <a:lnTo>
                    <a:pt x="3" y="2020"/>
                  </a:lnTo>
                  <a:lnTo>
                    <a:pt x="0" y="1973"/>
                  </a:lnTo>
                  <a:lnTo>
                    <a:pt x="3" y="1925"/>
                  </a:lnTo>
                  <a:lnTo>
                    <a:pt x="12" y="1880"/>
                  </a:lnTo>
                  <a:lnTo>
                    <a:pt x="27" y="1836"/>
                  </a:lnTo>
                  <a:lnTo>
                    <a:pt x="48" y="1795"/>
                  </a:lnTo>
                  <a:lnTo>
                    <a:pt x="73" y="1757"/>
                  </a:lnTo>
                  <a:lnTo>
                    <a:pt x="103" y="1723"/>
                  </a:lnTo>
                  <a:lnTo>
                    <a:pt x="137" y="1694"/>
                  </a:lnTo>
                  <a:lnTo>
                    <a:pt x="174" y="1668"/>
                  </a:lnTo>
                  <a:lnTo>
                    <a:pt x="215" y="1648"/>
                  </a:lnTo>
                  <a:lnTo>
                    <a:pt x="259" y="1634"/>
                  </a:lnTo>
                  <a:lnTo>
                    <a:pt x="304" y="1625"/>
                  </a:lnTo>
                  <a:lnTo>
                    <a:pt x="352" y="1621"/>
                  </a:lnTo>
                  <a:lnTo>
                    <a:pt x="384" y="1622"/>
                  </a:lnTo>
                  <a:lnTo>
                    <a:pt x="415" y="1627"/>
                  </a:lnTo>
                  <a:lnTo>
                    <a:pt x="445" y="1634"/>
                  </a:lnTo>
                  <a:lnTo>
                    <a:pt x="1426" y="654"/>
                  </a:lnTo>
                  <a:lnTo>
                    <a:pt x="1405" y="495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2BAAE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61963" y="2892426"/>
              <a:ext cx="1820863" cy="1819275"/>
              <a:chOff x="461963" y="2892426"/>
              <a:chExt cx="1820863" cy="1819275"/>
            </a:xfrm>
            <a:solidFill>
              <a:srgbClr val="0D5297"/>
            </a:solidFill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833438" y="3262313"/>
                <a:ext cx="1079500" cy="1077913"/>
              </a:xfrm>
              <a:custGeom>
                <a:avLst/>
                <a:gdLst>
                  <a:gd name="T0" fmla="*/ 1203 w 2040"/>
                  <a:gd name="T1" fmla="*/ 15 h 2037"/>
                  <a:gd name="T2" fmla="*/ 1057 w 2040"/>
                  <a:gd name="T3" fmla="*/ 342 h 2037"/>
                  <a:gd name="T4" fmla="*/ 891 w 2040"/>
                  <a:gd name="T5" fmla="*/ 354 h 2037"/>
                  <a:gd name="T6" fmla="*/ 731 w 2040"/>
                  <a:gd name="T7" fmla="*/ 406 h 2037"/>
                  <a:gd name="T8" fmla="*/ 585 w 2040"/>
                  <a:gd name="T9" fmla="*/ 500 h 2037"/>
                  <a:gd name="T10" fmla="*/ 459 w 2040"/>
                  <a:gd name="T11" fmla="*/ 639 h 2037"/>
                  <a:gd name="T12" fmla="*/ 376 w 2040"/>
                  <a:gd name="T13" fmla="*/ 808 h 2037"/>
                  <a:gd name="T14" fmla="*/ 343 w 2040"/>
                  <a:gd name="T15" fmla="*/ 987 h 2037"/>
                  <a:gd name="T16" fmla="*/ 360 w 2040"/>
                  <a:gd name="T17" fmla="*/ 1171 h 2037"/>
                  <a:gd name="T18" fmla="*/ 425 w 2040"/>
                  <a:gd name="T19" fmla="*/ 1344 h 2037"/>
                  <a:gd name="T20" fmla="*/ 541 w 2040"/>
                  <a:gd name="T21" fmla="*/ 1498 h 2037"/>
                  <a:gd name="T22" fmla="*/ 694 w 2040"/>
                  <a:gd name="T23" fmla="*/ 1612 h 2037"/>
                  <a:gd name="T24" fmla="*/ 868 w 2040"/>
                  <a:gd name="T25" fmla="*/ 1678 h 2037"/>
                  <a:gd name="T26" fmla="*/ 1050 w 2040"/>
                  <a:gd name="T27" fmla="*/ 1694 h 2037"/>
                  <a:gd name="T28" fmla="*/ 1232 w 2040"/>
                  <a:gd name="T29" fmla="*/ 1662 h 2037"/>
                  <a:gd name="T30" fmla="*/ 1399 w 2040"/>
                  <a:gd name="T31" fmla="*/ 1580 h 2037"/>
                  <a:gd name="T32" fmla="*/ 1540 w 2040"/>
                  <a:gd name="T33" fmla="*/ 1453 h 2037"/>
                  <a:gd name="T34" fmla="*/ 1633 w 2040"/>
                  <a:gd name="T35" fmla="*/ 1308 h 2037"/>
                  <a:gd name="T36" fmla="*/ 1685 w 2040"/>
                  <a:gd name="T37" fmla="*/ 1147 h 2037"/>
                  <a:gd name="T38" fmla="*/ 1696 w 2040"/>
                  <a:gd name="T39" fmla="*/ 980 h 2037"/>
                  <a:gd name="T40" fmla="*/ 2023 w 2040"/>
                  <a:gd name="T41" fmla="*/ 835 h 2037"/>
                  <a:gd name="T42" fmla="*/ 2039 w 2040"/>
                  <a:gd name="T43" fmla="*/ 1057 h 2037"/>
                  <a:gd name="T44" fmla="*/ 2007 w 2040"/>
                  <a:gd name="T45" fmla="*/ 1278 h 2037"/>
                  <a:gd name="T46" fmla="*/ 1926 w 2040"/>
                  <a:gd name="T47" fmla="*/ 1489 h 2037"/>
                  <a:gd name="T48" fmla="*/ 1795 w 2040"/>
                  <a:gd name="T49" fmla="*/ 1681 h 2037"/>
                  <a:gd name="T50" fmla="*/ 1622 w 2040"/>
                  <a:gd name="T51" fmla="*/ 1842 h 2037"/>
                  <a:gd name="T52" fmla="*/ 1422 w 2040"/>
                  <a:gd name="T53" fmla="*/ 1956 h 2037"/>
                  <a:gd name="T54" fmla="*/ 1206 w 2040"/>
                  <a:gd name="T55" fmla="*/ 2021 h 2037"/>
                  <a:gd name="T56" fmla="*/ 983 w 2040"/>
                  <a:gd name="T57" fmla="*/ 2037 h 2037"/>
                  <a:gd name="T58" fmla="*/ 761 w 2040"/>
                  <a:gd name="T59" fmla="*/ 2004 h 2037"/>
                  <a:gd name="T60" fmla="*/ 550 w 2040"/>
                  <a:gd name="T61" fmla="*/ 1923 h 2037"/>
                  <a:gd name="T62" fmla="*/ 356 w 2040"/>
                  <a:gd name="T63" fmla="*/ 1793 h 2037"/>
                  <a:gd name="T64" fmla="*/ 196 w 2040"/>
                  <a:gd name="T65" fmla="*/ 1619 h 2037"/>
                  <a:gd name="T66" fmla="*/ 82 w 2040"/>
                  <a:gd name="T67" fmla="*/ 1420 h 2037"/>
                  <a:gd name="T68" fmla="*/ 17 w 2040"/>
                  <a:gd name="T69" fmla="*/ 1204 h 2037"/>
                  <a:gd name="T70" fmla="*/ 0 w 2040"/>
                  <a:gd name="T71" fmla="*/ 981 h 2037"/>
                  <a:gd name="T72" fmla="*/ 32 w 2040"/>
                  <a:gd name="T73" fmla="*/ 759 h 2037"/>
                  <a:gd name="T74" fmla="*/ 113 w 2040"/>
                  <a:gd name="T75" fmla="*/ 548 h 2037"/>
                  <a:gd name="T76" fmla="*/ 244 w 2040"/>
                  <a:gd name="T77" fmla="*/ 356 h 2037"/>
                  <a:gd name="T78" fmla="*/ 418 w 2040"/>
                  <a:gd name="T79" fmla="*/ 195 h 2037"/>
                  <a:gd name="T80" fmla="*/ 617 w 2040"/>
                  <a:gd name="T81" fmla="*/ 82 h 2037"/>
                  <a:gd name="T82" fmla="*/ 832 w 2040"/>
                  <a:gd name="T83" fmla="*/ 17 h 2037"/>
                  <a:gd name="T84" fmla="*/ 1055 w 2040"/>
                  <a:gd name="T85" fmla="*/ 0 h 2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0" h="2037">
                    <a:moveTo>
                      <a:pt x="1055" y="0"/>
                    </a:moveTo>
                    <a:lnTo>
                      <a:pt x="1129" y="5"/>
                    </a:lnTo>
                    <a:lnTo>
                      <a:pt x="1203" y="15"/>
                    </a:lnTo>
                    <a:lnTo>
                      <a:pt x="1275" y="31"/>
                    </a:lnTo>
                    <a:lnTo>
                      <a:pt x="1347" y="54"/>
                    </a:lnTo>
                    <a:lnTo>
                      <a:pt x="1057" y="342"/>
                    </a:lnTo>
                    <a:lnTo>
                      <a:pt x="1002" y="342"/>
                    </a:lnTo>
                    <a:lnTo>
                      <a:pt x="946" y="346"/>
                    </a:lnTo>
                    <a:lnTo>
                      <a:pt x="891" y="354"/>
                    </a:lnTo>
                    <a:lnTo>
                      <a:pt x="837" y="367"/>
                    </a:lnTo>
                    <a:lnTo>
                      <a:pt x="783" y="384"/>
                    </a:lnTo>
                    <a:lnTo>
                      <a:pt x="731" y="406"/>
                    </a:lnTo>
                    <a:lnTo>
                      <a:pt x="680" y="432"/>
                    </a:lnTo>
                    <a:lnTo>
                      <a:pt x="631" y="464"/>
                    </a:lnTo>
                    <a:lnTo>
                      <a:pt x="585" y="500"/>
                    </a:lnTo>
                    <a:lnTo>
                      <a:pt x="541" y="540"/>
                    </a:lnTo>
                    <a:lnTo>
                      <a:pt x="497" y="588"/>
                    </a:lnTo>
                    <a:lnTo>
                      <a:pt x="459" y="639"/>
                    </a:lnTo>
                    <a:lnTo>
                      <a:pt x="425" y="693"/>
                    </a:lnTo>
                    <a:lnTo>
                      <a:pt x="398" y="749"/>
                    </a:lnTo>
                    <a:lnTo>
                      <a:pt x="376" y="808"/>
                    </a:lnTo>
                    <a:lnTo>
                      <a:pt x="360" y="867"/>
                    </a:lnTo>
                    <a:lnTo>
                      <a:pt x="349" y="927"/>
                    </a:lnTo>
                    <a:lnTo>
                      <a:pt x="343" y="987"/>
                    </a:lnTo>
                    <a:lnTo>
                      <a:pt x="343" y="1049"/>
                    </a:lnTo>
                    <a:lnTo>
                      <a:pt x="349" y="1110"/>
                    </a:lnTo>
                    <a:lnTo>
                      <a:pt x="360" y="1171"/>
                    </a:lnTo>
                    <a:lnTo>
                      <a:pt x="376" y="1230"/>
                    </a:lnTo>
                    <a:lnTo>
                      <a:pt x="398" y="1287"/>
                    </a:lnTo>
                    <a:lnTo>
                      <a:pt x="425" y="1344"/>
                    </a:lnTo>
                    <a:lnTo>
                      <a:pt x="459" y="1398"/>
                    </a:lnTo>
                    <a:lnTo>
                      <a:pt x="497" y="1449"/>
                    </a:lnTo>
                    <a:lnTo>
                      <a:pt x="541" y="1498"/>
                    </a:lnTo>
                    <a:lnTo>
                      <a:pt x="589" y="1541"/>
                    </a:lnTo>
                    <a:lnTo>
                      <a:pt x="640" y="1580"/>
                    </a:lnTo>
                    <a:lnTo>
                      <a:pt x="694" y="1612"/>
                    </a:lnTo>
                    <a:lnTo>
                      <a:pt x="750" y="1639"/>
                    </a:lnTo>
                    <a:lnTo>
                      <a:pt x="809" y="1662"/>
                    </a:lnTo>
                    <a:lnTo>
                      <a:pt x="868" y="1678"/>
                    </a:lnTo>
                    <a:lnTo>
                      <a:pt x="928" y="1689"/>
                    </a:lnTo>
                    <a:lnTo>
                      <a:pt x="990" y="1694"/>
                    </a:lnTo>
                    <a:lnTo>
                      <a:pt x="1050" y="1694"/>
                    </a:lnTo>
                    <a:lnTo>
                      <a:pt x="1111" y="1689"/>
                    </a:lnTo>
                    <a:lnTo>
                      <a:pt x="1172" y="1678"/>
                    </a:lnTo>
                    <a:lnTo>
                      <a:pt x="1232" y="1662"/>
                    </a:lnTo>
                    <a:lnTo>
                      <a:pt x="1289" y="1639"/>
                    </a:lnTo>
                    <a:lnTo>
                      <a:pt x="1345" y="1612"/>
                    </a:lnTo>
                    <a:lnTo>
                      <a:pt x="1399" y="1580"/>
                    </a:lnTo>
                    <a:lnTo>
                      <a:pt x="1451" y="1541"/>
                    </a:lnTo>
                    <a:lnTo>
                      <a:pt x="1499" y="1498"/>
                    </a:lnTo>
                    <a:lnTo>
                      <a:pt x="1540" y="1453"/>
                    </a:lnTo>
                    <a:lnTo>
                      <a:pt x="1575" y="1407"/>
                    </a:lnTo>
                    <a:lnTo>
                      <a:pt x="1606" y="1358"/>
                    </a:lnTo>
                    <a:lnTo>
                      <a:pt x="1633" y="1308"/>
                    </a:lnTo>
                    <a:lnTo>
                      <a:pt x="1655" y="1255"/>
                    </a:lnTo>
                    <a:lnTo>
                      <a:pt x="1673" y="1201"/>
                    </a:lnTo>
                    <a:lnTo>
                      <a:pt x="1685" y="1147"/>
                    </a:lnTo>
                    <a:lnTo>
                      <a:pt x="1694" y="1092"/>
                    </a:lnTo>
                    <a:lnTo>
                      <a:pt x="1697" y="1036"/>
                    </a:lnTo>
                    <a:lnTo>
                      <a:pt x="1696" y="980"/>
                    </a:lnTo>
                    <a:lnTo>
                      <a:pt x="1986" y="690"/>
                    </a:lnTo>
                    <a:lnTo>
                      <a:pt x="2008" y="762"/>
                    </a:lnTo>
                    <a:lnTo>
                      <a:pt x="2023" y="835"/>
                    </a:lnTo>
                    <a:lnTo>
                      <a:pt x="2035" y="909"/>
                    </a:lnTo>
                    <a:lnTo>
                      <a:pt x="2040" y="983"/>
                    </a:lnTo>
                    <a:lnTo>
                      <a:pt x="2039" y="1057"/>
                    </a:lnTo>
                    <a:lnTo>
                      <a:pt x="2035" y="1131"/>
                    </a:lnTo>
                    <a:lnTo>
                      <a:pt x="2023" y="1205"/>
                    </a:lnTo>
                    <a:lnTo>
                      <a:pt x="2007" y="1278"/>
                    </a:lnTo>
                    <a:lnTo>
                      <a:pt x="1985" y="1350"/>
                    </a:lnTo>
                    <a:lnTo>
                      <a:pt x="1958" y="1420"/>
                    </a:lnTo>
                    <a:lnTo>
                      <a:pt x="1926" y="1489"/>
                    </a:lnTo>
                    <a:lnTo>
                      <a:pt x="1887" y="1556"/>
                    </a:lnTo>
                    <a:lnTo>
                      <a:pt x="1845" y="1620"/>
                    </a:lnTo>
                    <a:lnTo>
                      <a:pt x="1795" y="1681"/>
                    </a:lnTo>
                    <a:lnTo>
                      <a:pt x="1741" y="1739"/>
                    </a:lnTo>
                    <a:lnTo>
                      <a:pt x="1683" y="1793"/>
                    </a:lnTo>
                    <a:lnTo>
                      <a:pt x="1622" y="1842"/>
                    </a:lnTo>
                    <a:lnTo>
                      <a:pt x="1557" y="1885"/>
                    </a:lnTo>
                    <a:lnTo>
                      <a:pt x="1490" y="1923"/>
                    </a:lnTo>
                    <a:lnTo>
                      <a:pt x="1422" y="1956"/>
                    </a:lnTo>
                    <a:lnTo>
                      <a:pt x="1351" y="1983"/>
                    </a:lnTo>
                    <a:lnTo>
                      <a:pt x="1279" y="2004"/>
                    </a:lnTo>
                    <a:lnTo>
                      <a:pt x="1206" y="2021"/>
                    </a:lnTo>
                    <a:lnTo>
                      <a:pt x="1131" y="2031"/>
                    </a:lnTo>
                    <a:lnTo>
                      <a:pt x="1057" y="2037"/>
                    </a:lnTo>
                    <a:lnTo>
                      <a:pt x="983" y="2037"/>
                    </a:lnTo>
                    <a:lnTo>
                      <a:pt x="908" y="2031"/>
                    </a:lnTo>
                    <a:lnTo>
                      <a:pt x="834" y="2021"/>
                    </a:lnTo>
                    <a:lnTo>
                      <a:pt x="761" y="2004"/>
                    </a:lnTo>
                    <a:lnTo>
                      <a:pt x="689" y="1983"/>
                    </a:lnTo>
                    <a:lnTo>
                      <a:pt x="618" y="1956"/>
                    </a:lnTo>
                    <a:lnTo>
                      <a:pt x="550" y="1923"/>
                    </a:lnTo>
                    <a:lnTo>
                      <a:pt x="482" y="1885"/>
                    </a:lnTo>
                    <a:lnTo>
                      <a:pt x="418" y="1842"/>
                    </a:lnTo>
                    <a:lnTo>
                      <a:pt x="356" y="1793"/>
                    </a:lnTo>
                    <a:lnTo>
                      <a:pt x="298" y="1739"/>
                    </a:lnTo>
                    <a:lnTo>
                      <a:pt x="244" y="1681"/>
                    </a:lnTo>
                    <a:lnTo>
                      <a:pt x="196" y="1619"/>
                    </a:lnTo>
                    <a:lnTo>
                      <a:pt x="152" y="1555"/>
                    </a:lnTo>
                    <a:lnTo>
                      <a:pt x="113" y="1489"/>
                    </a:lnTo>
                    <a:lnTo>
                      <a:pt x="82" y="1420"/>
                    </a:lnTo>
                    <a:lnTo>
                      <a:pt x="55" y="1349"/>
                    </a:lnTo>
                    <a:lnTo>
                      <a:pt x="32" y="1277"/>
                    </a:lnTo>
                    <a:lnTo>
                      <a:pt x="17" y="1204"/>
                    </a:lnTo>
                    <a:lnTo>
                      <a:pt x="5" y="1130"/>
                    </a:lnTo>
                    <a:lnTo>
                      <a:pt x="0" y="1056"/>
                    </a:lnTo>
                    <a:lnTo>
                      <a:pt x="0" y="981"/>
                    </a:lnTo>
                    <a:lnTo>
                      <a:pt x="5" y="906"/>
                    </a:lnTo>
                    <a:lnTo>
                      <a:pt x="17" y="833"/>
                    </a:lnTo>
                    <a:lnTo>
                      <a:pt x="32" y="759"/>
                    </a:lnTo>
                    <a:lnTo>
                      <a:pt x="55" y="687"/>
                    </a:lnTo>
                    <a:lnTo>
                      <a:pt x="82" y="618"/>
                    </a:lnTo>
                    <a:lnTo>
                      <a:pt x="113" y="548"/>
                    </a:lnTo>
                    <a:lnTo>
                      <a:pt x="152" y="482"/>
                    </a:lnTo>
                    <a:lnTo>
                      <a:pt x="196" y="418"/>
                    </a:lnTo>
                    <a:lnTo>
                      <a:pt x="244" y="356"/>
                    </a:lnTo>
                    <a:lnTo>
                      <a:pt x="298" y="297"/>
                    </a:lnTo>
                    <a:lnTo>
                      <a:pt x="356" y="244"/>
                    </a:lnTo>
                    <a:lnTo>
                      <a:pt x="418" y="195"/>
                    </a:lnTo>
                    <a:lnTo>
                      <a:pt x="482" y="151"/>
                    </a:lnTo>
                    <a:lnTo>
                      <a:pt x="549" y="113"/>
                    </a:lnTo>
                    <a:lnTo>
                      <a:pt x="617" y="82"/>
                    </a:lnTo>
                    <a:lnTo>
                      <a:pt x="687" y="54"/>
                    </a:lnTo>
                    <a:lnTo>
                      <a:pt x="759" y="32"/>
                    </a:lnTo>
                    <a:lnTo>
                      <a:pt x="832" y="17"/>
                    </a:lnTo>
                    <a:lnTo>
                      <a:pt x="906" y="5"/>
                    </a:lnTo>
                    <a:lnTo>
                      <a:pt x="981" y="0"/>
                    </a:lnTo>
                    <a:lnTo>
                      <a:pt x="105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461963" y="2892426"/>
                <a:ext cx="1820863" cy="1819275"/>
              </a:xfrm>
              <a:custGeom>
                <a:avLst/>
                <a:gdLst>
                  <a:gd name="T0" fmla="*/ 1935 w 3441"/>
                  <a:gd name="T1" fmla="*/ 12 h 3437"/>
                  <a:gd name="T2" fmla="*/ 2218 w 3441"/>
                  <a:gd name="T3" fmla="*/ 73 h 3437"/>
                  <a:gd name="T4" fmla="*/ 2489 w 3441"/>
                  <a:gd name="T5" fmla="*/ 179 h 3437"/>
                  <a:gd name="T6" fmla="*/ 2219 w 3441"/>
                  <a:gd name="T7" fmla="*/ 468 h 3437"/>
                  <a:gd name="T8" fmla="*/ 1971 w 3441"/>
                  <a:gd name="T9" fmla="*/ 396 h 3437"/>
                  <a:gd name="T10" fmla="*/ 1714 w 3441"/>
                  <a:gd name="T11" fmla="*/ 374 h 3437"/>
                  <a:gd name="T12" fmla="*/ 1459 w 3441"/>
                  <a:gd name="T13" fmla="*/ 399 h 3437"/>
                  <a:gd name="T14" fmla="*/ 1212 w 3441"/>
                  <a:gd name="T15" fmla="*/ 473 h 3437"/>
                  <a:gd name="T16" fmla="*/ 979 w 3441"/>
                  <a:gd name="T17" fmla="*/ 596 h 3437"/>
                  <a:gd name="T18" fmla="*/ 768 w 3441"/>
                  <a:gd name="T19" fmla="*/ 767 h 3437"/>
                  <a:gd name="T20" fmla="*/ 596 w 3441"/>
                  <a:gd name="T21" fmla="*/ 978 h 3437"/>
                  <a:gd name="T22" fmla="*/ 472 w 3441"/>
                  <a:gd name="T23" fmla="*/ 1212 h 3437"/>
                  <a:gd name="T24" fmla="*/ 399 w 3441"/>
                  <a:gd name="T25" fmla="*/ 1462 h 3437"/>
                  <a:gd name="T26" fmla="*/ 375 w 3441"/>
                  <a:gd name="T27" fmla="*/ 1719 h 3437"/>
                  <a:gd name="T28" fmla="*/ 399 w 3441"/>
                  <a:gd name="T29" fmla="*/ 1975 h 3437"/>
                  <a:gd name="T30" fmla="*/ 472 w 3441"/>
                  <a:gd name="T31" fmla="*/ 2224 h 3437"/>
                  <a:gd name="T32" fmla="*/ 596 w 3441"/>
                  <a:gd name="T33" fmla="*/ 2458 h 3437"/>
                  <a:gd name="T34" fmla="*/ 768 w 3441"/>
                  <a:gd name="T35" fmla="*/ 2669 h 3437"/>
                  <a:gd name="T36" fmla="*/ 980 w 3441"/>
                  <a:gd name="T37" fmla="*/ 2842 h 3437"/>
                  <a:gd name="T38" fmla="*/ 1214 w 3441"/>
                  <a:gd name="T39" fmla="*/ 2965 h 3437"/>
                  <a:gd name="T40" fmla="*/ 1463 w 3441"/>
                  <a:gd name="T41" fmla="*/ 3039 h 3437"/>
                  <a:gd name="T42" fmla="*/ 1721 w 3441"/>
                  <a:gd name="T43" fmla="*/ 3064 h 3437"/>
                  <a:gd name="T44" fmla="*/ 1978 w 3441"/>
                  <a:gd name="T45" fmla="*/ 3039 h 3437"/>
                  <a:gd name="T46" fmla="*/ 2227 w 3441"/>
                  <a:gd name="T47" fmla="*/ 2965 h 3437"/>
                  <a:gd name="T48" fmla="*/ 2461 w 3441"/>
                  <a:gd name="T49" fmla="*/ 2842 h 3437"/>
                  <a:gd name="T50" fmla="*/ 2673 w 3441"/>
                  <a:gd name="T51" fmla="*/ 2669 h 3437"/>
                  <a:gd name="T52" fmla="*/ 2845 w 3441"/>
                  <a:gd name="T53" fmla="*/ 2459 h 3437"/>
                  <a:gd name="T54" fmla="*/ 2967 w 3441"/>
                  <a:gd name="T55" fmla="*/ 2228 h 3437"/>
                  <a:gd name="T56" fmla="*/ 3042 w 3441"/>
                  <a:gd name="T57" fmla="*/ 1980 h 3437"/>
                  <a:gd name="T58" fmla="*/ 3068 w 3441"/>
                  <a:gd name="T59" fmla="*/ 1724 h 3437"/>
                  <a:gd name="T60" fmla="*/ 3044 w 3441"/>
                  <a:gd name="T61" fmla="*/ 1469 h 3437"/>
                  <a:gd name="T62" fmla="*/ 2972 w 3441"/>
                  <a:gd name="T63" fmla="*/ 1221 h 3437"/>
                  <a:gd name="T64" fmla="*/ 3261 w 3441"/>
                  <a:gd name="T65" fmla="*/ 950 h 3437"/>
                  <a:gd name="T66" fmla="*/ 3368 w 3441"/>
                  <a:gd name="T67" fmla="*/ 1221 h 3437"/>
                  <a:gd name="T68" fmla="*/ 3428 w 3441"/>
                  <a:gd name="T69" fmla="*/ 1503 h 3437"/>
                  <a:gd name="T70" fmla="*/ 3440 w 3441"/>
                  <a:gd name="T71" fmla="*/ 1791 h 3437"/>
                  <a:gd name="T72" fmla="*/ 3404 w 3441"/>
                  <a:gd name="T73" fmla="*/ 2076 h 3437"/>
                  <a:gd name="T74" fmla="*/ 3320 w 3441"/>
                  <a:gd name="T75" fmla="*/ 2355 h 3437"/>
                  <a:gd name="T76" fmla="*/ 3188 w 3441"/>
                  <a:gd name="T77" fmla="*/ 2618 h 3437"/>
                  <a:gd name="T78" fmla="*/ 3008 w 3441"/>
                  <a:gd name="T79" fmla="*/ 2859 h 3437"/>
                  <a:gd name="T80" fmla="*/ 2782 w 3441"/>
                  <a:gd name="T81" fmla="*/ 3072 h 3437"/>
                  <a:gd name="T82" fmla="*/ 2526 w 3441"/>
                  <a:gd name="T83" fmla="*/ 3238 h 3437"/>
                  <a:gd name="T84" fmla="*/ 2252 w 3441"/>
                  <a:gd name="T85" fmla="*/ 3354 h 3437"/>
                  <a:gd name="T86" fmla="*/ 1965 w 3441"/>
                  <a:gd name="T87" fmla="*/ 3420 h 3437"/>
                  <a:gd name="T88" fmla="*/ 1672 w 3441"/>
                  <a:gd name="T89" fmla="*/ 3437 h 3437"/>
                  <a:gd name="T90" fmla="*/ 1380 w 3441"/>
                  <a:gd name="T91" fmla="*/ 3403 h 3437"/>
                  <a:gd name="T92" fmla="*/ 1096 w 3441"/>
                  <a:gd name="T93" fmla="*/ 3321 h 3437"/>
                  <a:gd name="T94" fmla="*/ 827 w 3441"/>
                  <a:gd name="T95" fmla="*/ 3189 h 3437"/>
                  <a:gd name="T96" fmla="*/ 579 w 3441"/>
                  <a:gd name="T97" fmla="*/ 3005 h 3437"/>
                  <a:gd name="T98" fmla="*/ 366 w 3441"/>
                  <a:gd name="T99" fmla="*/ 2778 h 3437"/>
                  <a:gd name="T100" fmla="*/ 199 w 3441"/>
                  <a:gd name="T101" fmla="*/ 2523 h 3437"/>
                  <a:gd name="T102" fmla="*/ 83 w 3441"/>
                  <a:gd name="T103" fmla="*/ 2249 h 3437"/>
                  <a:gd name="T104" fmla="*/ 17 w 3441"/>
                  <a:gd name="T105" fmla="*/ 1963 h 3437"/>
                  <a:gd name="T106" fmla="*/ 0 w 3441"/>
                  <a:gd name="T107" fmla="*/ 1669 h 3437"/>
                  <a:gd name="T108" fmla="*/ 33 w 3441"/>
                  <a:gd name="T109" fmla="*/ 1378 h 3437"/>
                  <a:gd name="T110" fmla="*/ 116 w 3441"/>
                  <a:gd name="T111" fmla="*/ 1094 h 3437"/>
                  <a:gd name="T112" fmla="*/ 249 w 3441"/>
                  <a:gd name="T113" fmla="*/ 826 h 3437"/>
                  <a:gd name="T114" fmla="*/ 432 w 3441"/>
                  <a:gd name="T115" fmla="*/ 578 h 3437"/>
                  <a:gd name="T116" fmla="*/ 656 w 3441"/>
                  <a:gd name="T117" fmla="*/ 367 h 3437"/>
                  <a:gd name="T118" fmla="*/ 906 w 3441"/>
                  <a:gd name="T119" fmla="*/ 203 h 3437"/>
                  <a:gd name="T120" fmla="*/ 1174 w 3441"/>
                  <a:gd name="T121" fmla="*/ 87 h 3437"/>
                  <a:gd name="T122" fmla="*/ 1457 w 3441"/>
                  <a:gd name="T123" fmla="*/ 20 h 3437"/>
                  <a:gd name="T124" fmla="*/ 1744 w 3441"/>
                  <a:gd name="T125" fmla="*/ 0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1" h="3437">
                    <a:moveTo>
                      <a:pt x="1744" y="0"/>
                    </a:moveTo>
                    <a:lnTo>
                      <a:pt x="1839" y="3"/>
                    </a:lnTo>
                    <a:lnTo>
                      <a:pt x="1935" y="12"/>
                    </a:lnTo>
                    <a:lnTo>
                      <a:pt x="2030" y="27"/>
                    </a:lnTo>
                    <a:lnTo>
                      <a:pt x="2125" y="47"/>
                    </a:lnTo>
                    <a:lnTo>
                      <a:pt x="2218" y="73"/>
                    </a:lnTo>
                    <a:lnTo>
                      <a:pt x="2311" y="103"/>
                    </a:lnTo>
                    <a:lnTo>
                      <a:pt x="2401" y="139"/>
                    </a:lnTo>
                    <a:lnTo>
                      <a:pt x="2489" y="179"/>
                    </a:lnTo>
                    <a:lnTo>
                      <a:pt x="2576" y="227"/>
                    </a:lnTo>
                    <a:lnTo>
                      <a:pt x="2299" y="503"/>
                    </a:lnTo>
                    <a:lnTo>
                      <a:pt x="2219" y="468"/>
                    </a:lnTo>
                    <a:lnTo>
                      <a:pt x="2137" y="439"/>
                    </a:lnTo>
                    <a:lnTo>
                      <a:pt x="2054" y="415"/>
                    </a:lnTo>
                    <a:lnTo>
                      <a:pt x="1971" y="396"/>
                    </a:lnTo>
                    <a:lnTo>
                      <a:pt x="1885" y="384"/>
                    </a:lnTo>
                    <a:lnTo>
                      <a:pt x="1801" y="376"/>
                    </a:lnTo>
                    <a:lnTo>
                      <a:pt x="1714" y="374"/>
                    </a:lnTo>
                    <a:lnTo>
                      <a:pt x="1629" y="376"/>
                    </a:lnTo>
                    <a:lnTo>
                      <a:pt x="1544" y="385"/>
                    </a:lnTo>
                    <a:lnTo>
                      <a:pt x="1459" y="399"/>
                    </a:lnTo>
                    <a:lnTo>
                      <a:pt x="1376" y="419"/>
                    </a:lnTo>
                    <a:lnTo>
                      <a:pt x="1292" y="442"/>
                    </a:lnTo>
                    <a:lnTo>
                      <a:pt x="1212" y="473"/>
                    </a:lnTo>
                    <a:lnTo>
                      <a:pt x="1132" y="509"/>
                    </a:lnTo>
                    <a:lnTo>
                      <a:pt x="1054" y="549"/>
                    </a:lnTo>
                    <a:lnTo>
                      <a:pt x="979" y="596"/>
                    </a:lnTo>
                    <a:lnTo>
                      <a:pt x="906" y="648"/>
                    </a:lnTo>
                    <a:lnTo>
                      <a:pt x="836" y="705"/>
                    </a:lnTo>
                    <a:lnTo>
                      <a:pt x="768" y="767"/>
                    </a:lnTo>
                    <a:lnTo>
                      <a:pt x="705" y="835"/>
                    </a:lnTo>
                    <a:lnTo>
                      <a:pt x="648" y="905"/>
                    </a:lnTo>
                    <a:lnTo>
                      <a:pt x="596" y="978"/>
                    </a:lnTo>
                    <a:lnTo>
                      <a:pt x="550" y="1055"/>
                    </a:lnTo>
                    <a:lnTo>
                      <a:pt x="508" y="1132"/>
                    </a:lnTo>
                    <a:lnTo>
                      <a:pt x="472" y="1212"/>
                    </a:lnTo>
                    <a:lnTo>
                      <a:pt x="443" y="1294"/>
                    </a:lnTo>
                    <a:lnTo>
                      <a:pt x="418" y="1377"/>
                    </a:lnTo>
                    <a:lnTo>
                      <a:pt x="399" y="1462"/>
                    </a:lnTo>
                    <a:lnTo>
                      <a:pt x="385" y="1547"/>
                    </a:lnTo>
                    <a:lnTo>
                      <a:pt x="377" y="1632"/>
                    </a:lnTo>
                    <a:lnTo>
                      <a:pt x="375" y="1719"/>
                    </a:lnTo>
                    <a:lnTo>
                      <a:pt x="377" y="1804"/>
                    </a:lnTo>
                    <a:lnTo>
                      <a:pt x="385" y="1891"/>
                    </a:lnTo>
                    <a:lnTo>
                      <a:pt x="399" y="1975"/>
                    </a:lnTo>
                    <a:lnTo>
                      <a:pt x="418" y="2059"/>
                    </a:lnTo>
                    <a:lnTo>
                      <a:pt x="443" y="2142"/>
                    </a:lnTo>
                    <a:lnTo>
                      <a:pt x="472" y="2224"/>
                    </a:lnTo>
                    <a:lnTo>
                      <a:pt x="508" y="2304"/>
                    </a:lnTo>
                    <a:lnTo>
                      <a:pt x="550" y="2383"/>
                    </a:lnTo>
                    <a:lnTo>
                      <a:pt x="596" y="2458"/>
                    </a:lnTo>
                    <a:lnTo>
                      <a:pt x="648" y="2532"/>
                    </a:lnTo>
                    <a:lnTo>
                      <a:pt x="705" y="2602"/>
                    </a:lnTo>
                    <a:lnTo>
                      <a:pt x="768" y="2669"/>
                    </a:lnTo>
                    <a:lnTo>
                      <a:pt x="836" y="2732"/>
                    </a:lnTo>
                    <a:lnTo>
                      <a:pt x="907" y="2790"/>
                    </a:lnTo>
                    <a:lnTo>
                      <a:pt x="980" y="2842"/>
                    </a:lnTo>
                    <a:lnTo>
                      <a:pt x="1056" y="2889"/>
                    </a:lnTo>
                    <a:lnTo>
                      <a:pt x="1134" y="2929"/>
                    </a:lnTo>
                    <a:lnTo>
                      <a:pt x="1214" y="2965"/>
                    </a:lnTo>
                    <a:lnTo>
                      <a:pt x="1296" y="2995"/>
                    </a:lnTo>
                    <a:lnTo>
                      <a:pt x="1379" y="3020"/>
                    </a:lnTo>
                    <a:lnTo>
                      <a:pt x="1463" y="3039"/>
                    </a:lnTo>
                    <a:lnTo>
                      <a:pt x="1549" y="3053"/>
                    </a:lnTo>
                    <a:lnTo>
                      <a:pt x="1634" y="3060"/>
                    </a:lnTo>
                    <a:lnTo>
                      <a:pt x="1721" y="3064"/>
                    </a:lnTo>
                    <a:lnTo>
                      <a:pt x="1807" y="3060"/>
                    </a:lnTo>
                    <a:lnTo>
                      <a:pt x="1893" y="3053"/>
                    </a:lnTo>
                    <a:lnTo>
                      <a:pt x="1978" y="3039"/>
                    </a:lnTo>
                    <a:lnTo>
                      <a:pt x="2062" y="3020"/>
                    </a:lnTo>
                    <a:lnTo>
                      <a:pt x="2145" y="2995"/>
                    </a:lnTo>
                    <a:lnTo>
                      <a:pt x="2227" y="2965"/>
                    </a:lnTo>
                    <a:lnTo>
                      <a:pt x="2307" y="2929"/>
                    </a:lnTo>
                    <a:lnTo>
                      <a:pt x="2386" y="2889"/>
                    </a:lnTo>
                    <a:lnTo>
                      <a:pt x="2461" y="2842"/>
                    </a:lnTo>
                    <a:lnTo>
                      <a:pt x="2535" y="2790"/>
                    </a:lnTo>
                    <a:lnTo>
                      <a:pt x="2605" y="2732"/>
                    </a:lnTo>
                    <a:lnTo>
                      <a:pt x="2673" y="2669"/>
                    </a:lnTo>
                    <a:lnTo>
                      <a:pt x="2736" y="2603"/>
                    </a:lnTo>
                    <a:lnTo>
                      <a:pt x="2793" y="2532"/>
                    </a:lnTo>
                    <a:lnTo>
                      <a:pt x="2845" y="2459"/>
                    </a:lnTo>
                    <a:lnTo>
                      <a:pt x="2891" y="2384"/>
                    </a:lnTo>
                    <a:lnTo>
                      <a:pt x="2933" y="2307"/>
                    </a:lnTo>
                    <a:lnTo>
                      <a:pt x="2967" y="2228"/>
                    </a:lnTo>
                    <a:lnTo>
                      <a:pt x="2998" y="2146"/>
                    </a:lnTo>
                    <a:lnTo>
                      <a:pt x="3023" y="2064"/>
                    </a:lnTo>
                    <a:lnTo>
                      <a:pt x="3042" y="1980"/>
                    </a:lnTo>
                    <a:lnTo>
                      <a:pt x="3056" y="1895"/>
                    </a:lnTo>
                    <a:lnTo>
                      <a:pt x="3064" y="1810"/>
                    </a:lnTo>
                    <a:lnTo>
                      <a:pt x="3068" y="1724"/>
                    </a:lnTo>
                    <a:lnTo>
                      <a:pt x="3065" y="1639"/>
                    </a:lnTo>
                    <a:lnTo>
                      <a:pt x="3057" y="1554"/>
                    </a:lnTo>
                    <a:lnTo>
                      <a:pt x="3044" y="1469"/>
                    </a:lnTo>
                    <a:lnTo>
                      <a:pt x="3026" y="1385"/>
                    </a:lnTo>
                    <a:lnTo>
                      <a:pt x="3001" y="1302"/>
                    </a:lnTo>
                    <a:lnTo>
                      <a:pt x="2972" y="1221"/>
                    </a:lnTo>
                    <a:lnTo>
                      <a:pt x="2937" y="1141"/>
                    </a:lnTo>
                    <a:lnTo>
                      <a:pt x="3214" y="864"/>
                    </a:lnTo>
                    <a:lnTo>
                      <a:pt x="3261" y="950"/>
                    </a:lnTo>
                    <a:lnTo>
                      <a:pt x="3302" y="1039"/>
                    </a:lnTo>
                    <a:lnTo>
                      <a:pt x="3338" y="1129"/>
                    </a:lnTo>
                    <a:lnTo>
                      <a:pt x="3368" y="1221"/>
                    </a:lnTo>
                    <a:lnTo>
                      <a:pt x="3394" y="1314"/>
                    </a:lnTo>
                    <a:lnTo>
                      <a:pt x="3413" y="1409"/>
                    </a:lnTo>
                    <a:lnTo>
                      <a:pt x="3428" y="1503"/>
                    </a:lnTo>
                    <a:lnTo>
                      <a:pt x="3438" y="1600"/>
                    </a:lnTo>
                    <a:lnTo>
                      <a:pt x="3441" y="1695"/>
                    </a:lnTo>
                    <a:lnTo>
                      <a:pt x="3440" y="1791"/>
                    </a:lnTo>
                    <a:lnTo>
                      <a:pt x="3433" y="1886"/>
                    </a:lnTo>
                    <a:lnTo>
                      <a:pt x="3421" y="1982"/>
                    </a:lnTo>
                    <a:lnTo>
                      <a:pt x="3404" y="2076"/>
                    </a:lnTo>
                    <a:lnTo>
                      <a:pt x="3381" y="2171"/>
                    </a:lnTo>
                    <a:lnTo>
                      <a:pt x="3353" y="2263"/>
                    </a:lnTo>
                    <a:lnTo>
                      <a:pt x="3320" y="2355"/>
                    </a:lnTo>
                    <a:lnTo>
                      <a:pt x="3281" y="2444"/>
                    </a:lnTo>
                    <a:lnTo>
                      <a:pt x="3237" y="2531"/>
                    </a:lnTo>
                    <a:lnTo>
                      <a:pt x="3188" y="2618"/>
                    </a:lnTo>
                    <a:lnTo>
                      <a:pt x="3133" y="2701"/>
                    </a:lnTo>
                    <a:lnTo>
                      <a:pt x="3073" y="2781"/>
                    </a:lnTo>
                    <a:lnTo>
                      <a:pt x="3008" y="2859"/>
                    </a:lnTo>
                    <a:lnTo>
                      <a:pt x="2937" y="2933"/>
                    </a:lnTo>
                    <a:lnTo>
                      <a:pt x="2861" y="3005"/>
                    </a:lnTo>
                    <a:lnTo>
                      <a:pt x="2782" y="3072"/>
                    </a:lnTo>
                    <a:lnTo>
                      <a:pt x="2700" y="3132"/>
                    </a:lnTo>
                    <a:lnTo>
                      <a:pt x="2614" y="3189"/>
                    </a:lnTo>
                    <a:lnTo>
                      <a:pt x="2526" y="3238"/>
                    </a:lnTo>
                    <a:lnTo>
                      <a:pt x="2437" y="3282"/>
                    </a:lnTo>
                    <a:lnTo>
                      <a:pt x="2345" y="3321"/>
                    </a:lnTo>
                    <a:lnTo>
                      <a:pt x="2252" y="3354"/>
                    </a:lnTo>
                    <a:lnTo>
                      <a:pt x="2158" y="3382"/>
                    </a:lnTo>
                    <a:lnTo>
                      <a:pt x="2062" y="3403"/>
                    </a:lnTo>
                    <a:lnTo>
                      <a:pt x="1965" y="3420"/>
                    </a:lnTo>
                    <a:lnTo>
                      <a:pt x="1867" y="3431"/>
                    </a:lnTo>
                    <a:lnTo>
                      <a:pt x="1769" y="3437"/>
                    </a:lnTo>
                    <a:lnTo>
                      <a:pt x="1672" y="3437"/>
                    </a:lnTo>
                    <a:lnTo>
                      <a:pt x="1574" y="3431"/>
                    </a:lnTo>
                    <a:lnTo>
                      <a:pt x="1477" y="3420"/>
                    </a:lnTo>
                    <a:lnTo>
                      <a:pt x="1380" y="3403"/>
                    </a:lnTo>
                    <a:lnTo>
                      <a:pt x="1285" y="3382"/>
                    </a:lnTo>
                    <a:lnTo>
                      <a:pt x="1189" y="3354"/>
                    </a:lnTo>
                    <a:lnTo>
                      <a:pt x="1096" y="3321"/>
                    </a:lnTo>
                    <a:lnTo>
                      <a:pt x="1005" y="3282"/>
                    </a:lnTo>
                    <a:lnTo>
                      <a:pt x="915" y="3238"/>
                    </a:lnTo>
                    <a:lnTo>
                      <a:pt x="827" y="3189"/>
                    </a:lnTo>
                    <a:lnTo>
                      <a:pt x="742" y="3132"/>
                    </a:lnTo>
                    <a:lnTo>
                      <a:pt x="659" y="3072"/>
                    </a:lnTo>
                    <a:lnTo>
                      <a:pt x="579" y="3005"/>
                    </a:lnTo>
                    <a:lnTo>
                      <a:pt x="504" y="2933"/>
                    </a:lnTo>
                    <a:lnTo>
                      <a:pt x="432" y="2857"/>
                    </a:lnTo>
                    <a:lnTo>
                      <a:pt x="366" y="2778"/>
                    </a:lnTo>
                    <a:lnTo>
                      <a:pt x="304" y="2695"/>
                    </a:lnTo>
                    <a:lnTo>
                      <a:pt x="249" y="2611"/>
                    </a:lnTo>
                    <a:lnTo>
                      <a:pt x="199" y="2523"/>
                    </a:lnTo>
                    <a:lnTo>
                      <a:pt x="155" y="2433"/>
                    </a:lnTo>
                    <a:lnTo>
                      <a:pt x="116" y="2342"/>
                    </a:lnTo>
                    <a:lnTo>
                      <a:pt x="83" y="2249"/>
                    </a:lnTo>
                    <a:lnTo>
                      <a:pt x="55" y="2155"/>
                    </a:lnTo>
                    <a:lnTo>
                      <a:pt x="33" y="2059"/>
                    </a:lnTo>
                    <a:lnTo>
                      <a:pt x="17" y="1963"/>
                    </a:lnTo>
                    <a:lnTo>
                      <a:pt x="6" y="1865"/>
                    </a:lnTo>
                    <a:lnTo>
                      <a:pt x="0" y="1767"/>
                    </a:lnTo>
                    <a:lnTo>
                      <a:pt x="0" y="1669"/>
                    </a:lnTo>
                    <a:lnTo>
                      <a:pt x="6" y="1572"/>
                    </a:lnTo>
                    <a:lnTo>
                      <a:pt x="17" y="1475"/>
                    </a:lnTo>
                    <a:lnTo>
                      <a:pt x="33" y="1378"/>
                    </a:lnTo>
                    <a:lnTo>
                      <a:pt x="55" y="1282"/>
                    </a:lnTo>
                    <a:lnTo>
                      <a:pt x="83" y="1187"/>
                    </a:lnTo>
                    <a:lnTo>
                      <a:pt x="116" y="1094"/>
                    </a:lnTo>
                    <a:lnTo>
                      <a:pt x="155" y="1003"/>
                    </a:lnTo>
                    <a:lnTo>
                      <a:pt x="199" y="913"/>
                    </a:lnTo>
                    <a:lnTo>
                      <a:pt x="249" y="826"/>
                    </a:lnTo>
                    <a:lnTo>
                      <a:pt x="304" y="740"/>
                    </a:lnTo>
                    <a:lnTo>
                      <a:pt x="366" y="658"/>
                    </a:lnTo>
                    <a:lnTo>
                      <a:pt x="432" y="578"/>
                    </a:lnTo>
                    <a:lnTo>
                      <a:pt x="504" y="502"/>
                    </a:lnTo>
                    <a:lnTo>
                      <a:pt x="578" y="432"/>
                    </a:lnTo>
                    <a:lnTo>
                      <a:pt x="656" y="367"/>
                    </a:lnTo>
                    <a:lnTo>
                      <a:pt x="737" y="306"/>
                    </a:lnTo>
                    <a:lnTo>
                      <a:pt x="820" y="253"/>
                    </a:lnTo>
                    <a:lnTo>
                      <a:pt x="906" y="203"/>
                    </a:lnTo>
                    <a:lnTo>
                      <a:pt x="994" y="159"/>
                    </a:lnTo>
                    <a:lnTo>
                      <a:pt x="1083" y="121"/>
                    </a:lnTo>
                    <a:lnTo>
                      <a:pt x="1174" y="87"/>
                    </a:lnTo>
                    <a:lnTo>
                      <a:pt x="1268" y="59"/>
                    </a:lnTo>
                    <a:lnTo>
                      <a:pt x="1361" y="37"/>
                    </a:lnTo>
                    <a:lnTo>
                      <a:pt x="1457" y="20"/>
                    </a:lnTo>
                    <a:lnTo>
                      <a:pt x="1551" y="8"/>
                    </a:lnTo>
                    <a:lnTo>
                      <a:pt x="1648" y="1"/>
                    </a:lnTo>
                    <a:lnTo>
                      <a:pt x="174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3" name="Isosceles Triangle 19"/>
          <p:cNvSpPr/>
          <p:nvPr/>
        </p:nvSpPr>
        <p:spPr>
          <a:xfrm rot="5400000">
            <a:off x="2605419" y="2815059"/>
            <a:ext cx="391886" cy="174171"/>
          </a:xfrm>
          <a:prstGeom prst="triangle">
            <a:avLst/>
          </a:prstGeom>
          <a:solidFill>
            <a:srgbClr val="0B46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GB" sz="1350" kern="0">
              <a:solidFill>
                <a:prstClr val="white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81542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ODYSSEA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8" y="1825625"/>
            <a:ext cx="4291672" cy="442951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To achieve </a:t>
            </a:r>
            <a:r>
              <a:rPr lang="en-GB" dirty="0" smtClean="0"/>
              <a:t>this, </a:t>
            </a:r>
            <a:r>
              <a:rPr lang="en-GB" dirty="0"/>
              <a:t>a modular and highly versatile </a:t>
            </a:r>
            <a:r>
              <a:rPr lang="en-GB" dirty="0" smtClean="0"/>
              <a:t>software platform </a:t>
            </a:r>
            <a:r>
              <a:rPr lang="en-GB" dirty="0"/>
              <a:t>will be designed and developed to search, collect, retrieve and integrate datasets obtained from an expanded range of existing observational platforms, forecasting systems and networks,</a:t>
            </a:r>
            <a:r>
              <a:rPr lang="en-GB" b="1" dirty="0"/>
              <a:t> </a:t>
            </a:r>
            <a:r>
              <a:rPr lang="en-GB" dirty="0"/>
              <a:t>covering both the open sea and the coastal zone</a:t>
            </a:r>
            <a:r>
              <a:rPr lang="en-GB" dirty="0" smtClean="0"/>
              <a:t>.</a:t>
            </a:r>
          </a:p>
        </p:txBody>
      </p:sp>
      <p:pic>
        <p:nvPicPr>
          <p:cNvPr id="4" name="Picture 3" descr="E:\OneDrive\Europe\Projects\ODYSSEA\Odyssea Platfor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10" y="1947006"/>
            <a:ext cx="3981281" cy="27613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684654" y="4450619"/>
            <a:ext cx="4041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ODYSSEA Platform Architecture</a:t>
            </a:r>
          </a:p>
        </p:txBody>
      </p:sp>
    </p:spTree>
    <p:extLst>
      <p:ext uri="{BB962C8B-B14F-4D97-AF65-F5344CB8AC3E}">
        <p14:creationId xmlns:p14="http://schemas.microsoft.com/office/powerpoint/2010/main" val="100419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7" y="1825625"/>
            <a:ext cx="4966662" cy="43485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The ODYSSEA </a:t>
            </a:r>
            <a:r>
              <a:rPr lang="en-GB" b="1" dirty="0">
                <a:solidFill>
                  <a:srgbClr val="0070C0"/>
                </a:solidFill>
              </a:rPr>
              <a:t>Platform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 smtClean="0"/>
              <a:t>This will </a:t>
            </a:r>
            <a:r>
              <a:rPr lang="en-GB" dirty="0"/>
              <a:t>integrate data from existing Earth Observation facilities (Copernicus, GEOSS, GOOS, </a:t>
            </a:r>
            <a:r>
              <a:rPr lang="en-GB" dirty="0" err="1"/>
              <a:t>EMODNet</a:t>
            </a:r>
            <a:r>
              <a:rPr lang="en-GB" dirty="0"/>
              <a:t>, ESFRI, and others), allowing the end-user to access and download archived and forecasted data for any region of the Mediterranean Sea. </a:t>
            </a:r>
          </a:p>
          <a:p>
            <a:pPr marL="0" indent="0">
              <a:lnSpc>
                <a:spcPct val="170000"/>
              </a:lnSpc>
              <a:buNone/>
            </a:pPr>
            <a:endParaRPr lang="en-GB" dirty="0"/>
          </a:p>
          <a:p>
            <a:pPr marL="0" indent="0">
              <a:lnSpc>
                <a:spcPct val="170000"/>
              </a:lnSpc>
              <a:buNone/>
            </a:pPr>
            <a:r>
              <a:rPr lang="en-GB" dirty="0"/>
              <a:t>On-demand data services will be made available and accessible </a:t>
            </a:r>
            <a:r>
              <a:rPr lang="en-GB" dirty="0" smtClean="0">
                <a:solidFill>
                  <a:srgbClr val="C00000"/>
                </a:solidFill>
              </a:rPr>
              <a:t>via </a:t>
            </a:r>
            <a:r>
              <a:rPr lang="en-GB" dirty="0">
                <a:solidFill>
                  <a:srgbClr val="C00000"/>
                </a:solidFill>
              </a:rPr>
              <a:t>a single public portal.</a:t>
            </a:r>
            <a:endParaRPr lang="el-GR" dirty="0">
              <a:solidFill>
                <a:srgbClr val="C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pic>
        <p:nvPicPr>
          <p:cNvPr id="4" name="Picture 70" descr="C:\Users\Agora\AppData\Local\Microsoft\Windows\Temporary Internet Files\Content.Word\Horizon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05" y="1825625"/>
            <a:ext cx="2860071" cy="36724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441198" y="5611337"/>
            <a:ext cx="3143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ODYSSEA Data Flow and Integration</a:t>
            </a:r>
            <a:endParaRPr lang="el-GR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7" y="1648309"/>
            <a:ext cx="8094564" cy="182879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Nine Regional ODYSSEA Observatories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/>
              <a:t>They will be established to fill-in existing data gaps and increase the temporal and spatial resolution of observational and marine forecasting data in the Mediterranean Sea.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74537" y="3477106"/>
            <a:ext cx="4850353" cy="2814569"/>
            <a:chOff x="187816" y="620688"/>
            <a:chExt cx="8556857" cy="56166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3" t="9375" r="7467" b="10081"/>
            <a:stretch/>
          </p:blipFill>
          <p:spPr bwMode="auto">
            <a:xfrm>
              <a:off x="187816" y="620688"/>
              <a:ext cx="8556857" cy="561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Ορθογώνιο 2"/>
            <p:cNvSpPr/>
            <p:nvPr/>
          </p:nvSpPr>
          <p:spPr>
            <a:xfrm>
              <a:off x="6228184" y="3212976"/>
              <a:ext cx="504056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Ορθογώνιο 5"/>
            <p:cNvSpPr/>
            <p:nvPr/>
          </p:nvSpPr>
          <p:spPr>
            <a:xfrm>
              <a:off x="6804248" y="4149080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Ορθογώνιο 6"/>
            <p:cNvSpPr/>
            <p:nvPr/>
          </p:nvSpPr>
          <p:spPr>
            <a:xfrm>
              <a:off x="1547664" y="2708920"/>
              <a:ext cx="360040" cy="4793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Ορθογώνιο 7"/>
            <p:cNvSpPr/>
            <p:nvPr/>
          </p:nvSpPr>
          <p:spPr>
            <a:xfrm>
              <a:off x="3923928" y="1916832"/>
              <a:ext cx="360040" cy="4793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3203848" y="3905303"/>
              <a:ext cx="504056" cy="2329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3059832" y="4509120"/>
              <a:ext cx="648072" cy="5760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667065" y="3653484"/>
              <a:ext cx="216024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Ορθογώνιο 8"/>
            <p:cNvSpPr/>
            <p:nvPr/>
          </p:nvSpPr>
          <p:spPr>
            <a:xfrm>
              <a:off x="2195736" y="3789040"/>
              <a:ext cx="504056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Ορθογώνιο 14"/>
            <p:cNvSpPr/>
            <p:nvPr/>
          </p:nvSpPr>
          <p:spPr>
            <a:xfrm>
              <a:off x="7164288" y="5252848"/>
              <a:ext cx="864096" cy="4726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Ορθογώνιο 12"/>
            <p:cNvSpPr/>
            <p:nvPr/>
          </p:nvSpPr>
          <p:spPr>
            <a:xfrm>
              <a:off x="8172400" y="5013176"/>
              <a:ext cx="360040" cy="4793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00160" y="3347979"/>
            <a:ext cx="3434219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GB" dirty="0">
                <a:latin typeface="Arial" charset="0"/>
                <a:ea typeface="Arial" charset="0"/>
                <a:cs typeface="Arial" charset="0"/>
              </a:rPr>
              <a:t>In each 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Observatory, moored </a:t>
            </a:r>
            <a:r>
              <a:rPr lang="en-GB" dirty="0">
                <a:latin typeface="Arial" charset="0"/>
                <a:ea typeface="Arial" charset="0"/>
                <a:cs typeface="Arial" charset="0"/>
              </a:rPr>
              <a:t>and mobile monitoring and high resolution operational modelling will take place.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0160" y="5934599"/>
            <a:ext cx="23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ODYSSEA Observatories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7" y="1825625"/>
            <a:ext cx="4178383" cy="41855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100" b="1" dirty="0">
                <a:solidFill>
                  <a:srgbClr val="0070C0"/>
                </a:solidFill>
              </a:rPr>
              <a:t>The Modeling Module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100" dirty="0"/>
              <a:t>A novel prototype ‘chain’ of models </a:t>
            </a:r>
            <a:r>
              <a:rPr lang="en-GB" sz="3100" dirty="0"/>
              <a:t>linking existing databases, and remote sensing data to provide short- and long-term prognostic results</a:t>
            </a:r>
            <a:r>
              <a:rPr lang="en-US" sz="3100" dirty="0"/>
              <a:t> will be developed.</a:t>
            </a:r>
            <a:endParaRPr lang="el-GR" sz="31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26" y="1825625"/>
            <a:ext cx="3840516" cy="3579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2640" y="5641845"/>
            <a:ext cx="237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ODYSSEA Models Chain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5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8" y="1825625"/>
            <a:ext cx="4332132" cy="42919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 Monitoring Module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/>
              <a:t>Moored and Mobile systems will collect data from the surface, the water column and the benthos of ODYSSEA Observatories.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/>
              <a:t>To reduce costs and to ensure active participation of end-users on ODYSSEA platform, existing facilities (onshore and offshore), such as oil and gas terminals and rigs, </a:t>
            </a:r>
            <a:r>
              <a:rPr lang="en-GB" dirty="0" err="1"/>
              <a:t>mariculture</a:t>
            </a:r>
            <a:r>
              <a:rPr lang="en-GB" dirty="0"/>
              <a:t> installations, ports and harbours, will be used to deploy static sensors.</a:t>
            </a: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273" y="1825625"/>
            <a:ext cx="2211826" cy="2251364"/>
          </a:xfrm>
          <a:prstGeom prst="rect">
            <a:avLst/>
          </a:prstGeom>
        </p:spPr>
      </p:pic>
      <p:pic>
        <p:nvPicPr>
          <p:cNvPr id="5" name="Picture 2" descr="Image result for sea gli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35" y="4551706"/>
            <a:ext cx="2921864" cy="188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67721" y="4121704"/>
            <a:ext cx="147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Static Sensors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58144" y="6433209"/>
            <a:ext cx="164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Mobile Sensors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63400" y="6035535"/>
            <a:ext cx="295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ODYSSEA Monitoring Systems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0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Element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7" y="1825624"/>
            <a:ext cx="5125151" cy="446188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900" b="1" dirty="0">
                <a:solidFill>
                  <a:srgbClr val="0070C0"/>
                </a:solidFill>
              </a:rPr>
              <a:t>Observational Systems Expansion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4900" dirty="0"/>
              <a:t>In ODYSSEA Observational Systems are expected to expand their operational capacity testing the integration of other existing sensors, such as </a:t>
            </a:r>
            <a:r>
              <a:rPr lang="en-GB" sz="4900" dirty="0" err="1"/>
              <a:t>fluorometer</a:t>
            </a:r>
            <a:r>
              <a:rPr lang="en-GB" sz="4900" dirty="0"/>
              <a:t>, laser-optical plankton counters, novel sensors for emerging pollutants, such as micro-plastics, submarine cameras (for benthic organisms and fish species recognition, classification and tracking) and acoustic sensors for mammals and marine noise monitoring.</a:t>
            </a:r>
            <a:endParaRPr lang="el-GR" sz="49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25"/>
          <a:stretch>
            <a:fillRect/>
          </a:stretch>
        </p:blipFill>
        <p:spPr bwMode="auto">
          <a:xfrm>
            <a:off x="6036958" y="1825625"/>
            <a:ext cx="2753346" cy="431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9688" y="6211669"/>
            <a:ext cx="3395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Microplastics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sensor by LEITAT</a:t>
            </a:r>
            <a:endParaRPr lang="el-GR" dirty="0"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6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839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1_Custom Design</vt:lpstr>
      <vt:lpstr>PowerPoint Presentation</vt:lpstr>
      <vt:lpstr>ODYSSEA in Numbers</vt:lpstr>
      <vt:lpstr>Objective</vt:lpstr>
      <vt:lpstr>The ODYSSEA Platform</vt:lpstr>
      <vt:lpstr>Key element 1</vt:lpstr>
      <vt:lpstr>Key element 2</vt:lpstr>
      <vt:lpstr>Key element 3</vt:lpstr>
      <vt:lpstr>Key element 4</vt:lpstr>
      <vt:lpstr>Key Element 5</vt:lpstr>
      <vt:lpstr>Key element 6</vt:lpstr>
      <vt:lpstr>Key element 7</vt:lpstr>
      <vt:lpstr>ODYSSEA Components</vt:lpstr>
      <vt:lpstr>The ODYSSEA Consortium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Keeble</dc:creator>
  <cp:lastModifiedBy>Irene Mangion</cp:lastModifiedBy>
  <cp:revision>34</cp:revision>
  <dcterms:created xsi:type="dcterms:W3CDTF">2017-11-14T11:51:40Z</dcterms:created>
  <dcterms:modified xsi:type="dcterms:W3CDTF">2018-01-08T12:39:40Z</dcterms:modified>
</cp:coreProperties>
</file>