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17" r:id="rId2"/>
    <p:sldId id="313" r:id="rId3"/>
    <p:sldId id="279" r:id="rId4"/>
    <p:sldId id="284" r:id="rId5"/>
    <p:sldId id="289" r:id="rId6"/>
    <p:sldId id="288" r:id="rId7"/>
    <p:sldId id="277" r:id="rId8"/>
    <p:sldId id="314" r:id="rId9"/>
    <p:sldId id="316" r:id="rId10"/>
    <p:sldId id="321" r:id="rId11"/>
    <p:sldId id="322" r:id="rId12"/>
    <p:sldId id="323" r:id="rId13"/>
    <p:sldId id="326" r:id="rId14"/>
    <p:sldId id="324" r:id="rId15"/>
    <p:sldId id="325" r:id="rId1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guide id="3" pos="240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erina Moutou" initials="KM" lastIdx="3" clrIdx="0">
    <p:extLst>
      <p:ext uri="{19B8F6BF-5375-455C-9EA6-DF929625EA0E}">
        <p15:presenceInfo xmlns:p15="http://schemas.microsoft.com/office/powerpoint/2012/main" userId="99c709898665793b" providerId="Windows Live"/>
      </p:ext>
    </p:extLst>
  </p:cmAuthor>
  <p:cmAuthor id="2" name="Eva" initials="E" lastIdx="7" clrIdx="1">
    <p:extLst>
      <p:ext uri="{19B8F6BF-5375-455C-9EA6-DF929625EA0E}">
        <p15:presenceInfo xmlns:p15="http://schemas.microsoft.com/office/powerpoint/2012/main" userId="S-1-5-21-4134505955-1238226286-116499046-12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5595"/>
    <a:srgbClr val="E5007E"/>
    <a:srgbClr val="FF6FCF"/>
    <a:srgbClr val="FF66FF"/>
    <a:srgbClr val="FF0080"/>
    <a:srgbClr val="FF00FF"/>
    <a:srgbClr val="1FABDA"/>
    <a:srgbClr val="4472C4"/>
    <a:srgbClr val="4471C4"/>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50" autoAdjust="0"/>
    <p:restoredTop sz="86462" autoAdjust="0"/>
  </p:normalViewPr>
  <p:slideViewPr>
    <p:cSldViewPr snapToGrid="0">
      <p:cViewPr>
        <p:scale>
          <a:sx n="100" d="100"/>
          <a:sy n="100" d="100"/>
        </p:scale>
        <p:origin x="1932" y="-96"/>
      </p:cViewPr>
      <p:guideLst>
        <p:guide orient="horz"/>
        <p:guide/>
        <p:guide pos="240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CAFA40-04FB-42D1-8D1C-4A840D71200C}" type="doc">
      <dgm:prSet loTypeId="urn:microsoft.com/office/officeart/2005/8/layout/hList7#1" loCatId="list" qsTypeId="urn:microsoft.com/office/officeart/2005/8/quickstyle/simple1" qsCatId="simple" csTypeId="urn:microsoft.com/office/officeart/2005/8/colors/colorful4" csCatId="colorful" phldr="1"/>
      <dgm:spPr/>
      <dgm:t>
        <a:bodyPr/>
        <a:lstStyle/>
        <a:p>
          <a:endParaRPr lang="es-ES"/>
        </a:p>
      </dgm:t>
    </dgm:pt>
    <dgm:pt modelId="{8F28AFF2-1461-40F9-A0DC-0FE3CF4D62AC}">
      <dgm:prSet phldrT="[Texto]"/>
      <dgm:spPr>
        <a:noFill/>
        <a:ln>
          <a:solidFill>
            <a:srgbClr val="4472C4"/>
          </a:solidFill>
        </a:ln>
      </dgm:spPr>
      <dgm:t>
        <a:bodyPr/>
        <a:lstStyle/>
        <a:p>
          <a:pPr algn="l"/>
          <a:endParaRPr lang="en-GB" noProof="0" dirty="0"/>
        </a:p>
      </dgm:t>
    </dgm:pt>
    <dgm:pt modelId="{34845822-500E-4BC4-9EF4-5210FA108404}" type="sibTrans" cxnId="{6954FAEB-BAE3-468F-AC64-DD5E28C127B3}">
      <dgm:prSet/>
      <dgm:spPr/>
      <dgm:t>
        <a:bodyPr/>
        <a:lstStyle/>
        <a:p>
          <a:endParaRPr lang="es-ES"/>
        </a:p>
      </dgm:t>
    </dgm:pt>
    <dgm:pt modelId="{24594E15-EB3E-420C-BA81-FAED1F8C4A2D}" type="parTrans" cxnId="{6954FAEB-BAE3-468F-AC64-DD5E28C127B3}">
      <dgm:prSet/>
      <dgm:spPr/>
      <dgm:t>
        <a:bodyPr/>
        <a:lstStyle/>
        <a:p>
          <a:endParaRPr lang="es-ES"/>
        </a:p>
      </dgm:t>
    </dgm:pt>
    <dgm:pt modelId="{EFE8D3D8-C681-4154-9873-6CAA6BB2CEE2}">
      <dgm:prSet phldrT="[Texto]"/>
      <dgm:spPr>
        <a:noFill/>
        <a:ln>
          <a:solidFill>
            <a:srgbClr val="FF6FCF"/>
          </a:solidFill>
        </a:ln>
      </dgm:spPr>
      <dgm:t>
        <a:bodyPr/>
        <a:lstStyle/>
        <a:p>
          <a:pPr algn="l"/>
          <a:endParaRPr lang="es-ES" dirty="0"/>
        </a:p>
      </dgm:t>
    </dgm:pt>
    <dgm:pt modelId="{D4AE76A9-6D0D-41F9-A841-AE4CD10D2163}" type="sibTrans" cxnId="{BB9F789C-4F29-442B-82A0-40CEAF3360C8}">
      <dgm:prSet/>
      <dgm:spPr/>
      <dgm:t>
        <a:bodyPr/>
        <a:lstStyle/>
        <a:p>
          <a:endParaRPr lang="es-ES"/>
        </a:p>
      </dgm:t>
    </dgm:pt>
    <dgm:pt modelId="{BE9657C9-1F48-4DE0-8444-AED5814A40CE}" type="parTrans" cxnId="{BB9F789C-4F29-442B-82A0-40CEAF3360C8}">
      <dgm:prSet/>
      <dgm:spPr/>
      <dgm:t>
        <a:bodyPr/>
        <a:lstStyle/>
        <a:p>
          <a:endParaRPr lang="es-ES"/>
        </a:p>
      </dgm:t>
    </dgm:pt>
    <dgm:pt modelId="{E64C4A6D-3992-4DBD-A5AA-B07EC877CDEF}">
      <dgm:prSet phldrT="[Texto]"/>
      <dgm:spPr>
        <a:noFill/>
        <a:ln>
          <a:solidFill>
            <a:schemeClr val="bg1">
              <a:lumMod val="50000"/>
            </a:schemeClr>
          </a:solidFill>
        </a:ln>
      </dgm:spPr>
      <dgm:t>
        <a:bodyPr/>
        <a:lstStyle/>
        <a:p>
          <a:pPr algn="l"/>
          <a:endParaRPr lang="en-GB" noProof="0" dirty="0"/>
        </a:p>
      </dgm:t>
    </dgm:pt>
    <dgm:pt modelId="{42EB052E-ED5C-4F74-9981-BA9495815DC3}" type="sibTrans" cxnId="{CBBC2F2E-15C1-46C1-A785-F8A1FD76FC3F}">
      <dgm:prSet/>
      <dgm:spPr/>
      <dgm:t>
        <a:bodyPr/>
        <a:lstStyle/>
        <a:p>
          <a:endParaRPr lang="es-ES"/>
        </a:p>
      </dgm:t>
    </dgm:pt>
    <dgm:pt modelId="{B715EDFB-DE64-4B41-AB37-A2C4821EB784}" type="parTrans" cxnId="{CBBC2F2E-15C1-46C1-A785-F8A1FD76FC3F}">
      <dgm:prSet/>
      <dgm:spPr/>
      <dgm:t>
        <a:bodyPr/>
        <a:lstStyle/>
        <a:p>
          <a:endParaRPr lang="es-ES"/>
        </a:p>
      </dgm:t>
    </dgm:pt>
    <dgm:pt modelId="{67920F9D-CEE8-443D-B263-B04640823FC9}" type="pres">
      <dgm:prSet presAssocID="{0FCAFA40-04FB-42D1-8D1C-4A840D71200C}" presName="Name0" presStyleCnt="0">
        <dgm:presLayoutVars>
          <dgm:dir/>
          <dgm:resizeHandles val="exact"/>
        </dgm:presLayoutVars>
      </dgm:prSet>
      <dgm:spPr/>
    </dgm:pt>
    <dgm:pt modelId="{B04CCC58-2CBD-44D5-B111-478679204C93}" type="pres">
      <dgm:prSet presAssocID="{0FCAFA40-04FB-42D1-8D1C-4A840D71200C}" presName="fgShape" presStyleLbl="fgShp" presStyleIdx="0" presStyleCnt="1" custFlipVert="1" custFlipHor="1" custScaleX="21451" custScaleY="93115" custLinFactNeighborX="314" custLinFactNeighborY="-18750"/>
      <dgm:spPr>
        <a:solidFill>
          <a:schemeClr val="accent4">
            <a:tint val="40000"/>
            <a:hueOff val="0"/>
            <a:satOff val="0"/>
            <a:lumOff val="0"/>
            <a:alpha val="0"/>
          </a:schemeClr>
        </a:solidFill>
        <a:ln>
          <a:solidFill>
            <a:schemeClr val="lt1">
              <a:hueOff val="0"/>
              <a:satOff val="0"/>
              <a:lumOff val="0"/>
              <a:alpha val="0"/>
            </a:schemeClr>
          </a:solidFill>
        </a:ln>
      </dgm:spPr>
    </dgm:pt>
    <dgm:pt modelId="{021131C9-521A-421E-B510-DB5BD6E52306}" type="pres">
      <dgm:prSet presAssocID="{0FCAFA40-04FB-42D1-8D1C-4A840D71200C}" presName="linComp" presStyleCnt="0"/>
      <dgm:spPr/>
    </dgm:pt>
    <dgm:pt modelId="{2370DF52-52BF-4CF3-8E68-AFCEBB81C2CD}" type="pres">
      <dgm:prSet presAssocID="{E64C4A6D-3992-4DBD-A5AA-B07EC877CDEF}" presName="compNode" presStyleCnt="0"/>
      <dgm:spPr/>
    </dgm:pt>
    <dgm:pt modelId="{F11BD5AA-3A9F-4DA2-BD6D-12C3A9059857}" type="pres">
      <dgm:prSet presAssocID="{E64C4A6D-3992-4DBD-A5AA-B07EC877CDEF}" presName="bkgdShape" presStyleLbl="node1" presStyleIdx="0" presStyleCnt="3" custLinFactNeighborX="2024" custLinFactNeighborY="5128"/>
      <dgm:spPr/>
    </dgm:pt>
    <dgm:pt modelId="{59E87AD6-B12B-48BC-B2EF-52B22AFF01FE}" type="pres">
      <dgm:prSet presAssocID="{E64C4A6D-3992-4DBD-A5AA-B07EC877CDEF}" presName="nodeTx" presStyleLbl="node1" presStyleIdx="0" presStyleCnt="3">
        <dgm:presLayoutVars>
          <dgm:bulletEnabled val="1"/>
        </dgm:presLayoutVars>
      </dgm:prSet>
      <dgm:spPr/>
    </dgm:pt>
    <dgm:pt modelId="{5012324A-C6F5-4404-B614-D5AEF0A3D838}" type="pres">
      <dgm:prSet presAssocID="{E64C4A6D-3992-4DBD-A5AA-B07EC877CDEF}" presName="invisiNode" presStyleLbl="node1" presStyleIdx="0" presStyleCnt="3"/>
      <dgm:spPr/>
    </dgm:pt>
    <dgm:pt modelId="{1B450AD3-2129-42B9-A83C-977A49647038}" type="pres">
      <dgm:prSet presAssocID="{E64C4A6D-3992-4DBD-A5AA-B07EC877CDEF}" presName="imagNode" presStyleLbl="fgImgPlace1" presStyleIdx="0" presStyleCnt="3"/>
      <dgm:spPr/>
    </dgm:pt>
    <dgm:pt modelId="{13F99933-D40B-4C74-B651-9A27DA5ABFA7}" type="pres">
      <dgm:prSet presAssocID="{42EB052E-ED5C-4F74-9981-BA9495815DC3}" presName="sibTrans" presStyleLbl="sibTrans2D1" presStyleIdx="0" presStyleCnt="0"/>
      <dgm:spPr/>
    </dgm:pt>
    <dgm:pt modelId="{45D2C4FD-C92D-4D20-B006-19E3CB9C6153}" type="pres">
      <dgm:prSet presAssocID="{EFE8D3D8-C681-4154-9873-6CAA6BB2CEE2}" presName="compNode" presStyleCnt="0"/>
      <dgm:spPr/>
    </dgm:pt>
    <dgm:pt modelId="{5A1E2233-65D8-4A82-BEDE-3E6339C34546}" type="pres">
      <dgm:prSet presAssocID="{EFE8D3D8-C681-4154-9873-6CAA6BB2CEE2}" presName="bkgdShape" presStyleLbl="node1" presStyleIdx="1" presStyleCnt="3" custLinFactNeighborX="986"/>
      <dgm:spPr/>
    </dgm:pt>
    <dgm:pt modelId="{5086A26A-9CA4-4D95-BC1E-9DCD0304EB56}" type="pres">
      <dgm:prSet presAssocID="{EFE8D3D8-C681-4154-9873-6CAA6BB2CEE2}" presName="nodeTx" presStyleLbl="node1" presStyleIdx="1" presStyleCnt="3">
        <dgm:presLayoutVars>
          <dgm:bulletEnabled val="1"/>
        </dgm:presLayoutVars>
      </dgm:prSet>
      <dgm:spPr/>
    </dgm:pt>
    <dgm:pt modelId="{23267AE2-39CB-4462-9762-3790B2DD3900}" type="pres">
      <dgm:prSet presAssocID="{EFE8D3D8-C681-4154-9873-6CAA6BB2CEE2}" presName="invisiNode" presStyleLbl="node1" presStyleIdx="1" presStyleCnt="3"/>
      <dgm:spPr/>
    </dgm:pt>
    <dgm:pt modelId="{4E96C3E6-BA19-41BB-B50F-FED84D4D501E}" type="pres">
      <dgm:prSet presAssocID="{EFE8D3D8-C681-4154-9873-6CAA6BB2CEE2}" presName="imagNode" presStyleLbl="fgImgPlace1" presStyleIdx="1" presStyleCnt="3"/>
      <dgm:spPr/>
    </dgm:pt>
    <dgm:pt modelId="{8A17EBC0-6E98-4D59-8C0C-906FF70DD44E}" type="pres">
      <dgm:prSet presAssocID="{D4AE76A9-6D0D-41F9-A841-AE4CD10D2163}" presName="sibTrans" presStyleLbl="sibTrans2D1" presStyleIdx="0" presStyleCnt="0"/>
      <dgm:spPr/>
    </dgm:pt>
    <dgm:pt modelId="{142761A0-8BC7-46E4-8E06-B9F8A331383A}" type="pres">
      <dgm:prSet presAssocID="{8F28AFF2-1461-40F9-A0DC-0FE3CF4D62AC}" presName="compNode" presStyleCnt="0"/>
      <dgm:spPr/>
    </dgm:pt>
    <dgm:pt modelId="{F5CA8666-36ED-44C1-B7B2-D342E78DDB25}" type="pres">
      <dgm:prSet presAssocID="{8F28AFF2-1461-40F9-A0DC-0FE3CF4D62AC}" presName="bkgdShape" presStyleLbl="node1" presStyleIdx="2" presStyleCnt="3"/>
      <dgm:spPr/>
    </dgm:pt>
    <dgm:pt modelId="{1D70DA54-21B0-4D15-9604-C700C1AAA284}" type="pres">
      <dgm:prSet presAssocID="{8F28AFF2-1461-40F9-A0DC-0FE3CF4D62AC}" presName="nodeTx" presStyleLbl="node1" presStyleIdx="2" presStyleCnt="3">
        <dgm:presLayoutVars>
          <dgm:bulletEnabled val="1"/>
        </dgm:presLayoutVars>
      </dgm:prSet>
      <dgm:spPr/>
    </dgm:pt>
    <dgm:pt modelId="{8272FCD8-CEBA-40D0-AA32-285EBCF53381}" type="pres">
      <dgm:prSet presAssocID="{8F28AFF2-1461-40F9-A0DC-0FE3CF4D62AC}" presName="invisiNode" presStyleLbl="node1" presStyleIdx="2" presStyleCnt="3"/>
      <dgm:spPr/>
    </dgm:pt>
    <dgm:pt modelId="{83D353C4-BABF-4D15-8AB2-66DF63F1084F}" type="pres">
      <dgm:prSet presAssocID="{8F28AFF2-1461-40F9-A0DC-0FE3CF4D62AC}" presName="imagNode" presStyleLbl="fgImgPlace1" presStyleIdx="2" presStyleCnt="3"/>
      <dgm:spPr/>
    </dgm:pt>
  </dgm:ptLst>
  <dgm:cxnLst>
    <dgm:cxn modelId="{AB0C0305-CFB4-4D93-970F-F468ADC01F3C}" type="presOf" srcId="{42EB052E-ED5C-4F74-9981-BA9495815DC3}" destId="{13F99933-D40B-4C74-B651-9A27DA5ABFA7}" srcOrd="0" destOrd="0" presId="urn:microsoft.com/office/officeart/2005/8/layout/hList7#1"/>
    <dgm:cxn modelId="{95A10D12-7354-42D3-AD88-0F7EFB6781D8}" type="presOf" srcId="{E64C4A6D-3992-4DBD-A5AA-B07EC877CDEF}" destId="{59E87AD6-B12B-48BC-B2EF-52B22AFF01FE}" srcOrd="1" destOrd="0" presId="urn:microsoft.com/office/officeart/2005/8/layout/hList7#1"/>
    <dgm:cxn modelId="{CBBC2F2E-15C1-46C1-A785-F8A1FD76FC3F}" srcId="{0FCAFA40-04FB-42D1-8D1C-4A840D71200C}" destId="{E64C4A6D-3992-4DBD-A5AA-B07EC877CDEF}" srcOrd="0" destOrd="0" parTransId="{B715EDFB-DE64-4B41-AB37-A2C4821EB784}" sibTransId="{42EB052E-ED5C-4F74-9981-BA9495815DC3}"/>
    <dgm:cxn modelId="{9CD20F41-0476-43B0-B258-521B88283009}" type="presOf" srcId="{E64C4A6D-3992-4DBD-A5AA-B07EC877CDEF}" destId="{F11BD5AA-3A9F-4DA2-BD6D-12C3A9059857}" srcOrd="0" destOrd="0" presId="urn:microsoft.com/office/officeart/2005/8/layout/hList7#1"/>
    <dgm:cxn modelId="{4BE24C4B-BC43-486F-B67F-B819934B2030}" type="presOf" srcId="{8F28AFF2-1461-40F9-A0DC-0FE3CF4D62AC}" destId="{1D70DA54-21B0-4D15-9604-C700C1AAA284}" srcOrd="1" destOrd="0" presId="urn:microsoft.com/office/officeart/2005/8/layout/hList7#1"/>
    <dgm:cxn modelId="{D2D60A6C-8EB3-4ED7-A368-932500175EA1}" type="presOf" srcId="{EFE8D3D8-C681-4154-9873-6CAA6BB2CEE2}" destId="{5086A26A-9CA4-4D95-BC1E-9DCD0304EB56}" srcOrd="1" destOrd="0" presId="urn:microsoft.com/office/officeart/2005/8/layout/hList7#1"/>
    <dgm:cxn modelId="{7395AE56-39BD-4154-A215-86819BB71B3A}" type="presOf" srcId="{0FCAFA40-04FB-42D1-8D1C-4A840D71200C}" destId="{67920F9D-CEE8-443D-B263-B04640823FC9}" srcOrd="0" destOrd="0" presId="urn:microsoft.com/office/officeart/2005/8/layout/hList7#1"/>
    <dgm:cxn modelId="{1FB43790-A901-41AD-A2CE-2AD398FF3D4C}" type="presOf" srcId="{D4AE76A9-6D0D-41F9-A841-AE4CD10D2163}" destId="{8A17EBC0-6E98-4D59-8C0C-906FF70DD44E}" srcOrd="0" destOrd="0" presId="urn:microsoft.com/office/officeart/2005/8/layout/hList7#1"/>
    <dgm:cxn modelId="{BB9F789C-4F29-442B-82A0-40CEAF3360C8}" srcId="{0FCAFA40-04FB-42D1-8D1C-4A840D71200C}" destId="{EFE8D3D8-C681-4154-9873-6CAA6BB2CEE2}" srcOrd="1" destOrd="0" parTransId="{BE9657C9-1F48-4DE0-8444-AED5814A40CE}" sibTransId="{D4AE76A9-6D0D-41F9-A841-AE4CD10D2163}"/>
    <dgm:cxn modelId="{39B7CACF-A5F4-4D08-B64B-EE2A5C02678A}" type="presOf" srcId="{EFE8D3D8-C681-4154-9873-6CAA6BB2CEE2}" destId="{5A1E2233-65D8-4A82-BEDE-3E6339C34546}" srcOrd="0" destOrd="0" presId="urn:microsoft.com/office/officeart/2005/8/layout/hList7#1"/>
    <dgm:cxn modelId="{6954FAEB-BAE3-468F-AC64-DD5E28C127B3}" srcId="{0FCAFA40-04FB-42D1-8D1C-4A840D71200C}" destId="{8F28AFF2-1461-40F9-A0DC-0FE3CF4D62AC}" srcOrd="2" destOrd="0" parTransId="{24594E15-EB3E-420C-BA81-FAED1F8C4A2D}" sibTransId="{34845822-500E-4BC4-9EF4-5210FA108404}"/>
    <dgm:cxn modelId="{9565EAEC-ED64-485B-A23C-BFE112359247}" type="presOf" srcId="{8F28AFF2-1461-40F9-A0DC-0FE3CF4D62AC}" destId="{F5CA8666-36ED-44C1-B7B2-D342E78DDB25}" srcOrd="0" destOrd="0" presId="urn:microsoft.com/office/officeart/2005/8/layout/hList7#1"/>
    <dgm:cxn modelId="{58D1C9B0-A2BF-4FC5-9DD3-3733CFD9F291}" type="presParOf" srcId="{67920F9D-CEE8-443D-B263-B04640823FC9}" destId="{B04CCC58-2CBD-44D5-B111-478679204C93}" srcOrd="0" destOrd="0" presId="urn:microsoft.com/office/officeart/2005/8/layout/hList7#1"/>
    <dgm:cxn modelId="{45FCEB98-CBCF-4EF3-8F3C-68BA87BB4955}" type="presParOf" srcId="{67920F9D-CEE8-443D-B263-B04640823FC9}" destId="{021131C9-521A-421E-B510-DB5BD6E52306}" srcOrd="1" destOrd="0" presId="urn:microsoft.com/office/officeart/2005/8/layout/hList7#1"/>
    <dgm:cxn modelId="{78DFE837-C1A8-4357-A5D9-90603DB8D41B}" type="presParOf" srcId="{021131C9-521A-421E-B510-DB5BD6E52306}" destId="{2370DF52-52BF-4CF3-8E68-AFCEBB81C2CD}" srcOrd="0" destOrd="0" presId="urn:microsoft.com/office/officeart/2005/8/layout/hList7#1"/>
    <dgm:cxn modelId="{0904892C-C73F-4A23-90A7-D96CAD74950F}" type="presParOf" srcId="{2370DF52-52BF-4CF3-8E68-AFCEBB81C2CD}" destId="{F11BD5AA-3A9F-4DA2-BD6D-12C3A9059857}" srcOrd="0" destOrd="0" presId="urn:microsoft.com/office/officeart/2005/8/layout/hList7#1"/>
    <dgm:cxn modelId="{2933B3B4-DF77-49D4-A795-75A37A845B10}" type="presParOf" srcId="{2370DF52-52BF-4CF3-8E68-AFCEBB81C2CD}" destId="{59E87AD6-B12B-48BC-B2EF-52B22AFF01FE}" srcOrd="1" destOrd="0" presId="urn:microsoft.com/office/officeart/2005/8/layout/hList7#1"/>
    <dgm:cxn modelId="{19B4073F-AF22-48DC-A043-8CDB4DA64EC3}" type="presParOf" srcId="{2370DF52-52BF-4CF3-8E68-AFCEBB81C2CD}" destId="{5012324A-C6F5-4404-B614-D5AEF0A3D838}" srcOrd="2" destOrd="0" presId="urn:microsoft.com/office/officeart/2005/8/layout/hList7#1"/>
    <dgm:cxn modelId="{0C606D9D-D85D-4B62-81C0-DBC121B76090}" type="presParOf" srcId="{2370DF52-52BF-4CF3-8E68-AFCEBB81C2CD}" destId="{1B450AD3-2129-42B9-A83C-977A49647038}" srcOrd="3" destOrd="0" presId="urn:microsoft.com/office/officeart/2005/8/layout/hList7#1"/>
    <dgm:cxn modelId="{CDBE3AE3-E4FF-4643-9E87-93A1E1C02FA6}" type="presParOf" srcId="{021131C9-521A-421E-B510-DB5BD6E52306}" destId="{13F99933-D40B-4C74-B651-9A27DA5ABFA7}" srcOrd="1" destOrd="0" presId="urn:microsoft.com/office/officeart/2005/8/layout/hList7#1"/>
    <dgm:cxn modelId="{A51462A2-1B78-4278-8CC6-6848628B1F56}" type="presParOf" srcId="{021131C9-521A-421E-B510-DB5BD6E52306}" destId="{45D2C4FD-C92D-4D20-B006-19E3CB9C6153}" srcOrd="2" destOrd="0" presId="urn:microsoft.com/office/officeart/2005/8/layout/hList7#1"/>
    <dgm:cxn modelId="{6C94D2A8-1AED-4630-A7E1-0707C6D3F0D1}" type="presParOf" srcId="{45D2C4FD-C92D-4D20-B006-19E3CB9C6153}" destId="{5A1E2233-65D8-4A82-BEDE-3E6339C34546}" srcOrd="0" destOrd="0" presId="urn:microsoft.com/office/officeart/2005/8/layout/hList7#1"/>
    <dgm:cxn modelId="{BAB6BA4E-D39E-495E-8301-2A819C9E8D2C}" type="presParOf" srcId="{45D2C4FD-C92D-4D20-B006-19E3CB9C6153}" destId="{5086A26A-9CA4-4D95-BC1E-9DCD0304EB56}" srcOrd="1" destOrd="0" presId="urn:microsoft.com/office/officeart/2005/8/layout/hList7#1"/>
    <dgm:cxn modelId="{9AAA30BC-BCFE-447F-8976-A75F15DF64AC}" type="presParOf" srcId="{45D2C4FD-C92D-4D20-B006-19E3CB9C6153}" destId="{23267AE2-39CB-4462-9762-3790B2DD3900}" srcOrd="2" destOrd="0" presId="urn:microsoft.com/office/officeart/2005/8/layout/hList7#1"/>
    <dgm:cxn modelId="{3DD98ABB-C459-4DCA-BBC7-2491AC7D4B34}" type="presParOf" srcId="{45D2C4FD-C92D-4D20-B006-19E3CB9C6153}" destId="{4E96C3E6-BA19-41BB-B50F-FED84D4D501E}" srcOrd="3" destOrd="0" presId="urn:microsoft.com/office/officeart/2005/8/layout/hList7#1"/>
    <dgm:cxn modelId="{36B55324-3A7F-4E0A-8C15-9723BB214C4E}" type="presParOf" srcId="{021131C9-521A-421E-B510-DB5BD6E52306}" destId="{8A17EBC0-6E98-4D59-8C0C-906FF70DD44E}" srcOrd="3" destOrd="0" presId="urn:microsoft.com/office/officeart/2005/8/layout/hList7#1"/>
    <dgm:cxn modelId="{021946B8-5F71-408B-8341-954D603BA6D7}" type="presParOf" srcId="{021131C9-521A-421E-B510-DB5BD6E52306}" destId="{142761A0-8BC7-46E4-8E06-B9F8A331383A}" srcOrd="4" destOrd="0" presId="urn:microsoft.com/office/officeart/2005/8/layout/hList7#1"/>
    <dgm:cxn modelId="{28711409-8128-4D8A-BDEE-E93CED23C7B8}" type="presParOf" srcId="{142761A0-8BC7-46E4-8E06-B9F8A331383A}" destId="{F5CA8666-36ED-44C1-B7B2-D342E78DDB25}" srcOrd="0" destOrd="0" presId="urn:microsoft.com/office/officeart/2005/8/layout/hList7#1"/>
    <dgm:cxn modelId="{B548DD94-1DC0-455A-A4AF-E89915C6DF88}" type="presParOf" srcId="{142761A0-8BC7-46E4-8E06-B9F8A331383A}" destId="{1D70DA54-21B0-4D15-9604-C700C1AAA284}" srcOrd="1" destOrd="0" presId="urn:microsoft.com/office/officeart/2005/8/layout/hList7#1"/>
    <dgm:cxn modelId="{0F4A97F7-0824-4C8B-BA6C-55B4D4AAF9FA}" type="presParOf" srcId="{142761A0-8BC7-46E4-8E06-B9F8A331383A}" destId="{8272FCD8-CEBA-40D0-AA32-285EBCF53381}" srcOrd="2" destOrd="0" presId="urn:microsoft.com/office/officeart/2005/8/layout/hList7#1"/>
    <dgm:cxn modelId="{5377C0BC-8FDC-493A-AC67-1E95F92EAF7A}" type="presParOf" srcId="{142761A0-8BC7-46E4-8E06-B9F8A331383A}" destId="{83D353C4-BABF-4D15-8AB2-66DF63F1084F}" srcOrd="3" destOrd="0" presId="urn:microsoft.com/office/officeart/2005/8/layout/hList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CAFA40-04FB-42D1-8D1C-4A840D71200C}" type="doc">
      <dgm:prSet loTypeId="urn:microsoft.com/office/officeart/2005/8/layout/hList7#1" loCatId="list" qsTypeId="urn:microsoft.com/office/officeart/2005/8/quickstyle/simple1" qsCatId="simple" csTypeId="urn:microsoft.com/office/officeart/2005/8/colors/colorful4" csCatId="colorful" phldr="1"/>
      <dgm:spPr/>
      <dgm:t>
        <a:bodyPr/>
        <a:lstStyle/>
        <a:p>
          <a:endParaRPr lang="es-ES"/>
        </a:p>
      </dgm:t>
    </dgm:pt>
    <dgm:pt modelId="{8F28AFF2-1461-40F9-A0DC-0FE3CF4D62AC}">
      <dgm:prSet phldrT="[Texto]"/>
      <dgm:spPr>
        <a:noFill/>
        <a:ln>
          <a:solidFill>
            <a:srgbClr val="4472C4"/>
          </a:solidFill>
        </a:ln>
      </dgm:spPr>
      <dgm:t>
        <a:bodyPr/>
        <a:lstStyle/>
        <a:p>
          <a:pPr algn="l"/>
          <a:endParaRPr lang="en-GB" noProof="0" dirty="0"/>
        </a:p>
      </dgm:t>
    </dgm:pt>
    <dgm:pt modelId="{34845822-500E-4BC4-9EF4-5210FA108404}" type="sibTrans" cxnId="{6954FAEB-BAE3-468F-AC64-DD5E28C127B3}">
      <dgm:prSet/>
      <dgm:spPr/>
      <dgm:t>
        <a:bodyPr/>
        <a:lstStyle/>
        <a:p>
          <a:endParaRPr lang="es-ES"/>
        </a:p>
      </dgm:t>
    </dgm:pt>
    <dgm:pt modelId="{24594E15-EB3E-420C-BA81-FAED1F8C4A2D}" type="parTrans" cxnId="{6954FAEB-BAE3-468F-AC64-DD5E28C127B3}">
      <dgm:prSet/>
      <dgm:spPr/>
      <dgm:t>
        <a:bodyPr/>
        <a:lstStyle/>
        <a:p>
          <a:endParaRPr lang="es-ES"/>
        </a:p>
      </dgm:t>
    </dgm:pt>
    <dgm:pt modelId="{EFE8D3D8-C681-4154-9873-6CAA6BB2CEE2}">
      <dgm:prSet phldrT="[Texto]"/>
      <dgm:spPr>
        <a:noFill/>
        <a:ln>
          <a:solidFill>
            <a:srgbClr val="FF6FCF"/>
          </a:solidFill>
        </a:ln>
      </dgm:spPr>
      <dgm:t>
        <a:bodyPr/>
        <a:lstStyle/>
        <a:p>
          <a:pPr algn="l"/>
          <a:endParaRPr lang="es-ES" dirty="0"/>
        </a:p>
      </dgm:t>
    </dgm:pt>
    <dgm:pt modelId="{D4AE76A9-6D0D-41F9-A841-AE4CD10D2163}" type="sibTrans" cxnId="{BB9F789C-4F29-442B-82A0-40CEAF3360C8}">
      <dgm:prSet/>
      <dgm:spPr/>
      <dgm:t>
        <a:bodyPr/>
        <a:lstStyle/>
        <a:p>
          <a:endParaRPr lang="es-ES"/>
        </a:p>
      </dgm:t>
    </dgm:pt>
    <dgm:pt modelId="{BE9657C9-1F48-4DE0-8444-AED5814A40CE}" type="parTrans" cxnId="{BB9F789C-4F29-442B-82A0-40CEAF3360C8}">
      <dgm:prSet/>
      <dgm:spPr/>
      <dgm:t>
        <a:bodyPr/>
        <a:lstStyle/>
        <a:p>
          <a:endParaRPr lang="es-ES"/>
        </a:p>
      </dgm:t>
    </dgm:pt>
    <dgm:pt modelId="{E64C4A6D-3992-4DBD-A5AA-B07EC877CDEF}">
      <dgm:prSet phldrT="[Texto]"/>
      <dgm:spPr>
        <a:noFill/>
        <a:ln>
          <a:solidFill>
            <a:schemeClr val="tx1">
              <a:lumMod val="50000"/>
              <a:lumOff val="50000"/>
            </a:schemeClr>
          </a:solidFill>
        </a:ln>
      </dgm:spPr>
      <dgm:t>
        <a:bodyPr/>
        <a:lstStyle/>
        <a:p>
          <a:pPr algn="l"/>
          <a:endParaRPr lang="en-GB" noProof="0" dirty="0"/>
        </a:p>
      </dgm:t>
    </dgm:pt>
    <dgm:pt modelId="{42EB052E-ED5C-4F74-9981-BA9495815DC3}" type="sibTrans" cxnId="{CBBC2F2E-15C1-46C1-A785-F8A1FD76FC3F}">
      <dgm:prSet/>
      <dgm:spPr/>
      <dgm:t>
        <a:bodyPr/>
        <a:lstStyle/>
        <a:p>
          <a:endParaRPr lang="es-ES"/>
        </a:p>
      </dgm:t>
    </dgm:pt>
    <dgm:pt modelId="{B715EDFB-DE64-4B41-AB37-A2C4821EB784}" type="parTrans" cxnId="{CBBC2F2E-15C1-46C1-A785-F8A1FD76FC3F}">
      <dgm:prSet/>
      <dgm:spPr/>
      <dgm:t>
        <a:bodyPr/>
        <a:lstStyle/>
        <a:p>
          <a:endParaRPr lang="es-ES"/>
        </a:p>
      </dgm:t>
    </dgm:pt>
    <dgm:pt modelId="{67920F9D-CEE8-443D-B263-B04640823FC9}" type="pres">
      <dgm:prSet presAssocID="{0FCAFA40-04FB-42D1-8D1C-4A840D71200C}" presName="Name0" presStyleCnt="0">
        <dgm:presLayoutVars>
          <dgm:dir/>
          <dgm:resizeHandles val="exact"/>
        </dgm:presLayoutVars>
      </dgm:prSet>
      <dgm:spPr/>
    </dgm:pt>
    <dgm:pt modelId="{B04CCC58-2CBD-44D5-B111-478679204C93}" type="pres">
      <dgm:prSet presAssocID="{0FCAFA40-04FB-42D1-8D1C-4A840D71200C}" presName="fgShape" presStyleLbl="fgShp" presStyleIdx="0" presStyleCnt="1" custLinFactNeighborX="-175" custLinFactNeighborY="22373">
        <dgm:style>
          <a:lnRef idx="0">
            <a:schemeClr val="accent1"/>
          </a:lnRef>
          <a:fillRef idx="3">
            <a:schemeClr val="accent1"/>
          </a:fillRef>
          <a:effectRef idx="3">
            <a:schemeClr val="accent1"/>
          </a:effectRef>
          <a:fontRef idx="minor">
            <a:schemeClr val="lt1"/>
          </a:fontRef>
        </dgm:style>
      </dgm:prSet>
      <dgm:spPr/>
    </dgm:pt>
    <dgm:pt modelId="{021131C9-521A-421E-B510-DB5BD6E52306}" type="pres">
      <dgm:prSet presAssocID="{0FCAFA40-04FB-42D1-8D1C-4A840D71200C}" presName="linComp" presStyleCnt="0"/>
      <dgm:spPr/>
    </dgm:pt>
    <dgm:pt modelId="{2370DF52-52BF-4CF3-8E68-AFCEBB81C2CD}" type="pres">
      <dgm:prSet presAssocID="{E64C4A6D-3992-4DBD-A5AA-B07EC877CDEF}" presName="compNode" presStyleCnt="0"/>
      <dgm:spPr/>
    </dgm:pt>
    <dgm:pt modelId="{F11BD5AA-3A9F-4DA2-BD6D-12C3A9059857}" type="pres">
      <dgm:prSet presAssocID="{E64C4A6D-3992-4DBD-A5AA-B07EC877CDEF}" presName="bkgdShape" presStyleLbl="node1" presStyleIdx="0" presStyleCnt="3" custLinFactNeighborX="2024" custLinFactNeighborY="5128"/>
      <dgm:spPr/>
    </dgm:pt>
    <dgm:pt modelId="{59E87AD6-B12B-48BC-B2EF-52B22AFF01FE}" type="pres">
      <dgm:prSet presAssocID="{E64C4A6D-3992-4DBD-A5AA-B07EC877CDEF}" presName="nodeTx" presStyleLbl="node1" presStyleIdx="0" presStyleCnt="3">
        <dgm:presLayoutVars>
          <dgm:bulletEnabled val="1"/>
        </dgm:presLayoutVars>
      </dgm:prSet>
      <dgm:spPr/>
    </dgm:pt>
    <dgm:pt modelId="{5012324A-C6F5-4404-B614-D5AEF0A3D838}" type="pres">
      <dgm:prSet presAssocID="{E64C4A6D-3992-4DBD-A5AA-B07EC877CDEF}" presName="invisiNode" presStyleLbl="node1" presStyleIdx="0" presStyleCnt="3"/>
      <dgm:spPr/>
    </dgm:pt>
    <dgm:pt modelId="{1B450AD3-2129-42B9-A83C-977A49647038}" type="pres">
      <dgm:prSet presAssocID="{E64C4A6D-3992-4DBD-A5AA-B07EC877CDEF}" presName="imagNode" presStyleLbl="fgImgPlace1" presStyleIdx="0" presStyleCnt="3"/>
      <dgm:spPr/>
    </dgm:pt>
    <dgm:pt modelId="{13F99933-D40B-4C74-B651-9A27DA5ABFA7}" type="pres">
      <dgm:prSet presAssocID="{42EB052E-ED5C-4F74-9981-BA9495815DC3}" presName="sibTrans" presStyleLbl="sibTrans2D1" presStyleIdx="0" presStyleCnt="0"/>
      <dgm:spPr/>
    </dgm:pt>
    <dgm:pt modelId="{45D2C4FD-C92D-4D20-B006-19E3CB9C6153}" type="pres">
      <dgm:prSet presAssocID="{EFE8D3D8-C681-4154-9873-6CAA6BB2CEE2}" presName="compNode" presStyleCnt="0"/>
      <dgm:spPr/>
    </dgm:pt>
    <dgm:pt modelId="{5A1E2233-65D8-4A82-BEDE-3E6339C34546}" type="pres">
      <dgm:prSet presAssocID="{EFE8D3D8-C681-4154-9873-6CAA6BB2CEE2}" presName="bkgdShape" presStyleLbl="node1" presStyleIdx="1" presStyleCnt="3" custLinFactNeighborX="986"/>
      <dgm:spPr/>
    </dgm:pt>
    <dgm:pt modelId="{5086A26A-9CA4-4D95-BC1E-9DCD0304EB56}" type="pres">
      <dgm:prSet presAssocID="{EFE8D3D8-C681-4154-9873-6CAA6BB2CEE2}" presName="nodeTx" presStyleLbl="node1" presStyleIdx="1" presStyleCnt="3">
        <dgm:presLayoutVars>
          <dgm:bulletEnabled val="1"/>
        </dgm:presLayoutVars>
      </dgm:prSet>
      <dgm:spPr/>
    </dgm:pt>
    <dgm:pt modelId="{23267AE2-39CB-4462-9762-3790B2DD3900}" type="pres">
      <dgm:prSet presAssocID="{EFE8D3D8-C681-4154-9873-6CAA6BB2CEE2}" presName="invisiNode" presStyleLbl="node1" presStyleIdx="1" presStyleCnt="3"/>
      <dgm:spPr/>
    </dgm:pt>
    <dgm:pt modelId="{4E96C3E6-BA19-41BB-B50F-FED84D4D501E}" type="pres">
      <dgm:prSet presAssocID="{EFE8D3D8-C681-4154-9873-6CAA6BB2CEE2}" presName="imagNode" presStyleLbl="fgImgPlace1" presStyleIdx="1" presStyleCnt="3"/>
      <dgm:spPr/>
    </dgm:pt>
    <dgm:pt modelId="{8A17EBC0-6E98-4D59-8C0C-906FF70DD44E}" type="pres">
      <dgm:prSet presAssocID="{D4AE76A9-6D0D-41F9-A841-AE4CD10D2163}" presName="sibTrans" presStyleLbl="sibTrans2D1" presStyleIdx="0" presStyleCnt="0"/>
      <dgm:spPr/>
    </dgm:pt>
    <dgm:pt modelId="{142761A0-8BC7-46E4-8E06-B9F8A331383A}" type="pres">
      <dgm:prSet presAssocID="{8F28AFF2-1461-40F9-A0DC-0FE3CF4D62AC}" presName="compNode" presStyleCnt="0"/>
      <dgm:spPr/>
    </dgm:pt>
    <dgm:pt modelId="{F5CA8666-36ED-44C1-B7B2-D342E78DDB25}" type="pres">
      <dgm:prSet presAssocID="{8F28AFF2-1461-40F9-A0DC-0FE3CF4D62AC}" presName="bkgdShape" presStyleLbl="node1" presStyleIdx="2" presStyleCnt="3"/>
      <dgm:spPr/>
    </dgm:pt>
    <dgm:pt modelId="{1D70DA54-21B0-4D15-9604-C700C1AAA284}" type="pres">
      <dgm:prSet presAssocID="{8F28AFF2-1461-40F9-A0DC-0FE3CF4D62AC}" presName="nodeTx" presStyleLbl="node1" presStyleIdx="2" presStyleCnt="3">
        <dgm:presLayoutVars>
          <dgm:bulletEnabled val="1"/>
        </dgm:presLayoutVars>
      </dgm:prSet>
      <dgm:spPr/>
    </dgm:pt>
    <dgm:pt modelId="{8272FCD8-CEBA-40D0-AA32-285EBCF53381}" type="pres">
      <dgm:prSet presAssocID="{8F28AFF2-1461-40F9-A0DC-0FE3CF4D62AC}" presName="invisiNode" presStyleLbl="node1" presStyleIdx="2" presStyleCnt="3"/>
      <dgm:spPr/>
    </dgm:pt>
    <dgm:pt modelId="{83D353C4-BABF-4D15-8AB2-66DF63F1084F}" type="pres">
      <dgm:prSet presAssocID="{8F28AFF2-1461-40F9-A0DC-0FE3CF4D62AC}" presName="imagNode" presStyleLbl="fgImgPlace1" presStyleIdx="2" presStyleCnt="3"/>
      <dgm:spPr/>
    </dgm:pt>
  </dgm:ptLst>
  <dgm:cxnLst>
    <dgm:cxn modelId="{58344713-E89C-4773-9F8F-312C941E70CB}" type="presOf" srcId="{E64C4A6D-3992-4DBD-A5AA-B07EC877CDEF}" destId="{F11BD5AA-3A9F-4DA2-BD6D-12C3A9059857}" srcOrd="0" destOrd="0" presId="urn:microsoft.com/office/officeart/2005/8/layout/hList7#1"/>
    <dgm:cxn modelId="{A4776827-CFE5-48A3-A27C-6DE0DA82B384}" type="presOf" srcId="{EFE8D3D8-C681-4154-9873-6CAA6BB2CEE2}" destId="{5A1E2233-65D8-4A82-BEDE-3E6339C34546}" srcOrd="0" destOrd="0" presId="urn:microsoft.com/office/officeart/2005/8/layout/hList7#1"/>
    <dgm:cxn modelId="{114B142C-D7A1-49A2-81F4-1079EE589964}" type="presOf" srcId="{0FCAFA40-04FB-42D1-8D1C-4A840D71200C}" destId="{67920F9D-CEE8-443D-B263-B04640823FC9}" srcOrd="0" destOrd="0" presId="urn:microsoft.com/office/officeart/2005/8/layout/hList7#1"/>
    <dgm:cxn modelId="{CBBC2F2E-15C1-46C1-A785-F8A1FD76FC3F}" srcId="{0FCAFA40-04FB-42D1-8D1C-4A840D71200C}" destId="{E64C4A6D-3992-4DBD-A5AA-B07EC877CDEF}" srcOrd="0" destOrd="0" parTransId="{B715EDFB-DE64-4B41-AB37-A2C4821EB784}" sibTransId="{42EB052E-ED5C-4F74-9981-BA9495815DC3}"/>
    <dgm:cxn modelId="{A1DA0252-01FB-45F0-B978-71162B38DA45}" type="presOf" srcId="{42EB052E-ED5C-4F74-9981-BA9495815DC3}" destId="{13F99933-D40B-4C74-B651-9A27DA5ABFA7}" srcOrd="0" destOrd="0" presId="urn:microsoft.com/office/officeart/2005/8/layout/hList7#1"/>
    <dgm:cxn modelId="{BB9F6F72-D63A-40CD-964C-B969AEBEDA7C}" type="presOf" srcId="{8F28AFF2-1461-40F9-A0DC-0FE3CF4D62AC}" destId="{F5CA8666-36ED-44C1-B7B2-D342E78DDB25}" srcOrd="0" destOrd="0" presId="urn:microsoft.com/office/officeart/2005/8/layout/hList7#1"/>
    <dgm:cxn modelId="{EB585691-377C-4ABE-AAC6-8B5D656DF742}" type="presOf" srcId="{D4AE76A9-6D0D-41F9-A841-AE4CD10D2163}" destId="{8A17EBC0-6E98-4D59-8C0C-906FF70DD44E}" srcOrd="0" destOrd="0" presId="urn:microsoft.com/office/officeart/2005/8/layout/hList7#1"/>
    <dgm:cxn modelId="{BB9F789C-4F29-442B-82A0-40CEAF3360C8}" srcId="{0FCAFA40-04FB-42D1-8D1C-4A840D71200C}" destId="{EFE8D3D8-C681-4154-9873-6CAA6BB2CEE2}" srcOrd="1" destOrd="0" parTransId="{BE9657C9-1F48-4DE0-8444-AED5814A40CE}" sibTransId="{D4AE76A9-6D0D-41F9-A841-AE4CD10D2163}"/>
    <dgm:cxn modelId="{CDF6DFEA-F71F-4234-88BE-ECD978221758}" type="presOf" srcId="{8F28AFF2-1461-40F9-A0DC-0FE3CF4D62AC}" destId="{1D70DA54-21B0-4D15-9604-C700C1AAA284}" srcOrd="1" destOrd="0" presId="urn:microsoft.com/office/officeart/2005/8/layout/hList7#1"/>
    <dgm:cxn modelId="{6954FAEB-BAE3-468F-AC64-DD5E28C127B3}" srcId="{0FCAFA40-04FB-42D1-8D1C-4A840D71200C}" destId="{8F28AFF2-1461-40F9-A0DC-0FE3CF4D62AC}" srcOrd="2" destOrd="0" parTransId="{24594E15-EB3E-420C-BA81-FAED1F8C4A2D}" sibTransId="{34845822-500E-4BC4-9EF4-5210FA108404}"/>
    <dgm:cxn modelId="{12AE73EC-B722-445F-8828-2F73D1B229EE}" type="presOf" srcId="{EFE8D3D8-C681-4154-9873-6CAA6BB2CEE2}" destId="{5086A26A-9CA4-4D95-BC1E-9DCD0304EB56}" srcOrd="1" destOrd="0" presId="urn:microsoft.com/office/officeart/2005/8/layout/hList7#1"/>
    <dgm:cxn modelId="{D96B1DFE-7DDD-4F42-962C-FD60DD67B43A}" type="presOf" srcId="{E64C4A6D-3992-4DBD-A5AA-B07EC877CDEF}" destId="{59E87AD6-B12B-48BC-B2EF-52B22AFF01FE}" srcOrd="1" destOrd="0" presId="urn:microsoft.com/office/officeart/2005/8/layout/hList7#1"/>
    <dgm:cxn modelId="{B40C8BAB-2D23-4AC1-98EF-83058AB99C79}" type="presParOf" srcId="{67920F9D-CEE8-443D-B263-B04640823FC9}" destId="{B04CCC58-2CBD-44D5-B111-478679204C93}" srcOrd="0" destOrd="0" presId="urn:microsoft.com/office/officeart/2005/8/layout/hList7#1"/>
    <dgm:cxn modelId="{940FCEED-B770-43D1-9365-349EDF123EBB}" type="presParOf" srcId="{67920F9D-CEE8-443D-B263-B04640823FC9}" destId="{021131C9-521A-421E-B510-DB5BD6E52306}" srcOrd="1" destOrd="0" presId="urn:microsoft.com/office/officeart/2005/8/layout/hList7#1"/>
    <dgm:cxn modelId="{AEF02682-7120-4AF8-B1DF-41493552FD9E}" type="presParOf" srcId="{021131C9-521A-421E-B510-DB5BD6E52306}" destId="{2370DF52-52BF-4CF3-8E68-AFCEBB81C2CD}" srcOrd="0" destOrd="0" presId="urn:microsoft.com/office/officeart/2005/8/layout/hList7#1"/>
    <dgm:cxn modelId="{8EF0F7C7-DC71-46EC-8F64-1DC69D53C78C}" type="presParOf" srcId="{2370DF52-52BF-4CF3-8E68-AFCEBB81C2CD}" destId="{F11BD5AA-3A9F-4DA2-BD6D-12C3A9059857}" srcOrd="0" destOrd="0" presId="urn:microsoft.com/office/officeart/2005/8/layout/hList7#1"/>
    <dgm:cxn modelId="{7DC38957-9326-408F-BA19-397F7512553A}" type="presParOf" srcId="{2370DF52-52BF-4CF3-8E68-AFCEBB81C2CD}" destId="{59E87AD6-B12B-48BC-B2EF-52B22AFF01FE}" srcOrd="1" destOrd="0" presId="urn:microsoft.com/office/officeart/2005/8/layout/hList7#1"/>
    <dgm:cxn modelId="{32F679D9-4E25-4701-84D4-A42304F86EB3}" type="presParOf" srcId="{2370DF52-52BF-4CF3-8E68-AFCEBB81C2CD}" destId="{5012324A-C6F5-4404-B614-D5AEF0A3D838}" srcOrd="2" destOrd="0" presId="urn:microsoft.com/office/officeart/2005/8/layout/hList7#1"/>
    <dgm:cxn modelId="{378A839D-B62D-44AC-8910-BF39469BF0BE}" type="presParOf" srcId="{2370DF52-52BF-4CF3-8E68-AFCEBB81C2CD}" destId="{1B450AD3-2129-42B9-A83C-977A49647038}" srcOrd="3" destOrd="0" presId="urn:microsoft.com/office/officeart/2005/8/layout/hList7#1"/>
    <dgm:cxn modelId="{90631D96-08BF-4CD6-92CC-86560E4D5810}" type="presParOf" srcId="{021131C9-521A-421E-B510-DB5BD6E52306}" destId="{13F99933-D40B-4C74-B651-9A27DA5ABFA7}" srcOrd="1" destOrd="0" presId="urn:microsoft.com/office/officeart/2005/8/layout/hList7#1"/>
    <dgm:cxn modelId="{452B0E7A-1B2D-4C2A-92C4-7D2DF4553E6E}" type="presParOf" srcId="{021131C9-521A-421E-B510-DB5BD6E52306}" destId="{45D2C4FD-C92D-4D20-B006-19E3CB9C6153}" srcOrd="2" destOrd="0" presId="urn:microsoft.com/office/officeart/2005/8/layout/hList7#1"/>
    <dgm:cxn modelId="{28C1774D-99D2-44F1-83B9-CCBFD31891BA}" type="presParOf" srcId="{45D2C4FD-C92D-4D20-B006-19E3CB9C6153}" destId="{5A1E2233-65D8-4A82-BEDE-3E6339C34546}" srcOrd="0" destOrd="0" presId="urn:microsoft.com/office/officeart/2005/8/layout/hList7#1"/>
    <dgm:cxn modelId="{B28BB739-79F4-4433-B824-0B7EB49832B1}" type="presParOf" srcId="{45D2C4FD-C92D-4D20-B006-19E3CB9C6153}" destId="{5086A26A-9CA4-4D95-BC1E-9DCD0304EB56}" srcOrd="1" destOrd="0" presId="urn:microsoft.com/office/officeart/2005/8/layout/hList7#1"/>
    <dgm:cxn modelId="{DAE41CD3-E157-4B14-BA4E-96E4E140FF78}" type="presParOf" srcId="{45D2C4FD-C92D-4D20-B006-19E3CB9C6153}" destId="{23267AE2-39CB-4462-9762-3790B2DD3900}" srcOrd="2" destOrd="0" presId="urn:microsoft.com/office/officeart/2005/8/layout/hList7#1"/>
    <dgm:cxn modelId="{BE1550D9-5D1C-4FBC-81AA-358BCA3B1F1C}" type="presParOf" srcId="{45D2C4FD-C92D-4D20-B006-19E3CB9C6153}" destId="{4E96C3E6-BA19-41BB-B50F-FED84D4D501E}" srcOrd="3" destOrd="0" presId="urn:microsoft.com/office/officeart/2005/8/layout/hList7#1"/>
    <dgm:cxn modelId="{3A9896C7-760B-4572-9A39-E63F9BA5453E}" type="presParOf" srcId="{021131C9-521A-421E-B510-DB5BD6E52306}" destId="{8A17EBC0-6E98-4D59-8C0C-906FF70DD44E}" srcOrd="3" destOrd="0" presId="urn:microsoft.com/office/officeart/2005/8/layout/hList7#1"/>
    <dgm:cxn modelId="{72650672-6B9B-44B1-92AD-56141B11DA81}" type="presParOf" srcId="{021131C9-521A-421E-B510-DB5BD6E52306}" destId="{142761A0-8BC7-46E4-8E06-B9F8A331383A}" srcOrd="4" destOrd="0" presId="urn:microsoft.com/office/officeart/2005/8/layout/hList7#1"/>
    <dgm:cxn modelId="{195602B9-1F51-4B8E-8360-00D8CA705450}" type="presParOf" srcId="{142761A0-8BC7-46E4-8E06-B9F8A331383A}" destId="{F5CA8666-36ED-44C1-B7B2-D342E78DDB25}" srcOrd="0" destOrd="0" presId="urn:microsoft.com/office/officeart/2005/8/layout/hList7#1"/>
    <dgm:cxn modelId="{4ACEAB44-05F4-42E4-A41F-87E65C61D0BE}" type="presParOf" srcId="{142761A0-8BC7-46E4-8E06-B9F8A331383A}" destId="{1D70DA54-21B0-4D15-9604-C700C1AAA284}" srcOrd="1" destOrd="0" presId="urn:microsoft.com/office/officeart/2005/8/layout/hList7#1"/>
    <dgm:cxn modelId="{4E1347DD-FCBE-4C35-AC3B-DF20725FEDD8}" type="presParOf" srcId="{142761A0-8BC7-46E4-8E06-B9F8A331383A}" destId="{8272FCD8-CEBA-40D0-AA32-285EBCF53381}" srcOrd="2" destOrd="0" presId="urn:microsoft.com/office/officeart/2005/8/layout/hList7#1"/>
    <dgm:cxn modelId="{E36A06E8-4F86-40BD-A7E6-E6FD7C0E5C42}" type="presParOf" srcId="{142761A0-8BC7-46E4-8E06-B9F8A331383A}" destId="{83D353C4-BABF-4D15-8AB2-66DF63F1084F}" srcOrd="3" destOrd="0" presId="urn:microsoft.com/office/officeart/2005/8/layout/hList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1BD5AA-3A9F-4DA2-BD6D-12C3A9059857}">
      <dsp:nvSpPr>
        <dsp:cNvPr id="0" name=""/>
        <dsp:cNvSpPr/>
      </dsp:nvSpPr>
      <dsp:spPr>
        <a:xfrm>
          <a:off x="53840" y="0"/>
          <a:ext cx="2578235" cy="5123714"/>
        </a:xfrm>
        <a:prstGeom prst="roundRect">
          <a:avLst>
            <a:gd name="adj" fmla="val 10000"/>
          </a:avLst>
        </a:prstGeom>
        <a:no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l" defTabSz="2889250">
            <a:lnSpc>
              <a:spcPct val="90000"/>
            </a:lnSpc>
            <a:spcBef>
              <a:spcPct val="0"/>
            </a:spcBef>
            <a:spcAft>
              <a:spcPct val="35000"/>
            </a:spcAft>
            <a:buNone/>
          </a:pPr>
          <a:endParaRPr lang="en-GB" sz="6500" kern="1200" noProof="0" dirty="0"/>
        </a:p>
      </dsp:txBody>
      <dsp:txXfrm>
        <a:off x="53840" y="2049486"/>
        <a:ext cx="2578235" cy="2049486"/>
      </dsp:txXfrm>
    </dsp:sp>
    <dsp:sp modelId="{1B450AD3-2129-42B9-A83C-977A49647038}">
      <dsp:nvSpPr>
        <dsp:cNvPr id="0" name=""/>
        <dsp:cNvSpPr/>
      </dsp:nvSpPr>
      <dsp:spPr>
        <a:xfrm>
          <a:off x="437676" y="307422"/>
          <a:ext cx="1706197" cy="1706197"/>
        </a:xfrm>
        <a:prstGeom prst="ellipse">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1E2233-65D8-4A82-BEDE-3E6339C34546}">
      <dsp:nvSpPr>
        <dsp:cNvPr id="0" name=""/>
        <dsp:cNvSpPr/>
      </dsp:nvSpPr>
      <dsp:spPr>
        <a:xfrm>
          <a:off x="2682661" y="0"/>
          <a:ext cx="2578235" cy="5123714"/>
        </a:xfrm>
        <a:prstGeom prst="roundRect">
          <a:avLst>
            <a:gd name="adj" fmla="val 10000"/>
          </a:avLst>
        </a:prstGeom>
        <a:noFill/>
        <a:ln w="12700" cap="flat" cmpd="sng" algn="ctr">
          <a:solidFill>
            <a:srgbClr val="FF6FC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l" defTabSz="2889250">
            <a:lnSpc>
              <a:spcPct val="90000"/>
            </a:lnSpc>
            <a:spcBef>
              <a:spcPct val="0"/>
            </a:spcBef>
            <a:spcAft>
              <a:spcPct val="35000"/>
            </a:spcAft>
            <a:buNone/>
          </a:pPr>
          <a:endParaRPr lang="es-ES" sz="6500" kern="1200" dirty="0"/>
        </a:p>
      </dsp:txBody>
      <dsp:txXfrm>
        <a:off x="2682661" y="2049486"/>
        <a:ext cx="2578235" cy="2049486"/>
      </dsp:txXfrm>
    </dsp:sp>
    <dsp:sp modelId="{4E96C3E6-BA19-41BB-B50F-FED84D4D501E}">
      <dsp:nvSpPr>
        <dsp:cNvPr id="0" name=""/>
        <dsp:cNvSpPr/>
      </dsp:nvSpPr>
      <dsp:spPr>
        <a:xfrm>
          <a:off x="3093259" y="307422"/>
          <a:ext cx="1706197" cy="1706197"/>
        </a:xfrm>
        <a:prstGeom prst="ellipse">
          <a:avLst/>
        </a:prstGeom>
        <a:solidFill>
          <a:schemeClr val="accent4">
            <a:tint val="50000"/>
            <a:hueOff val="5723762"/>
            <a:satOff val="-30078"/>
            <a:lumOff val="-21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CA8666-36ED-44C1-B7B2-D342E78DDB25}">
      <dsp:nvSpPr>
        <dsp:cNvPr id="0" name=""/>
        <dsp:cNvSpPr/>
      </dsp:nvSpPr>
      <dsp:spPr>
        <a:xfrm>
          <a:off x="5312822" y="0"/>
          <a:ext cx="2578235" cy="5123714"/>
        </a:xfrm>
        <a:prstGeom prst="roundRect">
          <a:avLst>
            <a:gd name="adj" fmla="val 10000"/>
          </a:avLst>
        </a:prstGeom>
        <a:noFill/>
        <a:ln w="12700" cap="flat" cmpd="sng" algn="ctr">
          <a:solidFill>
            <a:srgbClr val="4472C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l" defTabSz="2889250">
            <a:lnSpc>
              <a:spcPct val="90000"/>
            </a:lnSpc>
            <a:spcBef>
              <a:spcPct val="0"/>
            </a:spcBef>
            <a:spcAft>
              <a:spcPct val="35000"/>
            </a:spcAft>
            <a:buNone/>
          </a:pPr>
          <a:endParaRPr lang="en-GB" sz="6500" kern="1200" noProof="0" dirty="0"/>
        </a:p>
      </dsp:txBody>
      <dsp:txXfrm>
        <a:off x="5312822" y="2049486"/>
        <a:ext cx="2578235" cy="2049486"/>
      </dsp:txXfrm>
    </dsp:sp>
    <dsp:sp modelId="{83D353C4-BABF-4D15-8AB2-66DF63F1084F}">
      <dsp:nvSpPr>
        <dsp:cNvPr id="0" name=""/>
        <dsp:cNvSpPr/>
      </dsp:nvSpPr>
      <dsp:spPr>
        <a:xfrm>
          <a:off x="5748842" y="307422"/>
          <a:ext cx="1706197" cy="1706197"/>
        </a:xfrm>
        <a:prstGeom prst="ellipse">
          <a:avLst/>
        </a:prstGeom>
        <a:solidFill>
          <a:schemeClr val="accent4">
            <a:tint val="50000"/>
            <a:hueOff val="11447524"/>
            <a:satOff val="-60156"/>
            <a:lumOff val="-4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4CCC58-2CBD-44D5-B111-478679204C93}">
      <dsp:nvSpPr>
        <dsp:cNvPr id="0" name=""/>
        <dsp:cNvSpPr/>
      </dsp:nvSpPr>
      <dsp:spPr>
        <a:xfrm flipH="1" flipV="1">
          <a:off x="3190347" y="3981325"/>
          <a:ext cx="1557621" cy="715642"/>
        </a:xfrm>
        <a:prstGeom prst="leftRightArrow">
          <a:avLst/>
        </a:prstGeom>
        <a:solidFill>
          <a:schemeClr val="accent4">
            <a:tint val="40000"/>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1BD5AA-3A9F-4DA2-BD6D-12C3A9059857}">
      <dsp:nvSpPr>
        <dsp:cNvPr id="0" name=""/>
        <dsp:cNvSpPr/>
      </dsp:nvSpPr>
      <dsp:spPr>
        <a:xfrm>
          <a:off x="53840" y="0"/>
          <a:ext cx="2578235" cy="4919580"/>
        </a:xfrm>
        <a:prstGeom prst="roundRect">
          <a:avLst>
            <a:gd name="adj" fmla="val 10000"/>
          </a:avLst>
        </a:prstGeom>
        <a:noFill/>
        <a:ln w="12700" cap="flat" cmpd="sng" algn="ctr">
          <a:solidFill>
            <a:schemeClr val="tx1">
              <a:lumMod val="50000"/>
              <a:lumOff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l" defTabSz="2889250">
            <a:lnSpc>
              <a:spcPct val="90000"/>
            </a:lnSpc>
            <a:spcBef>
              <a:spcPct val="0"/>
            </a:spcBef>
            <a:spcAft>
              <a:spcPct val="35000"/>
            </a:spcAft>
            <a:buNone/>
          </a:pPr>
          <a:endParaRPr lang="en-GB" sz="6500" kern="1200" noProof="0" dirty="0"/>
        </a:p>
      </dsp:txBody>
      <dsp:txXfrm>
        <a:off x="53840" y="1967832"/>
        <a:ext cx="2578235" cy="1967832"/>
      </dsp:txXfrm>
    </dsp:sp>
    <dsp:sp modelId="{1B450AD3-2129-42B9-A83C-977A49647038}">
      <dsp:nvSpPr>
        <dsp:cNvPr id="0" name=""/>
        <dsp:cNvSpPr/>
      </dsp:nvSpPr>
      <dsp:spPr>
        <a:xfrm>
          <a:off x="471665" y="295174"/>
          <a:ext cx="1638220" cy="1638220"/>
        </a:xfrm>
        <a:prstGeom prst="ellipse">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1E2233-65D8-4A82-BEDE-3E6339C34546}">
      <dsp:nvSpPr>
        <dsp:cNvPr id="0" name=""/>
        <dsp:cNvSpPr/>
      </dsp:nvSpPr>
      <dsp:spPr>
        <a:xfrm>
          <a:off x="2682661" y="0"/>
          <a:ext cx="2578235" cy="4919580"/>
        </a:xfrm>
        <a:prstGeom prst="roundRect">
          <a:avLst>
            <a:gd name="adj" fmla="val 10000"/>
          </a:avLst>
        </a:prstGeom>
        <a:noFill/>
        <a:ln w="12700" cap="flat" cmpd="sng" algn="ctr">
          <a:solidFill>
            <a:srgbClr val="FF6FC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l" defTabSz="2889250">
            <a:lnSpc>
              <a:spcPct val="90000"/>
            </a:lnSpc>
            <a:spcBef>
              <a:spcPct val="0"/>
            </a:spcBef>
            <a:spcAft>
              <a:spcPct val="35000"/>
            </a:spcAft>
            <a:buNone/>
          </a:pPr>
          <a:endParaRPr lang="es-ES" sz="6500" kern="1200" dirty="0"/>
        </a:p>
      </dsp:txBody>
      <dsp:txXfrm>
        <a:off x="2682661" y="1967832"/>
        <a:ext cx="2578235" cy="1967832"/>
      </dsp:txXfrm>
    </dsp:sp>
    <dsp:sp modelId="{4E96C3E6-BA19-41BB-B50F-FED84D4D501E}">
      <dsp:nvSpPr>
        <dsp:cNvPr id="0" name=""/>
        <dsp:cNvSpPr/>
      </dsp:nvSpPr>
      <dsp:spPr>
        <a:xfrm>
          <a:off x="3127247" y="295174"/>
          <a:ext cx="1638220" cy="1638220"/>
        </a:xfrm>
        <a:prstGeom prst="ellipse">
          <a:avLst/>
        </a:prstGeom>
        <a:solidFill>
          <a:schemeClr val="accent4">
            <a:tint val="50000"/>
            <a:hueOff val="5723762"/>
            <a:satOff val="-30078"/>
            <a:lumOff val="-21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CA8666-36ED-44C1-B7B2-D342E78DDB25}">
      <dsp:nvSpPr>
        <dsp:cNvPr id="0" name=""/>
        <dsp:cNvSpPr/>
      </dsp:nvSpPr>
      <dsp:spPr>
        <a:xfrm>
          <a:off x="5312822" y="0"/>
          <a:ext cx="2578235" cy="4919580"/>
        </a:xfrm>
        <a:prstGeom prst="roundRect">
          <a:avLst>
            <a:gd name="adj" fmla="val 10000"/>
          </a:avLst>
        </a:prstGeom>
        <a:noFill/>
        <a:ln w="12700" cap="flat" cmpd="sng" algn="ctr">
          <a:solidFill>
            <a:srgbClr val="4472C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l" defTabSz="2889250">
            <a:lnSpc>
              <a:spcPct val="90000"/>
            </a:lnSpc>
            <a:spcBef>
              <a:spcPct val="0"/>
            </a:spcBef>
            <a:spcAft>
              <a:spcPct val="35000"/>
            </a:spcAft>
            <a:buNone/>
          </a:pPr>
          <a:endParaRPr lang="en-GB" sz="6500" kern="1200" noProof="0" dirty="0"/>
        </a:p>
      </dsp:txBody>
      <dsp:txXfrm>
        <a:off x="5312822" y="1967832"/>
        <a:ext cx="2578235" cy="1967832"/>
      </dsp:txXfrm>
    </dsp:sp>
    <dsp:sp modelId="{83D353C4-BABF-4D15-8AB2-66DF63F1084F}">
      <dsp:nvSpPr>
        <dsp:cNvPr id="0" name=""/>
        <dsp:cNvSpPr/>
      </dsp:nvSpPr>
      <dsp:spPr>
        <a:xfrm>
          <a:off x="5782830" y="295174"/>
          <a:ext cx="1638220" cy="1638220"/>
        </a:xfrm>
        <a:prstGeom prst="ellipse">
          <a:avLst/>
        </a:prstGeom>
        <a:solidFill>
          <a:schemeClr val="accent4">
            <a:tint val="50000"/>
            <a:hueOff val="11447524"/>
            <a:satOff val="-60156"/>
            <a:lumOff val="-4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4CCC58-2CBD-44D5-B111-478679204C93}">
      <dsp:nvSpPr>
        <dsp:cNvPr id="0" name=""/>
        <dsp:cNvSpPr/>
      </dsp:nvSpPr>
      <dsp:spPr>
        <a:xfrm>
          <a:off x="303001" y="4100762"/>
          <a:ext cx="7261298" cy="737937"/>
        </a:xfrm>
        <a:prstGeom prst="leftRightArrow">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9114C6-F17E-423C-BE77-BD208C3D6A8D}" type="datetimeFigureOut">
              <a:rPr lang="en-US" smtClean="0"/>
              <a:t>1/8/2018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F69545-65DA-4D8D-9685-BBFEFE012E6D}" type="slidenum">
              <a:rPr lang="en-US" smtClean="0"/>
              <a:t>‹#›</a:t>
            </a:fld>
            <a:endParaRPr lang="en-US"/>
          </a:p>
        </p:txBody>
      </p:sp>
    </p:spTree>
    <p:extLst>
      <p:ext uri="{BB962C8B-B14F-4D97-AF65-F5344CB8AC3E}">
        <p14:creationId xmlns:p14="http://schemas.microsoft.com/office/powerpoint/2010/main" val="790836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F69545-65DA-4D8D-9685-BBFEFE012E6D}" type="slidenum">
              <a:rPr lang="en-US" smtClean="0"/>
              <a:t>2</a:t>
            </a:fld>
            <a:endParaRPr lang="en-US"/>
          </a:p>
        </p:txBody>
      </p:sp>
    </p:spTree>
    <p:extLst>
      <p:ext uri="{BB962C8B-B14F-4D97-AF65-F5344CB8AC3E}">
        <p14:creationId xmlns:p14="http://schemas.microsoft.com/office/powerpoint/2010/main" val="2823870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F69545-65DA-4D8D-9685-BBFEFE012E6D}" type="slidenum">
              <a:rPr lang="en-US" smtClean="0"/>
              <a:t>3</a:t>
            </a:fld>
            <a:endParaRPr lang="en-US"/>
          </a:p>
        </p:txBody>
      </p:sp>
    </p:spTree>
    <p:extLst>
      <p:ext uri="{BB962C8B-B14F-4D97-AF65-F5344CB8AC3E}">
        <p14:creationId xmlns:p14="http://schemas.microsoft.com/office/powerpoint/2010/main" val="3648557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F69545-65DA-4D8D-9685-BBFEFE012E6D}" type="slidenum">
              <a:rPr lang="en-US" smtClean="0"/>
              <a:t>4</a:t>
            </a:fld>
            <a:endParaRPr lang="en-US"/>
          </a:p>
        </p:txBody>
      </p:sp>
    </p:spTree>
    <p:extLst>
      <p:ext uri="{BB962C8B-B14F-4D97-AF65-F5344CB8AC3E}">
        <p14:creationId xmlns:p14="http://schemas.microsoft.com/office/powerpoint/2010/main" val="833135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F69545-65DA-4D8D-9685-BBFEFE012E6D}" type="slidenum">
              <a:rPr lang="en-US" smtClean="0"/>
              <a:t>5</a:t>
            </a:fld>
            <a:endParaRPr lang="en-US"/>
          </a:p>
        </p:txBody>
      </p:sp>
    </p:spTree>
    <p:extLst>
      <p:ext uri="{BB962C8B-B14F-4D97-AF65-F5344CB8AC3E}">
        <p14:creationId xmlns:p14="http://schemas.microsoft.com/office/powerpoint/2010/main" val="4009751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2A9CA827-9F73-D04D-9BD3-1C26C98FC7E6}" type="slidenum">
              <a:rPr lang="es-ES" smtClean="0"/>
              <a:t>9</a:t>
            </a:fld>
            <a:endParaRPr lang="es-ES"/>
          </a:p>
        </p:txBody>
      </p:sp>
    </p:spTree>
    <p:extLst>
      <p:ext uri="{BB962C8B-B14F-4D97-AF65-F5344CB8AC3E}">
        <p14:creationId xmlns:p14="http://schemas.microsoft.com/office/powerpoint/2010/main" val="3599036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F69545-65DA-4D8D-9685-BBFEFE012E6D}" type="slidenum">
              <a:rPr lang="en-US" smtClean="0"/>
              <a:t>13</a:t>
            </a:fld>
            <a:endParaRPr lang="en-US"/>
          </a:p>
        </p:txBody>
      </p:sp>
    </p:spTree>
    <p:extLst>
      <p:ext uri="{BB962C8B-B14F-4D97-AF65-F5344CB8AC3E}">
        <p14:creationId xmlns:p14="http://schemas.microsoft.com/office/powerpoint/2010/main" val="2348107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35204EF-1C1E-4C3C-B026-6547B4A3299E}" type="datetimeFigureOut">
              <a:rPr lang="es-ES" smtClean="0"/>
              <a:pPr/>
              <a:t>08/01/2018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692E492-4A6F-45D6-856D-834BA58D4767}" type="slidenum">
              <a:rPr lang="es-ES" smtClean="0"/>
              <a:pPr/>
              <a:t>‹#›</a:t>
            </a:fld>
            <a:endParaRPr lang="es-ES"/>
          </a:p>
        </p:txBody>
      </p:sp>
    </p:spTree>
    <p:extLst>
      <p:ext uri="{BB962C8B-B14F-4D97-AF65-F5344CB8AC3E}">
        <p14:creationId xmlns:p14="http://schemas.microsoft.com/office/powerpoint/2010/main" val="392514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5204EF-1C1E-4C3C-B026-6547B4A3299E}" type="datetimeFigureOut">
              <a:rPr lang="es-ES" smtClean="0"/>
              <a:pPr/>
              <a:t>08/01/2018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692E492-4A6F-45D6-856D-834BA58D4767}" type="slidenum">
              <a:rPr lang="es-ES" smtClean="0"/>
              <a:pPr/>
              <a:t>‹#›</a:t>
            </a:fld>
            <a:endParaRPr lang="es-ES"/>
          </a:p>
        </p:txBody>
      </p:sp>
    </p:spTree>
    <p:extLst>
      <p:ext uri="{BB962C8B-B14F-4D97-AF65-F5344CB8AC3E}">
        <p14:creationId xmlns:p14="http://schemas.microsoft.com/office/powerpoint/2010/main" val="3916270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5204EF-1C1E-4C3C-B026-6547B4A3299E}" type="datetimeFigureOut">
              <a:rPr lang="es-ES" smtClean="0"/>
              <a:pPr/>
              <a:t>08/01/2018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692E492-4A6F-45D6-856D-834BA58D4767}" type="slidenum">
              <a:rPr lang="es-ES" smtClean="0"/>
              <a:pPr/>
              <a:t>‹#›</a:t>
            </a:fld>
            <a:endParaRPr lang="es-ES"/>
          </a:p>
        </p:txBody>
      </p:sp>
    </p:spTree>
    <p:extLst>
      <p:ext uri="{BB962C8B-B14F-4D97-AF65-F5344CB8AC3E}">
        <p14:creationId xmlns:p14="http://schemas.microsoft.com/office/powerpoint/2010/main" val="2302335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5204EF-1C1E-4C3C-B026-6547B4A3299E}" type="datetimeFigureOut">
              <a:rPr lang="es-ES" smtClean="0"/>
              <a:pPr/>
              <a:t>08/01/2018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692E492-4A6F-45D6-856D-834BA58D4767}" type="slidenum">
              <a:rPr lang="es-ES" smtClean="0"/>
              <a:pPr/>
              <a:t>‹#›</a:t>
            </a:fld>
            <a:endParaRPr lang="es-ES"/>
          </a:p>
        </p:txBody>
      </p:sp>
    </p:spTree>
    <p:extLst>
      <p:ext uri="{BB962C8B-B14F-4D97-AF65-F5344CB8AC3E}">
        <p14:creationId xmlns:p14="http://schemas.microsoft.com/office/powerpoint/2010/main" val="2431417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935204EF-1C1E-4C3C-B026-6547B4A3299E}" type="datetimeFigureOut">
              <a:rPr lang="es-ES" smtClean="0"/>
              <a:pPr/>
              <a:t>08/01/2018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692E492-4A6F-45D6-856D-834BA58D4767}" type="slidenum">
              <a:rPr lang="es-ES" smtClean="0"/>
              <a:pPr/>
              <a:t>‹#›</a:t>
            </a:fld>
            <a:endParaRPr lang="es-ES"/>
          </a:p>
        </p:txBody>
      </p:sp>
    </p:spTree>
    <p:extLst>
      <p:ext uri="{BB962C8B-B14F-4D97-AF65-F5344CB8AC3E}">
        <p14:creationId xmlns:p14="http://schemas.microsoft.com/office/powerpoint/2010/main" val="388720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35204EF-1C1E-4C3C-B026-6547B4A3299E}" type="datetimeFigureOut">
              <a:rPr lang="es-ES" smtClean="0"/>
              <a:pPr/>
              <a:t>08/01/2018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692E492-4A6F-45D6-856D-834BA58D4767}" type="slidenum">
              <a:rPr lang="es-ES" smtClean="0"/>
              <a:pPr/>
              <a:t>‹#›</a:t>
            </a:fld>
            <a:endParaRPr lang="es-ES"/>
          </a:p>
        </p:txBody>
      </p:sp>
    </p:spTree>
    <p:extLst>
      <p:ext uri="{BB962C8B-B14F-4D97-AF65-F5344CB8AC3E}">
        <p14:creationId xmlns:p14="http://schemas.microsoft.com/office/powerpoint/2010/main" val="1392638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35204EF-1C1E-4C3C-B026-6547B4A3299E}" type="datetimeFigureOut">
              <a:rPr lang="es-ES" smtClean="0"/>
              <a:pPr/>
              <a:t>08/01/2018</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D692E492-4A6F-45D6-856D-834BA58D4767}" type="slidenum">
              <a:rPr lang="es-ES" smtClean="0"/>
              <a:pPr/>
              <a:t>‹#›</a:t>
            </a:fld>
            <a:endParaRPr lang="es-ES"/>
          </a:p>
        </p:txBody>
      </p:sp>
    </p:spTree>
    <p:extLst>
      <p:ext uri="{BB962C8B-B14F-4D97-AF65-F5344CB8AC3E}">
        <p14:creationId xmlns:p14="http://schemas.microsoft.com/office/powerpoint/2010/main" val="1748044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35204EF-1C1E-4C3C-B026-6547B4A3299E}" type="datetimeFigureOut">
              <a:rPr lang="es-ES" smtClean="0"/>
              <a:pPr/>
              <a:t>08/01/2018</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D692E492-4A6F-45D6-856D-834BA58D4767}" type="slidenum">
              <a:rPr lang="es-ES" smtClean="0"/>
              <a:pPr/>
              <a:t>‹#›</a:t>
            </a:fld>
            <a:endParaRPr lang="es-ES"/>
          </a:p>
        </p:txBody>
      </p:sp>
    </p:spTree>
    <p:extLst>
      <p:ext uri="{BB962C8B-B14F-4D97-AF65-F5344CB8AC3E}">
        <p14:creationId xmlns:p14="http://schemas.microsoft.com/office/powerpoint/2010/main" val="2517038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5204EF-1C1E-4C3C-B026-6547B4A3299E}" type="datetimeFigureOut">
              <a:rPr lang="es-ES" smtClean="0"/>
              <a:pPr/>
              <a:t>08/01/2018</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D692E492-4A6F-45D6-856D-834BA58D4767}" type="slidenum">
              <a:rPr lang="es-ES" smtClean="0"/>
              <a:pPr/>
              <a:t>‹#›</a:t>
            </a:fld>
            <a:endParaRPr lang="es-ES"/>
          </a:p>
        </p:txBody>
      </p:sp>
    </p:spTree>
    <p:extLst>
      <p:ext uri="{BB962C8B-B14F-4D97-AF65-F5344CB8AC3E}">
        <p14:creationId xmlns:p14="http://schemas.microsoft.com/office/powerpoint/2010/main" val="1975877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935204EF-1C1E-4C3C-B026-6547B4A3299E}" type="datetimeFigureOut">
              <a:rPr lang="es-ES" smtClean="0"/>
              <a:pPr/>
              <a:t>08/01/2018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692E492-4A6F-45D6-856D-834BA58D4767}" type="slidenum">
              <a:rPr lang="es-ES" smtClean="0"/>
              <a:pPr/>
              <a:t>‹#›</a:t>
            </a:fld>
            <a:endParaRPr lang="es-ES"/>
          </a:p>
        </p:txBody>
      </p:sp>
    </p:spTree>
    <p:extLst>
      <p:ext uri="{BB962C8B-B14F-4D97-AF65-F5344CB8AC3E}">
        <p14:creationId xmlns:p14="http://schemas.microsoft.com/office/powerpoint/2010/main" val="83984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935204EF-1C1E-4C3C-B026-6547B4A3299E}" type="datetimeFigureOut">
              <a:rPr lang="es-ES" smtClean="0"/>
              <a:pPr/>
              <a:t>08/01/2018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692E492-4A6F-45D6-856D-834BA58D4767}" type="slidenum">
              <a:rPr lang="es-ES" smtClean="0"/>
              <a:pPr/>
              <a:t>‹#›</a:t>
            </a:fld>
            <a:endParaRPr lang="es-ES"/>
          </a:p>
        </p:txBody>
      </p:sp>
    </p:spTree>
    <p:extLst>
      <p:ext uri="{BB962C8B-B14F-4D97-AF65-F5344CB8AC3E}">
        <p14:creationId xmlns:p14="http://schemas.microsoft.com/office/powerpoint/2010/main" val="1762483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5204EF-1C1E-4C3C-B026-6547B4A3299E}" type="datetimeFigureOut">
              <a:rPr lang="es-ES" smtClean="0"/>
              <a:pPr/>
              <a:t>08/01/2018</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92E492-4A6F-45D6-856D-834BA58D4767}" type="slidenum">
              <a:rPr lang="es-ES" smtClean="0"/>
              <a:pPr/>
              <a:t>‹#›</a:t>
            </a:fld>
            <a:endParaRPr lang="es-ES"/>
          </a:p>
        </p:txBody>
      </p:sp>
    </p:spTree>
    <p:extLst>
      <p:ext uri="{BB962C8B-B14F-4D97-AF65-F5344CB8AC3E}">
        <p14:creationId xmlns:p14="http://schemas.microsoft.com/office/powerpoint/2010/main" val="2054338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3"/>
          <p:cNvSpPr/>
          <p:nvPr/>
        </p:nvSpPr>
        <p:spPr>
          <a:xfrm>
            <a:off x="309092" y="1467570"/>
            <a:ext cx="8577331" cy="1015663"/>
          </a:xfrm>
          <a:prstGeom prst="rect">
            <a:avLst/>
          </a:prstGeom>
        </p:spPr>
        <p:txBody>
          <a:bodyPr wrap="square">
            <a:spAutoFit/>
          </a:bodyPr>
          <a:lstStyle/>
          <a:p>
            <a:endParaRPr lang="en-GB" sz="2000" dirty="0"/>
          </a:p>
          <a:p>
            <a:pPr algn="ctr"/>
            <a:r>
              <a:rPr lang="en-GB" sz="2000" dirty="0">
                <a:solidFill>
                  <a:srgbClr val="205595"/>
                </a:solidFill>
              </a:rPr>
              <a:t>Consumer Driven Production: </a:t>
            </a:r>
            <a:r>
              <a:rPr lang="en-GB" sz="2000" dirty="0">
                <a:solidFill>
                  <a:schemeClr val="tx1">
                    <a:lumMod val="50000"/>
                    <a:lumOff val="50000"/>
                  </a:schemeClr>
                </a:solidFill>
              </a:rPr>
              <a:t>Integrating Innovative Approaches for Competitive </a:t>
            </a:r>
            <a:br>
              <a:rPr lang="en-GB" sz="2000" dirty="0">
                <a:solidFill>
                  <a:schemeClr val="tx1">
                    <a:lumMod val="50000"/>
                    <a:lumOff val="50000"/>
                  </a:schemeClr>
                </a:solidFill>
              </a:rPr>
            </a:br>
            <a:r>
              <a:rPr lang="en-GB" sz="2000" dirty="0">
                <a:solidFill>
                  <a:schemeClr val="tx1">
                    <a:lumMod val="50000"/>
                    <a:lumOff val="50000"/>
                  </a:schemeClr>
                </a:solidFill>
              </a:rPr>
              <a:t>and Sustainable Performance across the Mediterranean Aquaculture Value Chain</a:t>
            </a:r>
          </a:p>
        </p:txBody>
      </p:sp>
      <p:sp>
        <p:nvSpPr>
          <p:cNvPr id="8" name="CuadroTexto 5"/>
          <p:cNvSpPr txBox="1"/>
          <p:nvPr/>
        </p:nvSpPr>
        <p:spPr>
          <a:xfrm>
            <a:off x="146505" y="6252642"/>
            <a:ext cx="8140640" cy="369332"/>
          </a:xfrm>
          <a:prstGeom prst="rect">
            <a:avLst/>
          </a:prstGeom>
          <a:noFill/>
        </p:spPr>
        <p:txBody>
          <a:bodyPr wrap="square" rtlCol="0">
            <a:spAutoFit/>
          </a:bodyPr>
          <a:lstStyle/>
          <a:p>
            <a:r>
              <a:rPr lang="en-GB" sz="900" dirty="0">
                <a:solidFill>
                  <a:schemeClr val="tx1">
                    <a:lumMod val="50000"/>
                    <a:lumOff val="50000"/>
                  </a:schemeClr>
                </a:solidFill>
              </a:rPr>
              <a:t>This project has received funding from the European Union’s Horizon 2020 research and innovation programme under grant agreement No 727610. This output reflects the views only of the author(s), and the European Union cannot be held responsible for any use which may be made of the information contained therein. </a:t>
            </a:r>
          </a:p>
        </p:txBody>
      </p:sp>
      <p:sp>
        <p:nvSpPr>
          <p:cNvPr id="9" name="Subtitle 2"/>
          <p:cNvSpPr>
            <a:spLocks noGrp="1"/>
          </p:cNvSpPr>
          <p:nvPr>
            <p:ph type="subTitle" idx="1"/>
          </p:nvPr>
        </p:nvSpPr>
        <p:spPr>
          <a:xfrm>
            <a:off x="5680627" y="2729222"/>
            <a:ext cx="3205796" cy="1296144"/>
          </a:xfrm>
        </p:spPr>
        <p:txBody>
          <a:bodyPr>
            <a:normAutofit/>
          </a:bodyPr>
          <a:lstStyle/>
          <a:p>
            <a:pPr algn="l"/>
            <a:r>
              <a:rPr lang="en-IE" sz="2400" b="1" dirty="0">
                <a:solidFill>
                  <a:srgbClr val="205595"/>
                </a:solidFill>
                <a:cs typeface="Verdana"/>
              </a:rPr>
              <a:t>Katerina Moutou</a:t>
            </a:r>
            <a:br>
              <a:rPr lang="en-IE" sz="2400" b="1" dirty="0">
                <a:solidFill>
                  <a:srgbClr val="0091CE"/>
                </a:solidFill>
                <a:cs typeface="Verdana"/>
              </a:rPr>
            </a:br>
            <a:r>
              <a:rPr lang="en-IE" sz="2400" b="1" dirty="0">
                <a:solidFill>
                  <a:srgbClr val="0091CE"/>
                </a:solidFill>
                <a:cs typeface="Verdana"/>
              </a:rPr>
              <a:t>Coordinator</a:t>
            </a:r>
          </a:p>
          <a:p>
            <a:pPr algn="l"/>
            <a:r>
              <a:rPr lang="en-IE" sz="1800" dirty="0">
                <a:solidFill>
                  <a:srgbClr val="1FABDA"/>
                </a:solidFill>
                <a:cs typeface="Verdana"/>
              </a:rPr>
              <a:t>University of Thessaly, Greece</a:t>
            </a:r>
          </a:p>
        </p:txBody>
      </p:sp>
      <p:pic>
        <p:nvPicPr>
          <p:cNvPr id="10" name="Picture 9"/>
          <p:cNvPicPr>
            <a:picLocks noChangeAspect="1"/>
          </p:cNvPicPr>
          <p:nvPr/>
        </p:nvPicPr>
        <p:blipFill>
          <a:blip r:embed="rId2"/>
          <a:stretch>
            <a:fillRect/>
          </a:stretch>
        </p:blipFill>
        <p:spPr>
          <a:xfrm>
            <a:off x="1790396" y="567072"/>
            <a:ext cx="5563207" cy="1187933"/>
          </a:xfrm>
          <a:prstGeom prst="rect">
            <a:avLst/>
          </a:prstGeom>
        </p:spPr>
      </p:pic>
      <p:pic>
        <p:nvPicPr>
          <p:cNvPr id="11" name="Picture 10"/>
          <p:cNvPicPr>
            <a:picLocks noChangeAspect="1"/>
          </p:cNvPicPr>
          <p:nvPr/>
        </p:nvPicPr>
        <p:blipFill>
          <a:blip r:embed="rId3">
            <a:alphaModFix amt="49000"/>
          </a:blip>
          <a:stretch>
            <a:fillRect/>
          </a:stretch>
        </p:blipFill>
        <p:spPr>
          <a:xfrm>
            <a:off x="247231" y="2499133"/>
            <a:ext cx="5353378" cy="3672366"/>
          </a:xfrm>
          <a:prstGeom prst="rect">
            <a:avLst/>
          </a:prstGeom>
        </p:spPr>
      </p:pic>
      <p:sp>
        <p:nvSpPr>
          <p:cNvPr id="3" name="Rectangle 2"/>
          <p:cNvSpPr/>
          <p:nvPr/>
        </p:nvSpPr>
        <p:spPr>
          <a:xfrm>
            <a:off x="0" y="0"/>
            <a:ext cx="9144000" cy="314960"/>
          </a:xfrm>
          <a:prstGeom prst="rect">
            <a:avLst/>
          </a:prstGeom>
          <a:solidFill>
            <a:srgbClr val="1FABD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FABDA"/>
              </a:solidFill>
            </a:endParaRPr>
          </a:p>
        </p:txBody>
      </p:sp>
      <p:sp>
        <p:nvSpPr>
          <p:cNvPr id="12" name="Rectangle 11"/>
          <p:cNvSpPr/>
          <p:nvPr/>
        </p:nvSpPr>
        <p:spPr>
          <a:xfrm>
            <a:off x="-1" y="6687050"/>
            <a:ext cx="9144000" cy="181109"/>
          </a:xfrm>
          <a:prstGeom prst="rect">
            <a:avLst/>
          </a:prstGeom>
          <a:solidFill>
            <a:srgbClr val="2055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05595"/>
              </a:solidFill>
            </a:endParaRP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t="27421" b="33197"/>
          <a:stretch/>
        </p:blipFill>
        <p:spPr>
          <a:xfrm>
            <a:off x="6326666" y="4813658"/>
            <a:ext cx="1553989" cy="612000"/>
          </a:xfrm>
          <a:prstGeom prst="rect">
            <a:avLst/>
          </a:prstGeom>
        </p:spPr>
      </p:pic>
      <p:sp>
        <p:nvSpPr>
          <p:cNvPr id="2" name="TextBox 1">
            <a:extLst>
              <a:ext uri="{FF2B5EF4-FFF2-40B4-BE49-F238E27FC236}">
                <a16:creationId xmlns:a16="http://schemas.microsoft.com/office/drawing/2014/main" id="{D48189F2-A4AC-4705-BD72-95EEB9621F59}"/>
              </a:ext>
            </a:extLst>
          </p:cNvPr>
          <p:cNvSpPr txBox="1"/>
          <p:nvPr/>
        </p:nvSpPr>
        <p:spPr>
          <a:xfrm>
            <a:off x="5384043" y="5506394"/>
            <a:ext cx="3439236" cy="584775"/>
          </a:xfrm>
          <a:prstGeom prst="rect">
            <a:avLst/>
          </a:prstGeom>
          <a:noFill/>
        </p:spPr>
        <p:txBody>
          <a:bodyPr wrap="square" rtlCol="0">
            <a:spAutoFit/>
          </a:bodyPr>
          <a:lstStyle/>
          <a:p>
            <a:pPr algn="ctr"/>
            <a:r>
              <a:rPr lang="en-US" sz="1600" dirty="0" err="1">
                <a:solidFill>
                  <a:srgbClr val="205595"/>
                </a:solidFill>
              </a:rPr>
              <a:t>BlueMED</a:t>
            </a:r>
            <a:r>
              <a:rPr lang="en-US" sz="1600" dirty="0">
                <a:solidFill>
                  <a:srgbClr val="205595"/>
                </a:solidFill>
              </a:rPr>
              <a:t> CSA Coordinators’ Meeting </a:t>
            </a:r>
          </a:p>
          <a:p>
            <a:pPr algn="ctr"/>
            <a:r>
              <a:rPr lang="en-US" sz="1600" dirty="0">
                <a:solidFill>
                  <a:srgbClr val="205595"/>
                </a:solidFill>
              </a:rPr>
              <a:t>Malta 11-12 January 2018 </a:t>
            </a:r>
            <a:endParaRPr lang="el-GR" sz="1600" dirty="0">
              <a:solidFill>
                <a:srgbClr val="205595"/>
              </a:solidFill>
            </a:endParaRPr>
          </a:p>
        </p:txBody>
      </p:sp>
    </p:spTree>
    <p:extLst>
      <p:ext uri="{BB962C8B-B14F-4D97-AF65-F5344CB8AC3E}">
        <p14:creationId xmlns:p14="http://schemas.microsoft.com/office/powerpoint/2010/main" val="3030295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44000" cy="314960"/>
          </a:xfrm>
          <a:prstGeom prst="rect">
            <a:avLst/>
          </a:prstGeom>
          <a:solidFill>
            <a:srgbClr val="1FABD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FABDA"/>
              </a:solidFill>
            </a:endParaRPr>
          </a:p>
        </p:txBody>
      </p:sp>
      <p:pic>
        <p:nvPicPr>
          <p:cNvPr id="19" name="Picture 18"/>
          <p:cNvPicPr>
            <a:picLocks noChangeAspect="1"/>
          </p:cNvPicPr>
          <p:nvPr/>
        </p:nvPicPr>
        <p:blipFill>
          <a:blip r:embed="rId2"/>
          <a:stretch>
            <a:fillRect/>
          </a:stretch>
        </p:blipFill>
        <p:spPr>
          <a:xfrm>
            <a:off x="5619049" y="540975"/>
            <a:ext cx="3188256" cy="680801"/>
          </a:xfrm>
          <a:prstGeom prst="rect">
            <a:avLst/>
          </a:prstGeom>
        </p:spPr>
      </p:pic>
      <p:sp>
        <p:nvSpPr>
          <p:cNvPr id="20" name="Título 1"/>
          <p:cNvSpPr txBox="1">
            <a:spLocks/>
          </p:cNvSpPr>
          <p:nvPr/>
        </p:nvSpPr>
        <p:spPr>
          <a:xfrm>
            <a:off x="336883" y="62549"/>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solidFill>
                  <a:srgbClr val="205595"/>
                </a:solidFill>
                <a:latin typeface="+mn-lt"/>
              </a:rPr>
              <a:t>Expected Outputs</a:t>
            </a:r>
          </a:p>
        </p:txBody>
      </p:sp>
      <p:graphicFrame>
        <p:nvGraphicFramePr>
          <p:cNvPr id="24" name="Diagrama 4"/>
          <p:cNvGraphicFramePr/>
          <p:nvPr>
            <p:extLst>
              <p:ext uri="{D42A27DB-BD31-4B8C-83A1-F6EECF244321}">
                <p14:modId xmlns:p14="http://schemas.microsoft.com/office/powerpoint/2010/main" val="3837323313"/>
              </p:ext>
            </p:extLst>
          </p:nvPr>
        </p:nvGraphicFramePr>
        <p:xfrm>
          <a:off x="505326" y="1292223"/>
          <a:ext cx="7892716" cy="51237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 name="Oval 28"/>
          <p:cNvSpPr/>
          <p:nvPr/>
        </p:nvSpPr>
        <p:spPr>
          <a:xfrm>
            <a:off x="964031" y="1566368"/>
            <a:ext cx="1767254" cy="1680713"/>
          </a:xfrm>
          <a:prstGeom prst="ellipse">
            <a:avLst/>
          </a:prstGeom>
          <a:solidFill>
            <a:srgbClr val="00B0F0"/>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000" b="1" dirty="0">
                <a:solidFill>
                  <a:schemeClr val="bg1"/>
                </a:solidFill>
              </a:rPr>
              <a:t>Industry</a:t>
            </a:r>
          </a:p>
        </p:txBody>
      </p:sp>
      <p:sp>
        <p:nvSpPr>
          <p:cNvPr id="30" name="Oval 29"/>
          <p:cNvSpPr/>
          <p:nvPr/>
        </p:nvSpPr>
        <p:spPr>
          <a:xfrm>
            <a:off x="6209453" y="1566368"/>
            <a:ext cx="1767254" cy="1680713"/>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31" name="Oval 30"/>
          <p:cNvSpPr/>
          <p:nvPr/>
        </p:nvSpPr>
        <p:spPr>
          <a:xfrm>
            <a:off x="3550473" y="1566368"/>
            <a:ext cx="1767254" cy="1680713"/>
          </a:xfrm>
          <a:prstGeom prst="ellipse">
            <a:avLst/>
          </a:prstGeom>
          <a:solidFill>
            <a:srgbClr val="E5007E">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Policy</a:t>
            </a:r>
          </a:p>
        </p:txBody>
      </p:sp>
      <p:sp>
        <p:nvSpPr>
          <p:cNvPr id="33" name="TextBox 32"/>
          <p:cNvSpPr txBox="1"/>
          <p:nvPr/>
        </p:nvSpPr>
        <p:spPr>
          <a:xfrm>
            <a:off x="583474" y="3228936"/>
            <a:ext cx="2475053" cy="3108543"/>
          </a:xfrm>
          <a:prstGeom prst="rect">
            <a:avLst/>
          </a:prstGeom>
          <a:noFill/>
        </p:spPr>
        <p:txBody>
          <a:bodyPr wrap="square" rtlCol="0">
            <a:spAutoFit/>
          </a:bodyPr>
          <a:lstStyle/>
          <a:p>
            <a:pPr lvl="0" algn="ctr"/>
            <a:r>
              <a:rPr lang="en-GB" sz="1400" b="1" dirty="0">
                <a:solidFill>
                  <a:srgbClr val="008496"/>
                </a:solidFill>
              </a:rPr>
              <a:t>European Certificate of Juvenile Quality</a:t>
            </a:r>
          </a:p>
          <a:p>
            <a:pPr lvl="0" algn="ctr"/>
            <a:endParaRPr lang="en-GB" sz="1400" b="1" dirty="0">
              <a:solidFill>
                <a:srgbClr val="008496"/>
              </a:solidFill>
            </a:endParaRPr>
          </a:p>
          <a:p>
            <a:pPr lvl="0" algn="ctr"/>
            <a:r>
              <a:rPr lang="en-GB" sz="1400" b="1" dirty="0">
                <a:solidFill>
                  <a:srgbClr val="008496"/>
                </a:solidFill>
              </a:rPr>
              <a:t>Products for disease management and health boost</a:t>
            </a:r>
          </a:p>
          <a:p>
            <a:pPr lvl="0" algn="ctr"/>
            <a:r>
              <a:rPr lang="en-GB" sz="1400" b="1" dirty="0">
                <a:solidFill>
                  <a:srgbClr val="008496"/>
                </a:solidFill>
              </a:rPr>
              <a:t> </a:t>
            </a:r>
          </a:p>
          <a:p>
            <a:pPr lvl="0" algn="ctr"/>
            <a:r>
              <a:rPr lang="en-GB" sz="1400" b="1" dirty="0">
                <a:solidFill>
                  <a:srgbClr val="008496"/>
                </a:solidFill>
              </a:rPr>
              <a:t>Operational Welfare Indicators</a:t>
            </a:r>
          </a:p>
          <a:p>
            <a:pPr lvl="0" algn="ctr"/>
            <a:endParaRPr lang="en-GB" sz="1400" b="1" dirty="0">
              <a:solidFill>
                <a:srgbClr val="008496"/>
              </a:solidFill>
            </a:endParaRPr>
          </a:p>
          <a:p>
            <a:pPr lvl="0" algn="ctr"/>
            <a:r>
              <a:rPr lang="en-GB" sz="1400" b="1" dirty="0">
                <a:solidFill>
                  <a:srgbClr val="008496"/>
                </a:solidFill>
              </a:rPr>
              <a:t>Technology for optimizing feed efficiency</a:t>
            </a:r>
          </a:p>
          <a:p>
            <a:pPr lvl="0" algn="ctr"/>
            <a:endParaRPr lang="en-GB" sz="1400" b="1" dirty="0">
              <a:solidFill>
                <a:srgbClr val="008496"/>
              </a:solidFill>
            </a:endParaRPr>
          </a:p>
          <a:p>
            <a:pPr lvl="0" algn="ctr"/>
            <a:r>
              <a:rPr lang="en-GB" sz="1400" b="1" dirty="0">
                <a:solidFill>
                  <a:srgbClr val="008496"/>
                </a:solidFill>
              </a:rPr>
              <a:t>Key Performance Indicators </a:t>
            </a:r>
            <a:r>
              <a:rPr lang="en-GB" sz="1400" dirty="0">
                <a:solidFill>
                  <a:srgbClr val="008496"/>
                </a:solidFill>
              </a:rPr>
              <a:t>to build a robust benchmarking system based on </a:t>
            </a:r>
            <a:r>
              <a:rPr lang="en-GB" sz="1400" dirty="0" err="1">
                <a:solidFill>
                  <a:srgbClr val="008496"/>
                </a:solidFill>
              </a:rPr>
              <a:t>KPIs</a:t>
            </a:r>
            <a:r>
              <a:rPr lang="en-GB" sz="1400" dirty="0">
                <a:solidFill>
                  <a:srgbClr val="008496"/>
                </a:solidFill>
              </a:rPr>
              <a:t> </a:t>
            </a:r>
          </a:p>
        </p:txBody>
      </p:sp>
      <p:sp>
        <p:nvSpPr>
          <p:cNvPr id="32" name="CuadroTexto 7"/>
          <p:cNvSpPr txBox="1"/>
          <p:nvPr/>
        </p:nvSpPr>
        <p:spPr>
          <a:xfrm>
            <a:off x="6316580" y="2092349"/>
            <a:ext cx="1588168" cy="646331"/>
          </a:xfrm>
          <a:prstGeom prst="rect">
            <a:avLst/>
          </a:prstGeom>
          <a:noFill/>
        </p:spPr>
        <p:txBody>
          <a:bodyPr wrap="square" rtlCol="0">
            <a:spAutoFit/>
          </a:bodyPr>
          <a:lstStyle/>
          <a:p>
            <a:pPr algn="ctr"/>
            <a:r>
              <a:rPr lang="en-GB" b="1" dirty="0">
                <a:solidFill>
                  <a:schemeClr val="bg1"/>
                </a:solidFill>
              </a:rPr>
              <a:t>Environment and Society</a:t>
            </a:r>
          </a:p>
        </p:txBody>
      </p:sp>
      <p:sp>
        <p:nvSpPr>
          <p:cNvPr id="34" name="TextBox 33"/>
          <p:cNvSpPr txBox="1"/>
          <p:nvPr/>
        </p:nvSpPr>
        <p:spPr>
          <a:xfrm>
            <a:off x="3245014" y="3230766"/>
            <a:ext cx="2453054" cy="1600438"/>
          </a:xfrm>
          <a:prstGeom prst="rect">
            <a:avLst/>
          </a:prstGeom>
          <a:noFill/>
        </p:spPr>
        <p:txBody>
          <a:bodyPr wrap="square" rtlCol="0">
            <a:spAutoFit/>
          </a:bodyPr>
          <a:lstStyle/>
          <a:p>
            <a:pPr lvl="0" algn="ctr"/>
            <a:r>
              <a:rPr lang="en-GB" sz="1400" b="1" dirty="0">
                <a:solidFill>
                  <a:srgbClr val="E5007E"/>
                </a:solidFill>
              </a:rPr>
              <a:t>Code of conduct </a:t>
            </a:r>
            <a:r>
              <a:rPr lang="en-GB" sz="1400" dirty="0">
                <a:solidFill>
                  <a:srgbClr val="E5007E"/>
                </a:solidFill>
              </a:rPr>
              <a:t>to safeguard quality along the product line and of the final product and establish proper and responsible practices to serve the vision of economic and ecological sustainability </a:t>
            </a:r>
            <a:endParaRPr lang="es-ES" sz="1400" dirty="0">
              <a:solidFill>
                <a:srgbClr val="E5007E"/>
              </a:solidFill>
            </a:endParaRPr>
          </a:p>
        </p:txBody>
      </p:sp>
      <p:sp>
        <p:nvSpPr>
          <p:cNvPr id="35" name="TextBox 34"/>
          <p:cNvSpPr txBox="1"/>
          <p:nvPr/>
        </p:nvSpPr>
        <p:spPr>
          <a:xfrm>
            <a:off x="5809673" y="3230766"/>
            <a:ext cx="2588369" cy="2677656"/>
          </a:xfrm>
          <a:prstGeom prst="rect">
            <a:avLst/>
          </a:prstGeom>
          <a:noFill/>
        </p:spPr>
        <p:txBody>
          <a:bodyPr wrap="square" rtlCol="0">
            <a:spAutoFit/>
          </a:bodyPr>
          <a:lstStyle/>
          <a:p>
            <a:pPr lvl="0" algn="ctr"/>
            <a:r>
              <a:rPr lang="en-GB" sz="1400" b="1" dirty="0">
                <a:solidFill>
                  <a:srgbClr val="4472C4"/>
                </a:solidFill>
              </a:rPr>
              <a:t>High quality and healthy MMFF products </a:t>
            </a:r>
            <a:r>
              <a:rPr lang="en-GB" sz="1400" dirty="0">
                <a:solidFill>
                  <a:srgbClr val="4472C4"/>
                </a:solidFill>
              </a:rPr>
              <a:t>(EU certified)</a:t>
            </a:r>
          </a:p>
          <a:p>
            <a:pPr lvl="0" algn="ctr"/>
            <a:endParaRPr lang="en-GB" sz="1400" dirty="0">
              <a:solidFill>
                <a:srgbClr val="4472C4"/>
              </a:solidFill>
            </a:endParaRPr>
          </a:p>
          <a:p>
            <a:pPr lvl="0" algn="ctr"/>
            <a:r>
              <a:rPr lang="en-GB" sz="1400" b="1" dirty="0">
                <a:solidFill>
                  <a:srgbClr val="4472C4"/>
                </a:solidFill>
              </a:rPr>
              <a:t>Consumer driven marketing plans </a:t>
            </a:r>
            <a:r>
              <a:rPr lang="en-GB" sz="1400" dirty="0">
                <a:solidFill>
                  <a:srgbClr val="4472C4"/>
                </a:solidFill>
              </a:rPr>
              <a:t>promoting</a:t>
            </a:r>
            <a:r>
              <a:rPr lang="en-GB" sz="1400" b="1" dirty="0">
                <a:solidFill>
                  <a:srgbClr val="4472C4"/>
                </a:solidFill>
              </a:rPr>
              <a:t> “locally produced, locally consumed” </a:t>
            </a:r>
            <a:r>
              <a:rPr lang="en-GB" sz="1400" dirty="0">
                <a:solidFill>
                  <a:srgbClr val="4472C4"/>
                </a:solidFill>
              </a:rPr>
              <a:t> </a:t>
            </a:r>
            <a:r>
              <a:rPr lang="en-GB" sz="1400" b="1" dirty="0">
                <a:solidFill>
                  <a:srgbClr val="4472C4"/>
                </a:solidFill>
              </a:rPr>
              <a:t>“farmed in EU” </a:t>
            </a:r>
            <a:r>
              <a:rPr lang="en-GB" sz="1400" dirty="0">
                <a:solidFill>
                  <a:srgbClr val="4472C4"/>
                </a:solidFill>
              </a:rPr>
              <a:t>products and </a:t>
            </a:r>
            <a:r>
              <a:rPr lang="en-GB" sz="1400" b="1" dirty="0">
                <a:solidFill>
                  <a:srgbClr val="4472C4"/>
                </a:solidFill>
              </a:rPr>
              <a:t>“confidence in culture” </a:t>
            </a:r>
            <a:r>
              <a:rPr lang="en-GB" sz="1400" dirty="0">
                <a:solidFill>
                  <a:srgbClr val="4472C4"/>
                </a:solidFill>
              </a:rPr>
              <a:t>for the MMFF sector</a:t>
            </a:r>
          </a:p>
          <a:p>
            <a:pPr lvl="0" algn="ctr"/>
            <a:endParaRPr lang="en-GB" sz="1400" dirty="0">
              <a:solidFill>
                <a:srgbClr val="4472C4"/>
              </a:solidFill>
            </a:endParaRPr>
          </a:p>
          <a:p>
            <a:pPr algn="ctr"/>
            <a:r>
              <a:rPr lang="en-GB" sz="1400" b="1" dirty="0">
                <a:solidFill>
                  <a:srgbClr val="4472C4"/>
                </a:solidFill>
              </a:rPr>
              <a:t>Environmentally friendly and sustainable production</a:t>
            </a:r>
          </a:p>
        </p:txBody>
      </p:sp>
      <p:sp>
        <p:nvSpPr>
          <p:cNvPr id="36" name="Rectangle 35"/>
          <p:cNvSpPr/>
          <p:nvPr/>
        </p:nvSpPr>
        <p:spPr>
          <a:xfrm>
            <a:off x="-1" y="6677525"/>
            <a:ext cx="9144000" cy="181109"/>
          </a:xfrm>
          <a:prstGeom prst="rect">
            <a:avLst/>
          </a:prstGeom>
          <a:solidFill>
            <a:srgbClr val="2055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05595"/>
              </a:solidFill>
            </a:endParaRPr>
          </a:p>
        </p:txBody>
      </p:sp>
      <p:sp>
        <p:nvSpPr>
          <p:cNvPr id="14" name="TextBox 13">
            <a:extLst>
              <a:ext uri="{FF2B5EF4-FFF2-40B4-BE49-F238E27FC236}">
                <a16:creationId xmlns:a16="http://schemas.microsoft.com/office/drawing/2014/main" id="{E2633F3A-001B-4382-97BA-370204825776}"/>
              </a:ext>
            </a:extLst>
          </p:cNvPr>
          <p:cNvSpPr txBox="1"/>
          <p:nvPr/>
        </p:nvSpPr>
        <p:spPr>
          <a:xfrm>
            <a:off x="68183" y="6390688"/>
            <a:ext cx="4212050" cy="276999"/>
          </a:xfrm>
          <a:prstGeom prst="rect">
            <a:avLst/>
          </a:prstGeom>
          <a:noFill/>
        </p:spPr>
        <p:txBody>
          <a:bodyPr wrap="none" rtlCol="0">
            <a:spAutoFit/>
          </a:bodyPr>
          <a:lstStyle/>
          <a:p>
            <a:r>
              <a:rPr lang="en-US" sz="1200" dirty="0" err="1">
                <a:solidFill>
                  <a:schemeClr val="tx1">
                    <a:lumMod val="65000"/>
                    <a:lumOff val="35000"/>
                  </a:schemeClr>
                </a:solidFill>
              </a:rPr>
              <a:t>BlueMED</a:t>
            </a:r>
            <a:r>
              <a:rPr lang="en-US" sz="1200" dirty="0">
                <a:solidFill>
                  <a:schemeClr val="tx1">
                    <a:lumMod val="65000"/>
                    <a:lumOff val="35000"/>
                  </a:schemeClr>
                </a:solidFill>
              </a:rPr>
              <a:t> CSA Coordinators’ Meeting, Malta 11-12 January 2018 </a:t>
            </a:r>
            <a:endParaRPr lang="el-GR" sz="1200" dirty="0">
              <a:solidFill>
                <a:schemeClr val="tx1">
                  <a:lumMod val="65000"/>
                  <a:lumOff val="35000"/>
                </a:schemeClr>
              </a:solidFill>
            </a:endParaRPr>
          </a:p>
        </p:txBody>
      </p:sp>
    </p:spTree>
    <p:extLst>
      <p:ext uri="{BB962C8B-B14F-4D97-AF65-F5344CB8AC3E}">
        <p14:creationId xmlns:p14="http://schemas.microsoft.com/office/powerpoint/2010/main" val="2584863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314960"/>
          </a:xfrm>
          <a:prstGeom prst="rect">
            <a:avLst/>
          </a:prstGeom>
          <a:solidFill>
            <a:srgbClr val="1FABD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FABDA"/>
              </a:solidFill>
            </a:endParaRPr>
          </a:p>
        </p:txBody>
      </p:sp>
      <p:pic>
        <p:nvPicPr>
          <p:cNvPr id="9" name="Picture 8"/>
          <p:cNvPicPr>
            <a:picLocks noChangeAspect="1"/>
          </p:cNvPicPr>
          <p:nvPr/>
        </p:nvPicPr>
        <p:blipFill>
          <a:blip r:embed="rId2"/>
          <a:stretch>
            <a:fillRect/>
          </a:stretch>
        </p:blipFill>
        <p:spPr>
          <a:xfrm>
            <a:off x="5619049" y="540975"/>
            <a:ext cx="3188256" cy="680801"/>
          </a:xfrm>
          <a:prstGeom prst="rect">
            <a:avLst/>
          </a:prstGeom>
        </p:spPr>
      </p:pic>
      <p:sp>
        <p:nvSpPr>
          <p:cNvPr id="10" name="Título 1"/>
          <p:cNvSpPr txBox="1">
            <a:spLocks/>
          </p:cNvSpPr>
          <p:nvPr/>
        </p:nvSpPr>
        <p:spPr>
          <a:xfrm>
            <a:off x="336883" y="286837"/>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solidFill>
                  <a:srgbClr val="205595"/>
                </a:solidFill>
                <a:latin typeface="+mn-lt"/>
              </a:rPr>
              <a:t>Expected Results</a:t>
            </a:r>
          </a:p>
        </p:txBody>
      </p:sp>
      <p:sp>
        <p:nvSpPr>
          <p:cNvPr id="11" name="Rectangle 10"/>
          <p:cNvSpPr/>
          <p:nvPr/>
        </p:nvSpPr>
        <p:spPr>
          <a:xfrm>
            <a:off x="-1" y="6687050"/>
            <a:ext cx="9209498" cy="181109"/>
          </a:xfrm>
          <a:prstGeom prst="rect">
            <a:avLst/>
          </a:prstGeom>
          <a:solidFill>
            <a:srgbClr val="2055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05595"/>
              </a:solidFill>
            </a:endParaRPr>
          </a:p>
        </p:txBody>
      </p:sp>
      <p:sp>
        <p:nvSpPr>
          <p:cNvPr id="12" name="Espace réservé du contenu 2">
            <a:extLst>
              <a:ext uri="{FF2B5EF4-FFF2-40B4-BE49-F238E27FC236}">
                <a16:creationId xmlns:a16="http://schemas.microsoft.com/office/drawing/2014/main" id="{58E09AD2-859E-4CC5-A06B-89A8A73F8872}"/>
              </a:ext>
            </a:extLst>
          </p:cNvPr>
          <p:cNvSpPr txBox="1">
            <a:spLocks/>
          </p:cNvSpPr>
          <p:nvPr/>
        </p:nvSpPr>
        <p:spPr>
          <a:xfrm>
            <a:off x="343887" y="1783591"/>
            <a:ext cx="8600536" cy="4525963"/>
          </a:xfrm>
          <a:prstGeom prst="rect">
            <a:avLst/>
          </a:prstGeom>
        </p:spPr>
        <p:txBody>
          <a:bodyPr vert="horz" lIns="91440" tIns="45720" rIns="91440" bIns="45720" rtlCol="0">
            <a:normAutofit fontScale="92500"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fontAlgn="auto">
              <a:spcAft>
                <a:spcPts val="600"/>
              </a:spcAft>
            </a:pPr>
            <a:r>
              <a:rPr lang="en-GB" sz="2000" b="1" dirty="0">
                <a:solidFill>
                  <a:srgbClr val="1FABDA"/>
                </a:solidFill>
              </a:rPr>
              <a:t>Substantial improvement of the performance of the focal fish species</a:t>
            </a:r>
            <a:r>
              <a:rPr lang="en-GB" sz="2000" dirty="0">
                <a:solidFill>
                  <a:schemeClr val="tx1">
                    <a:lumMod val="65000"/>
                    <a:lumOff val="35000"/>
                  </a:schemeClr>
                </a:solidFill>
              </a:rPr>
              <a:t>, through the formation and measurement of sector accepted Key Performance Indicators (KPIs)</a:t>
            </a:r>
          </a:p>
          <a:p>
            <a:pPr algn="l" fontAlgn="auto">
              <a:spcAft>
                <a:spcPts val="600"/>
              </a:spcAft>
            </a:pPr>
            <a:r>
              <a:rPr lang="en-GB" sz="2000" b="1" dirty="0">
                <a:solidFill>
                  <a:srgbClr val="1FABDA"/>
                </a:solidFill>
              </a:rPr>
              <a:t>Increased competitiveness and improved consumer and society perceptions of MMFF </a:t>
            </a:r>
            <a:r>
              <a:rPr lang="en-GB" sz="2000" dirty="0">
                <a:solidFill>
                  <a:schemeClr val="tx1">
                    <a:lumMod val="65000"/>
                    <a:lumOff val="35000"/>
                  </a:schemeClr>
                </a:solidFill>
              </a:rPr>
              <a:t>by enabling the industry to adopt </a:t>
            </a:r>
            <a:r>
              <a:rPr lang="en-GB" sz="2000" b="1" dirty="0">
                <a:solidFill>
                  <a:schemeClr val="tx1">
                    <a:lumMod val="65000"/>
                    <a:lumOff val="35000"/>
                  </a:schemeClr>
                </a:solidFill>
              </a:rPr>
              <a:t>a holistic approach </a:t>
            </a:r>
            <a:r>
              <a:rPr lang="en-GB" sz="2000" dirty="0">
                <a:solidFill>
                  <a:schemeClr val="tx1">
                    <a:lumMod val="65000"/>
                    <a:lumOff val="35000"/>
                  </a:schemeClr>
                </a:solidFill>
              </a:rPr>
              <a:t>to:</a:t>
            </a:r>
          </a:p>
          <a:p>
            <a:pPr algn="l" fontAlgn="auto">
              <a:spcAft>
                <a:spcPts val="600"/>
              </a:spcAft>
            </a:pPr>
            <a:r>
              <a:rPr lang="en-GB" sz="2000" dirty="0">
                <a:solidFill>
                  <a:schemeClr val="tx1">
                    <a:lumMod val="65000"/>
                    <a:lumOff val="35000"/>
                  </a:schemeClr>
                </a:solidFill>
              </a:rPr>
              <a:t>• produce safe and healthy food with a low ecological footprint</a:t>
            </a:r>
          </a:p>
          <a:p>
            <a:pPr algn="l" fontAlgn="auto">
              <a:spcAft>
                <a:spcPts val="600"/>
              </a:spcAft>
            </a:pPr>
            <a:r>
              <a:rPr lang="en-GB" sz="2000" dirty="0">
                <a:solidFill>
                  <a:schemeClr val="tx1">
                    <a:lumMod val="65000"/>
                    <a:lumOff val="35000"/>
                  </a:schemeClr>
                </a:solidFill>
              </a:rPr>
              <a:t>• provide employment and trade in rural, peripheral and coastal regions</a:t>
            </a:r>
          </a:p>
          <a:p>
            <a:pPr algn="l" fontAlgn="auto">
              <a:spcAft>
                <a:spcPts val="600"/>
              </a:spcAft>
            </a:pPr>
            <a:r>
              <a:rPr lang="en-GB" sz="2000" dirty="0">
                <a:solidFill>
                  <a:schemeClr val="tx1">
                    <a:lumMod val="65000"/>
                    <a:lumOff val="35000"/>
                  </a:schemeClr>
                </a:solidFill>
              </a:rPr>
              <a:t>• reduce European dependency on importation of seafood</a:t>
            </a:r>
          </a:p>
          <a:p>
            <a:pPr algn="l" fontAlgn="auto">
              <a:spcAft>
                <a:spcPts val="600"/>
              </a:spcAft>
            </a:pPr>
            <a:r>
              <a:rPr lang="en-GB" sz="2000" b="1" dirty="0">
                <a:solidFill>
                  <a:srgbClr val="1FABDA"/>
                </a:solidFill>
              </a:rPr>
              <a:t>Consolidated and promoted best practice in fish farming </a:t>
            </a:r>
            <a:r>
              <a:rPr lang="en-GB" sz="2000" dirty="0">
                <a:solidFill>
                  <a:schemeClr val="tx1">
                    <a:lumMod val="65000"/>
                    <a:lumOff val="35000"/>
                  </a:schemeClr>
                </a:solidFill>
              </a:rPr>
              <a:t>through:</a:t>
            </a:r>
          </a:p>
          <a:p>
            <a:pPr algn="l" fontAlgn="auto">
              <a:spcAft>
                <a:spcPts val="600"/>
              </a:spcAft>
            </a:pPr>
            <a:r>
              <a:rPr lang="en-GB" sz="2000" dirty="0">
                <a:solidFill>
                  <a:schemeClr val="tx1">
                    <a:lumMod val="65000"/>
                    <a:lumOff val="35000"/>
                  </a:schemeClr>
                </a:solidFill>
              </a:rPr>
              <a:t>• endorsed certification and quality assurance</a:t>
            </a:r>
          </a:p>
          <a:p>
            <a:pPr algn="l" fontAlgn="auto">
              <a:spcAft>
                <a:spcPts val="600"/>
              </a:spcAft>
            </a:pPr>
            <a:r>
              <a:rPr lang="en-GB" sz="2000" dirty="0">
                <a:solidFill>
                  <a:schemeClr val="tx1">
                    <a:lumMod val="65000"/>
                    <a:lumOff val="35000"/>
                  </a:schemeClr>
                </a:solidFill>
              </a:rPr>
              <a:t>• development of human capacity building</a:t>
            </a:r>
          </a:p>
          <a:p>
            <a:pPr algn="l" fontAlgn="auto">
              <a:spcAft>
                <a:spcPts val="600"/>
              </a:spcAft>
            </a:pPr>
            <a:r>
              <a:rPr lang="en-GB" sz="2000" dirty="0">
                <a:solidFill>
                  <a:schemeClr val="tx1">
                    <a:lumMod val="65000"/>
                    <a:lumOff val="35000"/>
                  </a:schemeClr>
                </a:solidFill>
              </a:rPr>
              <a:t>• engagement with consumers and societal actors to promote the brand of MMFF   practices and products</a:t>
            </a:r>
          </a:p>
        </p:txBody>
      </p:sp>
      <p:sp>
        <p:nvSpPr>
          <p:cNvPr id="7" name="TextBox 6">
            <a:extLst>
              <a:ext uri="{FF2B5EF4-FFF2-40B4-BE49-F238E27FC236}">
                <a16:creationId xmlns:a16="http://schemas.microsoft.com/office/drawing/2014/main" id="{AE56D7C4-9B87-4B5B-BA07-5C278CEEA5E9}"/>
              </a:ext>
            </a:extLst>
          </p:cNvPr>
          <p:cNvSpPr txBox="1"/>
          <p:nvPr/>
        </p:nvSpPr>
        <p:spPr>
          <a:xfrm>
            <a:off x="68183" y="6400213"/>
            <a:ext cx="4212050" cy="276999"/>
          </a:xfrm>
          <a:prstGeom prst="rect">
            <a:avLst/>
          </a:prstGeom>
          <a:noFill/>
        </p:spPr>
        <p:txBody>
          <a:bodyPr wrap="none" rtlCol="0">
            <a:spAutoFit/>
          </a:bodyPr>
          <a:lstStyle/>
          <a:p>
            <a:r>
              <a:rPr lang="en-US" sz="1200" dirty="0" err="1">
                <a:solidFill>
                  <a:schemeClr val="tx1">
                    <a:lumMod val="65000"/>
                    <a:lumOff val="35000"/>
                  </a:schemeClr>
                </a:solidFill>
              </a:rPr>
              <a:t>BlueMED</a:t>
            </a:r>
            <a:r>
              <a:rPr lang="en-US" sz="1200" dirty="0">
                <a:solidFill>
                  <a:schemeClr val="tx1">
                    <a:lumMod val="65000"/>
                    <a:lumOff val="35000"/>
                  </a:schemeClr>
                </a:solidFill>
              </a:rPr>
              <a:t> CSA Coordinators’ Meeting, Malta 11-12 January 2018 </a:t>
            </a:r>
            <a:endParaRPr lang="el-GR" sz="1200" dirty="0">
              <a:solidFill>
                <a:schemeClr val="tx1">
                  <a:lumMod val="65000"/>
                  <a:lumOff val="35000"/>
                </a:schemeClr>
              </a:solidFill>
            </a:endParaRPr>
          </a:p>
        </p:txBody>
      </p:sp>
    </p:spTree>
    <p:extLst>
      <p:ext uri="{BB962C8B-B14F-4D97-AF65-F5344CB8AC3E}">
        <p14:creationId xmlns:p14="http://schemas.microsoft.com/office/powerpoint/2010/main" val="1426981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44000" cy="314960"/>
          </a:xfrm>
          <a:prstGeom prst="rect">
            <a:avLst/>
          </a:prstGeom>
          <a:solidFill>
            <a:srgbClr val="1FABD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FABDA"/>
              </a:solidFill>
            </a:endParaRPr>
          </a:p>
        </p:txBody>
      </p:sp>
      <p:pic>
        <p:nvPicPr>
          <p:cNvPr id="19" name="Picture 18"/>
          <p:cNvPicPr>
            <a:picLocks noChangeAspect="1"/>
          </p:cNvPicPr>
          <p:nvPr/>
        </p:nvPicPr>
        <p:blipFill>
          <a:blip r:embed="rId2"/>
          <a:stretch>
            <a:fillRect/>
          </a:stretch>
        </p:blipFill>
        <p:spPr>
          <a:xfrm>
            <a:off x="5619049" y="540975"/>
            <a:ext cx="3188256" cy="680801"/>
          </a:xfrm>
          <a:prstGeom prst="rect">
            <a:avLst/>
          </a:prstGeom>
        </p:spPr>
      </p:pic>
      <p:sp>
        <p:nvSpPr>
          <p:cNvPr id="20" name="Título 1"/>
          <p:cNvSpPr txBox="1">
            <a:spLocks/>
          </p:cNvSpPr>
          <p:nvPr/>
        </p:nvSpPr>
        <p:spPr>
          <a:xfrm>
            <a:off x="336883" y="62549"/>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solidFill>
                  <a:srgbClr val="205595"/>
                </a:solidFill>
                <a:latin typeface="+mn-lt"/>
              </a:rPr>
              <a:t>Expected Impact</a:t>
            </a:r>
          </a:p>
        </p:txBody>
      </p:sp>
      <p:graphicFrame>
        <p:nvGraphicFramePr>
          <p:cNvPr id="24" name="Diagrama 4"/>
          <p:cNvGraphicFramePr/>
          <p:nvPr>
            <p:extLst/>
          </p:nvPr>
        </p:nvGraphicFramePr>
        <p:xfrm>
          <a:off x="505326" y="1396999"/>
          <a:ext cx="7892716" cy="49195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CuadroTexto 8"/>
          <p:cNvSpPr txBox="1"/>
          <p:nvPr/>
        </p:nvSpPr>
        <p:spPr>
          <a:xfrm>
            <a:off x="2117558" y="5674893"/>
            <a:ext cx="4559968" cy="369332"/>
          </a:xfrm>
          <a:prstGeom prst="rect">
            <a:avLst/>
          </a:prstGeom>
          <a:noFill/>
        </p:spPr>
        <p:txBody>
          <a:bodyPr wrap="square" rtlCol="0">
            <a:spAutoFit/>
          </a:bodyPr>
          <a:lstStyle/>
          <a:p>
            <a:pPr algn="ctr"/>
            <a:r>
              <a:rPr lang="es-ES" b="1" dirty="0">
                <a:solidFill>
                  <a:schemeClr val="bg1"/>
                </a:solidFill>
              </a:rPr>
              <a:t>BLUE GROWTH</a:t>
            </a:r>
          </a:p>
        </p:txBody>
      </p:sp>
      <p:sp>
        <p:nvSpPr>
          <p:cNvPr id="29" name="Oval 28"/>
          <p:cNvSpPr/>
          <p:nvPr/>
        </p:nvSpPr>
        <p:spPr>
          <a:xfrm>
            <a:off x="964031" y="1671143"/>
            <a:ext cx="1767254" cy="1680713"/>
          </a:xfrm>
          <a:prstGeom prst="ellipse">
            <a:avLst/>
          </a:prstGeom>
          <a:solidFill>
            <a:srgbClr val="00B0F0"/>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000" b="1" dirty="0">
                <a:solidFill>
                  <a:schemeClr val="bg1"/>
                </a:solidFill>
              </a:rPr>
              <a:t>Industry</a:t>
            </a:r>
          </a:p>
        </p:txBody>
      </p:sp>
      <p:sp>
        <p:nvSpPr>
          <p:cNvPr id="30" name="Oval 29"/>
          <p:cNvSpPr/>
          <p:nvPr/>
        </p:nvSpPr>
        <p:spPr>
          <a:xfrm>
            <a:off x="6209453" y="1671143"/>
            <a:ext cx="1767254" cy="1680713"/>
          </a:xfrm>
          <a:prstGeom prst="ellipse">
            <a:avLst/>
          </a:prstGeom>
          <a:solidFill>
            <a:srgbClr val="4471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31" name="Oval 30"/>
          <p:cNvSpPr/>
          <p:nvPr/>
        </p:nvSpPr>
        <p:spPr>
          <a:xfrm>
            <a:off x="3550473" y="1671143"/>
            <a:ext cx="1767254" cy="1680713"/>
          </a:xfrm>
          <a:prstGeom prst="ellipse">
            <a:avLst/>
          </a:prstGeom>
          <a:solidFill>
            <a:srgbClr val="E5007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Policy</a:t>
            </a:r>
          </a:p>
        </p:txBody>
      </p:sp>
      <p:sp>
        <p:nvSpPr>
          <p:cNvPr id="33" name="TextBox 32"/>
          <p:cNvSpPr txBox="1"/>
          <p:nvPr/>
        </p:nvSpPr>
        <p:spPr>
          <a:xfrm>
            <a:off x="519625" y="3346411"/>
            <a:ext cx="2656065" cy="2123658"/>
          </a:xfrm>
          <a:prstGeom prst="rect">
            <a:avLst/>
          </a:prstGeom>
          <a:noFill/>
        </p:spPr>
        <p:txBody>
          <a:bodyPr wrap="square" rtlCol="0">
            <a:spAutoFit/>
          </a:bodyPr>
          <a:lstStyle/>
          <a:p>
            <a:pPr lvl="0" algn="ctr">
              <a:spcAft>
                <a:spcPts val="600"/>
              </a:spcAft>
            </a:pPr>
            <a:r>
              <a:rPr lang="en-GB" sz="1400" dirty="0">
                <a:solidFill>
                  <a:srgbClr val="008496"/>
                </a:solidFill>
              </a:rPr>
              <a:t>Competitiveness of MMFF sector</a:t>
            </a:r>
          </a:p>
          <a:p>
            <a:pPr lvl="0" algn="ctr">
              <a:spcAft>
                <a:spcPts val="600"/>
              </a:spcAft>
            </a:pPr>
            <a:r>
              <a:rPr lang="en-GB" sz="1400" dirty="0">
                <a:solidFill>
                  <a:srgbClr val="008496"/>
                </a:solidFill>
              </a:rPr>
              <a:t>Production of high quality Sea Bass and Sea Bream</a:t>
            </a:r>
          </a:p>
          <a:p>
            <a:pPr lvl="0" algn="ctr">
              <a:spcAft>
                <a:spcPts val="600"/>
              </a:spcAft>
            </a:pPr>
            <a:r>
              <a:rPr lang="en-GB" sz="1400" dirty="0">
                <a:solidFill>
                  <a:srgbClr val="008496"/>
                </a:solidFill>
              </a:rPr>
              <a:t>Highly skilled professionals </a:t>
            </a:r>
          </a:p>
          <a:p>
            <a:pPr lvl="0" algn="ctr">
              <a:spcAft>
                <a:spcPts val="600"/>
              </a:spcAft>
            </a:pPr>
            <a:r>
              <a:rPr lang="en-GB" sz="1400" dirty="0">
                <a:solidFill>
                  <a:srgbClr val="008496"/>
                </a:solidFill>
              </a:rPr>
              <a:t>Revenues for Mediterranean industry</a:t>
            </a:r>
          </a:p>
          <a:p>
            <a:pPr lvl="0" algn="ctr"/>
            <a:r>
              <a:rPr lang="en-GB" sz="1400" dirty="0">
                <a:solidFill>
                  <a:srgbClr val="008496"/>
                </a:solidFill>
              </a:rPr>
              <a:t>Improved </a:t>
            </a:r>
            <a:r>
              <a:rPr lang="en-US" sz="1400" dirty="0">
                <a:solidFill>
                  <a:srgbClr val="008496"/>
                </a:solidFill>
              </a:rPr>
              <a:t>image of aquaculture production systems and products </a:t>
            </a:r>
            <a:endParaRPr lang="en-GB" sz="1400" dirty="0">
              <a:solidFill>
                <a:srgbClr val="008496"/>
              </a:solidFill>
            </a:endParaRPr>
          </a:p>
        </p:txBody>
      </p:sp>
      <p:sp>
        <p:nvSpPr>
          <p:cNvPr id="32" name="CuadroTexto 7"/>
          <p:cNvSpPr txBox="1"/>
          <p:nvPr/>
        </p:nvSpPr>
        <p:spPr>
          <a:xfrm>
            <a:off x="6316580" y="2197124"/>
            <a:ext cx="1588168" cy="646331"/>
          </a:xfrm>
          <a:prstGeom prst="rect">
            <a:avLst/>
          </a:prstGeom>
          <a:noFill/>
        </p:spPr>
        <p:txBody>
          <a:bodyPr wrap="square" rtlCol="0">
            <a:spAutoFit/>
          </a:bodyPr>
          <a:lstStyle/>
          <a:p>
            <a:pPr algn="ctr"/>
            <a:r>
              <a:rPr lang="en-GB" b="1" dirty="0">
                <a:solidFill>
                  <a:schemeClr val="bg1"/>
                </a:solidFill>
              </a:rPr>
              <a:t>Environment and Society</a:t>
            </a:r>
          </a:p>
        </p:txBody>
      </p:sp>
      <p:sp>
        <p:nvSpPr>
          <p:cNvPr id="34" name="TextBox 33"/>
          <p:cNvSpPr txBox="1"/>
          <p:nvPr/>
        </p:nvSpPr>
        <p:spPr>
          <a:xfrm>
            <a:off x="3245014" y="3335541"/>
            <a:ext cx="2453054" cy="954107"/>
          </a:xfrm>
          <a:prstGeom prst="rect">
            <a:avLst/>
          </a:prstGeom>
          <a:noFill/>
        </p:spPr>
        <p:txBody>
          <a:bodyPr wrap="square" rtlCol="0">
            <a:spAutoFit/>
          </a:bodyPr>
          <a:lstStyle/>
          <a:p>
            <a:pPr lvl="0" algn="ctr"/>
            <a:r>
              <a:rPr lang="en-GB" sz="1400" dirty="0">
                <a:solidFill>
                  <a:srgbClr val="E5007E"/>
                </a:solidFill>
              </a:rPr>
              <a:t>Contribution to the implementation of CFP, </a:t>
            </a:r>
            <a:r>
              <a:rPr lang="en-US" sz="1400" dirty="0">
                <a:solidFill>
                  <a:srgbClr val="E5007E"/>
                </a:solidFill>
              </a:rPr>
              <a:t>BLUEMED Initiative and Marine Strategic Framework Directive</a:t>
            </a:r>
            <a:endParaRPr lang="es-ES" sz="1400" dirty="0">
              <a:solidFill>
                <a:srgbClr val="E5007E"/>
              </a:solidFill>
            </a:endParaRPr>
          </a:p>
        </p:txBody>
      </p:sp>
      <p:sp>
        <p:nvSpPr>
          <p:cNvPr id="35" name="TextBox 34"/>
          <p:cNvSpPr txBox="1"/>
          <p:nvPr/>
        </p:nvSpPr>
        <p:spPr>
          <a:xfrm>
            <a:off x="5809673" y="3335541"/>
            <a:ext cx="2588369" cy="1692771"/>
          </a:xfrm>
          <a:prstGeom prst="rect">
            <a:avLst/>
          </a:prstGeom>
          <a:noFill/>
        </p:spPr>
        <p:txBody>
          <a:bodyPr wrap="square" rtlCol="0">
            <a:spAutoFit/>
          </a:bodyPr>
          <a:lstStyle/>
          <a:p>
            <a:pPr algn="ctr">
              <a:spcAft>
                <a:spcPts val="1200"/>
              </a:spcAft>
            </a:pPr>
            <a:r>
              <a:rPr lang="en-GB" sz="1400" dirty="0">
                <a:solidFill>
                  <a:srgbClr val="4472C4"/>
                </a:solidFill>
              </a:rPr>
              <a:t>Job creation </a:t>
            </a:r>
          </a:p>
          <a:p>
            <a:pPr algn="ctr">
              <a:spcAft>
                <a:spcPts val="1200"/>
              </a:spcAft>
            </a:pPr>
            <a:r>
              <a:rPr lang="en-GB" sz="1400" dirty="0">
                <a:solidFill>
                  <a:srgbClr val="4472C4"/>
                </a:solidFill>
              </a:rPr>
              <a:t>Consumer driven production </a:t>
            </a:r>
            <a:br>
              <a:rPr lang="en-GB" sz="1400" dirty="0">
                <a:solidFill>
                  <a:srgbClr val="4472C4"/>
                </a:solidFill>
              </a:rPr>
            </a:br>
            <a:r>
              <a:rPr lang="en-GB" sz="1400" dirty="0">
                <a:solidFill>
                  <a:srgbClr val="4472C4"/>
                </a:solidFill>
              </a:rPr>
              <a:t>of MMFF products</a:t>
            </a:r>
          </a:p>
          <a:p>
            <a:pPr algn="ctr"/>
            <a:r>
              <a:rPr lang="en-GB" sz="1400" dirty="0">
                <a:solidFill>
                  <a:srgbClr val="4472C4"/>
                </a:solidFill>
              </a:rPr>
              <a:t>Lower environmental impact </a:t>
            </a:r>
            <a:br>
              <a:rPr lang="en-GB" sz="1400" dirty="0">
                <a:solidFill>
                  <a:srgbClr val="4472C4"/>
                </a:solidFill>
              </a:rPr>
            </a:br>
            <a:r>
              <a:rPr lang="en-GB" sz="1400" dirty="0">
                <a:solidFill>
                  <a:srgbClr val="4472C4"/>
                </a:solidFill>
              </a:rPr>
              <a:t>of MMFF activities in the Mediterranean basin</a:t>
            </a:r>
          </a:p>
        </p:txBody>
      </p:sp>
      <p:sp>
        <p:nvSpPr>
          <p:cNvPr id="36" name="Rectangle 35"/>
          <p:cNvSpPr/>
          <p:nvPr/>
        </p:nvSpPr>
        <p:spPr>
          <a:xfrm>
            <a:off x="-1" y="6687050"/>
            <a:ext cx="9144000" cy="181109"/>
          </a:xfrm>
          <a:prstGeom prst="rect">
            <a:avLst/>
          </a:prstGeom>
          <a:solidFill>
            <a:srgbClr val="2055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05595"/>
              </a:solidFill>
            </a:endParaRPr>
          </a:p>
        </p:txBody>
      </p:sp>
      <p:cxnSp>
        <p:nvCxnSpPr>
          <p:cNvPr id="26" name="Conector recto de flecha 10"/>
          <p:cNvCxnSpPr/>
          <p:nvPr/>
        </p:nvCxnSpPr>
        <p:spPr>
          <a:xfrm flipV="1">
            <a:off x="611808" y="3357986"/>
            <a:ext cx="0" cy="18000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11"/>
          <p:cNvCxnSpPr/>
          <p:nvPr/>
        </p:nvCxnSpPr>
        <p:spPr>
          <a:xfrm flipV="1">
            <a:off x="682082" y="3698451"/>
            <a:ext cx="0" cy="18000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12"/>
          <p:cNvCxnSpPr/>
          <p:nvPr/>
        </p:nvCxnSpPr>
        <p:spPr>
          <a:xfrm flipV="1">
            <a:off x="692832" y="4494982"/>
            <a:ext cx="0" cy="18000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611808" y="3345480"/>
            <a:ext cx="0" cy="202445"/>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704574" y="3646965"/>
            <a:ext cx="0" cy="202445"/>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cxnSpLocks/>
          </p:cNvCxnSpPr>
          <p:nvPr/>
        </p:nvCxnSpPr>
        <p:spPr>
          <a:xfrm flipV="1">
            <a:off x="754269" y="4452038"/>
            <a:ext cx="0" cy="202445"/>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11FCAEB-0DDA-47F9-8FDB-E2FD0887A9C4}"/>
              </a:ext>
            </a:extLst>
          </p:cNvPr>
          <p:cNvSpPr txBox="1"/>
          <p:nvPr/>
        </p:nvSpPr>
        <p:spPr>
          <a:xfrm>
            <a:off x="68183" y="6400213"/>
            <a:ext cx="4212050" cy="276999"/>
          </a:xfrm>
          <a:prstGeom prst="rect">
            <a:avLst/>
          </a:prstGeom>
          <a:noFill/>
        </p:spPr>
        <p:txBody>
          <a:bodyPr wrap="none" rtlCol="0">
            <a:spAutoFit/>
          </a:bodyPr>
          <a:lstStyle/>
          <a:p>
            <a:r>
              <a:rPr lang="en-US" sz="1200" dirty="0" err="1">
                <a:solidFill>
                  <a:schemeClr val="tx1">
                    <a:lumMod val="65000"/>
                    <a:lumOff val="35000"/>
                  </a:schemeClr>
                </a:solidFill>
              </a:rPr>
              <a:t>BlueMED</a:t>
            </a:r>
            <a:r>
              <a:rPr lang="en-US" sz="1200" dirty="0">
                <a:solidFill>
                  <a:schemeClr val="tx1">
                    <a:lumMod val="65000"/>
                    <a:lumOff val="35000"/>
                  </a:schemeClr>
                </a:solidFill>
              </a:rPr>
              <a:t> CSA Coordinators’ Meeting, Malta 11-12 January 2018 </a:t>
            </a:r>
            <a:endParaRPr lang="el-GR" sz="1200" dirty="0">
              <a:solidFill>
                <a:schemeClr val="tx1">
                  <a:lumMod val="65000"/>
                  <a:lumOff val="35000"/>
                </a:schemeClr>
              </a:solidFill>
            </a:endParaRPr>
          </a:p>
        </p:txBody>
      </p:sp>
    </p:spTree>
    <p:extLst>
      <p:ext uri="{BB962C8B-B14F-4D97-AF65-F5344CB8AC3E}">
        <p14:creationId xmlns:p14="http://schemas.microsoft.com/office/powerpoint/2010/main" val="1429209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423863" y="1521856"/>
            <a:ext cx="8462560" cy="4339650"/>
          </a:xfrm>
          <a:prstGeom prst="rect">
            <a:avLst/>
          </a:prstGeom>
          <a:solidFill>
            <a:srgbClr val="1FABDA"/>
          </a:solidFill>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GB" sz="2000" b="1" u="sng" dirty="0" err="1">
                <a:solidFill>
                  <a:srgbClr val="205595"/>
                </a:solidFill>
              </a:rPr>
              <a:t>PerformFISH</a:t>
            </a:r>
            <a:r>
              <a:rPr lang="en-GB" sz="2000" b="1" u="sng" dirty="0"/>
              <a:t> is fully aligned with the aims and the SRIA of </a:t>
            </a:r>
            <a:r>
              <a:rPr lang="en-GB" sz="2000" b="1" u="sng" dirty="0">
                <a:solidFill>
                  <a:srgbClr val="205595"/>
                </a:solidFill>
              </a:rPr>
              <a:t>BLUEMED</a:t>
            </a:r>
          </a:p>
          <a:p>
            <a:pPr algn="ctr"/>
            <a:endParaRPr lang="en-GB" sz="2000" b="1" u="sng" dirty="0">
              <a:solidFill>
                <a:srgbClr val="205595"/>
              </a:solidFill>
            </a:endParaRPr>
          </a:p>
          <a:p>
            <a:pPr algn="ctr"/>
            <a:r>
              <a:rPr lang="en-GB" sz="2000" b="1" u="sng" dirty="0">
                <a:solidFill>
                  <a:schemeClr val="bg1"/>
                </a:solidFill>
              </a:rPr>
              <a:t>Ecosystem-based Management of Mediterranean Aquaculture and Fisheries </a:t>
            </a:r>
          </a:p>
          <a:p>
            <a:endParaRPr lang="en-GB" dirty="0"/>
          </a:p>
          <a:p>
            <a:endParaRPr lang="en-GB" dirty="0"/>
          </a:p>
          <a:p>
            <a:r>
              <a:rPr lang="en-GB" dirty="0"/>
              <a:t>It will </a:t>
            </a:r>
            <a:r>
              <a:rPr lang="en-US" dirty="0"/>
              <a:t>increase the competitiveness of the Mediterranean aquaculture sector that is considered a </a:t>
            </a:r>
            <a:r>
              <a:rPr lang="en-US" dirty="0">
                <a:solidFill>
                  <a:srgbClr val="205595"/>
                </a:solidFill>
              </a:rPr>
              <a:t>Key Sectoral Enabler </a:t>
            </a:r>
            <a:r>
              <a:rPr lang="en-US" dirty="0"/>
              <a:t>in the Mediterranean through… </a:t>
            </a:r>
          </a:p>
          <a:p>
            <a:endParaRPr lang="en-US" dirty="0"/>
          </a:p>
          <a:p>
            <a:pPr marL="285750" indent="-285750">
              <a:buFont typeface="Arial" panose="020B0604020202020204" pitchFamily="34" charset="0"/>
              <a:buChar char="•"/>
            </a:pPr>
            <a:r>
              <a:rPr lang="en-US" dirty="0">
                <a:solidFill>
                  <a:schemeClr val="bg1"/>
                </a:solidFill>
              </a:rPr>
              <a:t>developing new strategies, technologies and practices to make aquaculture sustainable while promoting the investment in best technologies </a:t>
            </a:r>
            <a:r>
              <a:rPr lang="en-US" dirty="0"/>
              <a:t>	</a:t>
            </a:r>
          </a:p>
          <a:p>
            <a:pPr marL="285750" indent="-285750">
              <a:buFont typeface="Arial" panose="020B0604020202020204" pitchFamily="34" charset="0"/>
              <a:buChar char="•"/>
            </a:pPr>
            <a:r>
              <a:rPr lang="en-US" dirty="0"/>
              <a:t>cooperation between the public and private sectors </a:t>
            </a:r>
          </a:p>
          <a:p>
            <a:pPr marL="285750" indent="-285750">
              <a:buFont typeface="Arial" panose="020B0604020202020204" pitchFamily="34" charset="0"/>
              <a:buChar char="•"/>
            </a:pPr>
            <a:r>
              <a:rPr lang="en-US" dirty="0" err="1"/>
              <a:t>maximisation</a:t>
            </a:r>
            <a:r>
              <a:rPr lang="en-US" dirty="0"/>
              <a:t> of the leverage effects of research investments and their influence on public policy </a:t>
            </a:r>
          </a:p>
          <a:p>
            <a:pPr marL="285750" indent="-285750">
              <a:buFont typeface="Arial" panose="020B0604020202020204" pitchFamily="34" charset="0"/>
              <a:buChar char="•"/>
            </a:pPr>
            <a:r>
              <a:rPr lang="en-US" dirty="0"/>
              <a:t>public understanding of the value of the Mediterranean blue economy </a:t>
            </a:r>
          </a:p>
          <a:p>
            <a:pPr marL="285750" indent="-285750">
              <a:buFont typeface="Arial" panose="020B0604020202020204" pitchFamily="34" charset="0"/>
              <a:buChar char="•"/>
            </a:pPr>
            <a:r>
              <a:rPr lang="en-US" dirty="0"/>
              <a:t>improved skills for a well-equipped workforce </a:t>
            </a:r>
            <a:endParaRPr lang="en-GB" dirty="0"/>
          </a:p>
        </p:txBody>
      </p:sp>
      <p:sp>
        <p:nvSpPr>
          <p:cNvPr id="14" name="Título 1"/>
          <p:cNvSpPr txBox="1">
            <a:spLocks/>
          </p:cNvSpPr>
          <p:nvPr/>
        </p:nvSpPr>
        <p:spPr>
          <a:xfrm>
            <a:off x="107789" y="24246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205595"/>
                </a:solidFill>
                <a:latin typeface="+mn-lt"/>
              </a:rPr>
              <a:t>Contribution to BLUEMED Initiative</a:t>
            </a:r>
          </a:p>
        </p:txBody>
      </p:sp>
      <p:sp>
        <p:nvSpPr>
          <p:cNvPr id="15" name="Rectangle 14"/>
          <p:cNvSpPr/>
          <p:nvPr/>
        </p:nvSpPr>
        <p:spPr>
          <a:xfrm>
            <a:off x="0" y="0"/>
            <a:ext cx="9144000" cy="314960"/>
          </a:xfrm>
          <a:prstGeom prst="rect">
            <a:avLst/>
          </a:prstGeom>
          <a:solidFill>
            <a:srgbClr val="1FABD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FABDA"/>
              </a:solidFill>
            </a:endParaRPr>
          </a:p>
        </p:txBody>
      </p:sp>
      <p:pic>
        <p:nvPicPr>
          <p:cNvPr id="17" name="Picture 16"/>
          <p:cNvPicPr>
            <a:picLocks noChangeAspect="1"/>
          </p:cNvPicPr>
          <p:nvPr/>
        </p:nvPicPr>
        <p:blipFill>
          <a:blip r:embed="rId3"/>
          <a:stretch>
            <a:fillRect/>
          </a:stretch>
        </p:blipFill>
        <p:spPr>
          <a:xfrm>
            <a:off x="5619049" y="540975"/>
            <a:ext cx="3188256" cy="680801"/>
          </a:xfrm>
          <a:prstGeom prst="rect">
            <a:avLst/>
          </a:prstGeom>
        </p:spPr>
      </p:pic>
      <p:sp>
        <p:nvSpPr>
          <p:cNvPr id="16" name="Rectangle 15"/>
          <p:cNvSpPr/>
          <p:nvPr/>
        </p:nvSpPr>
        <p:spPr>
          <a:xfrm>
            <a:off x="-1" y="6687050"/>
            <a:ext cx="9144000" cy="181109"/>
          </a:xfrm>
          <a:prstGeom prst="rect">
            <a:avLst/>
          </a:prstGeom>
          <a:solidFill>
            <a:srgbClr val="2055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05595"/>
              </a:solidFill>
            </a:endParaRPr>
          </a:p>
        </p:txBody>
      </p:sp>
      <p:sp>
        <p:nvSpPr>
          <p:cNvPr id="9" name="TextBox 8">
            <a:extLst>
              <a:ext uri="{FF2B5EF4-FFF2-40B4-BE49-F238E27FC236}">
                <a16:creationId xmlns:a16="http://schemas.microsoft.com/office/drawing/2014/main" id="{B57A3BCA-30E4-4088-BC29-DA3F987BA925}"/>
              </a:ext>
            </a:extLst>
          </p:cNvPr>
          <p:cNvSpPr txBox="1"/>
          <p:nvPr/>
        </p:nvSpPr>
        <p:spPr>
          <a:xfrm>
            <a:off x="107789" y="6410051"/>
            <a:ext cx="4212050" cy="276999"/>
          </a:xfrm>
          <a:prstGeom prst="rect">
            <a:avLst/>
          </a:prstGeom>
          <a:noFill/>
        </p:spPr>
        <p:txBody>
          <a:bodyPr wrap="none" rtlCol="0">
            <a:spAutoFit/>
          </a:bodyPr>
          <a:lstStyle/>
          <a:p>
            <a:r>
              <a:rPr lang="en-US" sz="1200" dirty="0" err="1">
                <a:solidFill>
                  <a:schemeClr val="tx1">
                    <a:lumMod val="65000"/>
                    <a:lumOff val="35000"/>
                  </a:schemeClr>
                </a:solidFill>
              </a:rPr>
              <a:t>BlueMED</a:t>
            </a:r>
            <a:r>
              <a:rPr lang="en-US" sz="1200" dirty="0">
                <a:solidFill>
                  <a:schemeClr val="tx1">
                    <a:lumMod val="65000"/>
                    <a:lumOff val="35000"/>
                  </a:schemeClr>
                </a:solidFill>
              </a:rPr>
              <a:t> CSA Coordinators’ Meeting, Malta 11-12 January 2018 </a:t>
            </a:r>
            <a:endParaRPr lang="el-GR" sz="1200" dirty="0">
              <a:solidFill>
                <a:schemeClr val="tx1">
                  <a:lumMod val="65000"/>
                  <a:lumOff val="35000"/>
                </a:schemeClr>
              </a:solidFill>
            </a:endParaRPr>
          </a:p>
        </p:txBody>
      </p:sp>
    </p:spTree>
    <p:extLst>
      <p:ext uri="{BB962C8B-B14F-4D97-AF65-F5344CB8AC3E}">
        <p14:creationId xmlns:p14="http://schemas.microsoft.com/office/powerpoint/2010/main" val="3167785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314960"/>
          </a:xfrm>
          <a:prstGeom prst="rect">
            <a:avLst/>
          </a:prstGeom>
          <a:solidFill>
            <a:srgbClr val="1FABD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FABDA"/>
              </a:solidFill>
            </a:endParaRPr>
          </a:p>
        </p:txBody>
      </p:sp>
      <p:pic>
        <p:nvPicPr>
          <p:cNvPr id="9" name="Picture 8"/>
          <p:cNvPicPr>
            <a:picLocks noChangeAspect="1"/>
          </p:cNvPicPr>
          <p:nvPr/>
        </p:nvPicPr>
        <p:blipFill>
          <a:blip r:embed="rId2"/>
          <a:stretch>
            <a:fillRect/>
          </a:stretch>
        </p:blipFill>
        <p:spPr>
          <a:xfrm>
            <a:off x="5619049" y="540975"/>
            <a:ext cx="3188256" cy="680801"/>
          </a:xfrm>
          <a:prstGeom prst="rect">
            <a:avLst/>
          </a:prstGeom>
        </p:spPr>
      </p:pic>
      <p:sp>
        <p:nvSpPr>
          <p:cNvPr id="10" name="Título 1"/>
          <p:cNvSpPr txBox="1">
            <a:spLocks/>
          </p:cNvSpPr>
          <p:nvPr/>
        </p:nvSpPr>
        <p:spPr>
          <a:xfrm>
            <a:off x="336883" y="286837"/>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solidFill>
                  <a:srgbClr val="205595"/>
                </a:solidFill>
                <a:latin typeface="+mn-lt"/>
              </a:rPr>
              <a:t>Expected Impacts</a:t>
            </a:r>
          </a:p>
        </p:txBody>
      </p:sp>
      <p:sp>
        <p:nvSpPr>
          <p:cNvPr id="11" name="Rectangle 10"/>
          <p:cNvSpPr/>
          <p:nvPr/>
        </p:nvSpPr>
        <p:spPr>
          <a:xfrm>
            <a:off x="-1" y="6687050"/>
            <a:ext cx="9209498" cy="181109"/>
          </a:xfrm>
          <a:prstGeom prst="rect">
            <a:avLst/>
          </a:prstGeom>
          <a:solidFill>
            <a:srgbClr val="2055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05595"/>
              </a:solidFill>
            </a:endParaRPr>
          </a:p>
        </p:txBody>
      </p:sp>
      <p:pic>
        <p:nvPicPr>
          <p:cNvPr id="2" name="Picture 1">
            <a:extLst>
              <a:ext uri="{FF2B5EF4-FFF2-40B4-BE49-F238E27FC236}">
                <a16:creationId xmlns:a16="http://schemas.microsoft.com/office/drawing/2014/main" id="{E6ED7EFE-6575-421D-B9A7-40E4E79FC0B9}"/>
              </a:ext>
            </a:extLst>
          </p:cNvPr>
          <p:cNvPicPr>
            <a:picLocks noChangeAspect="1"/>
          </p:cNvPicPr>
          <p:nvPr/>
        </p:nvPicPr>
        <p:blipFill>
          <a:blip r:embed="rId3"/>
          <a:stretch>
            <a:fillRect/>
          </a:stretch>
        </p:blipFill>
        <p:spPr>
          <a:xfrm>
            <a:off x="3189627" y="1737341"/>
            <a:ext cx="2200275" cy="2200275"/>
          </a:xfrm>
          <a:prstGeom prst="rect">
            <a:avLst/>
          </a:prstGeom>
        </p:spPr>
      </p:pic>
      <p:pic>
        <p:nvPicPr>
          <p:cNvPr id="3" name="Picture 2">
            <a:extLst>
              <a:ext uri="{FF2B5EF4-FFF2-40B4-BE49-F238E27FC236}">
                <a16:creationId xmlns:a16="http://schemas.microsoft.com/office/drawing/2014/main" id="{C1D777DE-2D7F-4DC0-A683-4B836DD1EC11}"/>
              </a:ext>
            </a:extLst>
          </p:cNvPr>
          <p:cNvPicPr>
            <a:picLocks noChangeAspect="1"/>
          </p:cNvPicPr>
          <p:nvPr/>
        </p:nvPicPr>
        <p:blipFill>
          <a:blip r:embed="rId4"/>
          <a:stretch>
            <a:fillRect/>
          </a:stretch>
        </p:blipFill>
        <p:spPr>
          <a:xfrm>
            <a:off x="791073" y="1920055"/>
            <a:ext cx="1913490" cy="1913490"/>
          </a:xfrm>
          <a:prstGeom prst="rect">
            <a:avLst/>
          </a:prstGeom>
        </p:spPr>
      </p:pic>
      <p:pic>
        <p:nvPicPr>
          <p:cNvPr id="4" name="Picture 3">
            <a:extLst>
              <a:ext uri="{FF2B5EF4-FFF2-40B4-BE49-F238E27FC236}">
                <a16:creationId xmlns:a16="http://schemas.microsoft.com/office/drawing/2014/main" id="{1BA7FB6D-C391-4A8A-9D88-D6EBAD521652}"/>
              </a:ext>
            </a:extLst>
          </p:cNvPr>
          <p:cNvPicPr>
            <a:picLocks noChangeAspect="1"/>
          </p:cNvPicPr>
          <p:nvPr/>
        </p:nvPicPr>
        <p:blipFill>
          <a:blip r:embed="rId5"/>
          <a:stretch>
            <a:fillRect/>
          </a:stretch>
        </p:blipFill>
        <p:spPr>
          <a:xfrm>
            <a:off x="1053451" y="3959270"/>
            <a:ext cx="1895810" cy="1895810"/>
          </a:xfrm>
          <a:prstGeom prst="rect">
            <a:avLst/>
          </a:prstGeom>
        </p:spPr>
      </p:pic>
      <p:pic>
        <p:nvPicPr>
          <p:cNvPr id="5" name="Picture 4">
            <a:extLst>
              <a:ext uri="{FF2B5EF4-FFF2-40B4-BE49-F238E27FC236}">
                <a16:creationId xmlns:a16="http://schemas.microsoft.com/office/drawing/2014/main" id="{F18356EC-8787-4FF5-B0DA-5654EAF24CCB}"/>
              </a:ext>
            </a:extLst>
          </p:cNvPr>
          <p:cNvPicPr>
            <a:picLocks noChangeAspect="1"/>
          </p:cNvPicPr>
          <p:nvPr/>
        </p:nvPicPr>
        <p:blipFill>
          <a:blip r:embed="rId6"/>
          <a:stretch>
            <a:fillRect/>
          </a:stretch>
        </p:blipFill>
        <p:spPr>
          <a:xfrm>
            <a:off x="5350407" y="3550384"/>
            <a:ext cx="2610550" cy="2610550"/>
          </a:xfrm>
          <a:prstGeom prst="rect">
            <a:avLst/>
          </a:prstGeom>
        </p:spPr>
      </p:pic>
      <p:pic>
        <p:nvPicPr>
          <p:cNvPr id="6" name="Picture 5">
            <a:extLst>
              <a:ext uri="{FF2B5EF4-FFF2-40B4-BE49-F238E27FC236}">
                <a16:creationId xmlns:a16="http://schemas.microsoft.com/office/drawing/2014/main" id="{FC48311C-9F3B-43C2-A146-9A9B1C917C47}"/>
              </a:ext>
            </a:extLst>
          </p:cNvPr>
          <p:cNvPicPr>
            <a:picLocks noChangeAspect="1"/>
          </p:cNvPicPr>
          <p:nvPr/>
        </p:nvPicPr>
        <p:blipFill>
          <a:blip r:embed="rId7"/>
          <a:stretch>
            <a:fillRect/>
          </a:stretch>
        </p:blipFill>
        <p:spPr>
          <a:xfrm>
            <a:off x="3360294" y="3959270"/>
            <a:ext cx="1904274" cy="1895810"/>
          </a:xfrm>
          <a:prstGeom prst="rect">
            <a:avLst/>
          </a:prstGeom>
        </p:spPr>
      </p:pic>
      <p:pic>
        <p:nvPicPr>
          <p:cNvPr id="7" name="Picture 6">
            <a:extLst>
              <a:ext uri="{FF2B5EF4-FFF2-40B4-BE49-F238E27FC236}">
                <a16:creationId xmlns:a16="http://schemas.microsoft.com/office/drawing/2014/main" id="{1D431672-E0A2-4E86-896F-9FFFDE165895}"/>
              </a:ext>
            </a:extLst>
          </p:cNvPr>
          <p:cNvPicPr>
            <a:picLocks noChangeAspect="1"/>
          </p:cNvPicPr>
          <p:nvPr/>
        </p:nvPicPr>
        <p:blipFill>
          <a:blip r:embed="rId8"/>
          <a:stretch>
            <a:fillRect/>
          </a:stretch>
        </p:blipFill>
        <p:spPr>
          <a:xfrm>
            <a:off x="5975302" y="1920055"/>
            <a:ext cx="1895545" cy="1895545"/>
          </a:xfrm>
          <a:prstGeom prst="rect">
            <a:avLst/>
          </a:prstGeom>
        </p:spPr>
      </p:pic>
      <p:sp>
        <p:nvSpPr>
          <p:cNvPr id="12" name="TextBox 11">
            <a:extLst>
              <a:ext uri="{FF2B5EF4-FFF2-40B4-BE49-F238E27FC236}">
                <a16:creationId xmlns:a16="http://schemas.microsoft.com/office/drawing/2014/main" id="{9D58D8C8-3BFC-4170-8C2B-5E748CC25543}"/>
              </a:ext>
            </a:extLst>
          </p:cNvPr>
          <p:cNvSpPr txBox="1"/>
          <p:nvPr/>
        </p:nvSpPr>
        <p:spPr>
          <a:xfrm>
            <a:off x="68183" y="6400213"/>
            <a:ext cx="4212050" cy="276999"/>
          </a:xfrm>
          <a:prstGeom prst="rect">
            <a:avLst/>
          </a:prstGeom>
          <a:noFill/>
        </p:spPr>
        <p:txBody>
          <a:bodyPr wrap="none" rtlCol="0">
            <a:spAutoFit/>
          </a:bodyPr>
          <a:lstStyle/>
          <a:p>
            <a:r>
              <a:rPr lang="en-US" sz="1200" dirty="0" err="1">
                <a:solidFill>
                  <a:schemeClr val="tx1">
                    <a:lumMod val="65000"/>
                    <a:lumOff val="35000"/>
                  </a:schemeClr>
                </a:solidFill>
              </a:rPr>
              <a:t>BlueMED</a:t>
            </a:r>
            <a:r>
              <a:rPr lang="en-US" sz="1200" dirty="0">
                <a:solidFill>
                  <a:schemeClr val="tx1">
                    <a:lumMod val="65000"/>
                    <a:lumOff val="35000"/>
                  </a:schemeClr>
                </a:solidFill>
              </a:rPr>
              <a:t> CSA Coordinators’ Meeting, Malta 11-12 January 2018 </a:t>
            </a:r>
            <a:endParaRPr lang="el-GR" sz="1200" dirty="0">
              <a:solidFill>
                <a:schemeClr val="tx1">
                  <a:lumMod val="65000"/>
                  <a:lumOff val="35000"/>
                </a:schemeClr>
              </a:solidFill>
            </a:endParaRPr>
          </a:p>
        </p:txBody>
      </p:sp>
    </p:spTree>
    <p:extLst>
      <p:ext uri="{BB962C8B-B14F-4D97-AF65-F5344CB8AC3E}">
        <p14:creationId xmlns:p14="http://schemas.microsoft.com/office/powerpoint/2010/main" val="4194074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p:nvPr/>
        </p:nvSpPr>
        <p:spPr>
          <a:xfrm>
            <a:off x="423863" y="1295825"/>
            <a:ext cx="7820545" cy="2166940"/>
          </a:xfrm>
          <a:prstGeom prst="rect">
            <a:avLst/>
          </a:prstGeom>
        </p:spPr>
        <p:txBody>
          <a:bodyPr wrap="square">
            <a:spAutoFit/>
          </a:bodyPr>
          <a:lstStyle/>
          <a:p>
            <a:pPr algn="just">
              <a:lnSpc>
                <a:spcPct val="107000"/>
              </a:lnSpc>
              <a:spcAft>
                <a:spcPts val="0"/>
              </a:spcAft>
            </a:pPr>
            <a:endParaRPr lang="en-IE" sz="2400" dirty="0">
              <a:solidFill>
                <a:srgbClr val="1F497D"/>
              </a:solidFill>
              <a:ea typeface="Verdana" pitchFamily="34" charset="0"/>
              <a:cs typeface="Verdana" pitchFamily="34" charset="0"/>
            </a:endParaRPr>
          </a:p>
          <a:p>
            <a:pPr algn="ctr">
              <a:lnSpc>
                <a:spcPct val="107000"/>
              </a:lnSpc>
              <a:spcAft>
                <a:spcPts val="0"/>
              </a:spcAft>
            </a:pPr>
            <a:r>
              <a:rPr lang="en-IE" sz="2800" b="1" dirty="0">
                <a:solidFill>
                  <a:srgbClr val="205595"/>
                </a:solidFill>
                <a:cs typeface="Verdana"/>
              </a:rPr>
              <a:t>Katerina </a:t>
            </a:r>
            <a:r>
              <a:rPr lang="en-IE" sz="2800" b="1" dirty="0" err="1">
                <a:solidFill>
                  <a:srgbClr val="205595"/>
                </a:solidFill>
                <a:cs typeface="Verdana"/>
              </a:rPr>
              <a:t>Moutou</a:t>
            </a:r>
            <a:r>
              <a:rPr lang="en-IE" sz="2800" b="1" dirty="0">
                <a:solidFill>
                  <a:srgbClr val="205595"/>
                </a:solidFill>
                <a:cs typeface="Verdana"/>
              </a:rPr>
              <a:t>		      </a:t>
            </a:r>
            <a:r>
              <a:rPr lang="fi-FI" sz="2800" b="1" dirty="0">
                <a:solidFill>
                  <a:srgbClr val="205595"/>
                </a:solidFill>
                <a:ea typeface="Verdana" pitchFamily="34" charset="0"/>
                <a:cs typeface="Verdana" pitchFamily="34" charset="0"/>
              </a:rPr>
              <a:t>kmoutou@bio.uth.gr</a:t>
            </a:r>
            <a:r>
              <a:rPr lang="en-IE" sz="2800" u="sng" dirty="0">
                <a:solidFill>
                  <a:srgbClr val="205595"/>
                </a:solidFill>
                <a:ea typeface="Verdana" pitchFamily="34" charset="0"/>
                <a:cs typeface="Verdana" pitchFamily="34" charset="0"/>
              </a:rPr>
              <a:t> </a:t>
            </a:r>
          </a:p>
          <a:p>
            <a:pPr algn="just">
              <a:lnSpc>
                <a:spcPct val="107000"/>
              </a:lnSpc>
              <a:spcAft>
                <a:spcPts val="0"/>
              </a:spcAft>
            </a:pPr>
            <a:endParaRPr lang="en-IE" sz="2800" dirty="0">
              <a:solidFill>
                <a:srgbClr val="1F497D"/>
              </a:solidFill>
              <a:latin typeface="Verdana" pitchFamily="34" charset="0"/>
              <a:ea typeface="Verdana" pitchFamily="34" charset="0"/>
              <a:cs typeface="Verdana" pitchFamily="34" charset="0"/>
            </a:endParaRPr>
          </a:p>
          <a:p>
            <a:pPr algn="just">
              <a:lnSpc>
                <a:spcPct val="107000"/>
              </a:lnSpc>
              <a:spcAft>
                <a:spcPts val="0"/>
              </a:spcAft>
            </a:pPr>
            <a:endParaRPr lang="en-IE" sz="2800" dirty="0">
              <a:solidFill>
                <a:srgbClr val="1F497D"/>
              </a:solidFill>
              <a:latin typeface="Verdana" pitchFamily="34" charset="0"/>
              <a:ea typeface="Verdana" pitchFamily="34" charset="0"/>
              <a:cs typeface="Verdana" pitchFamily="34" charset="0"/>
            </a:endParaRPr>
          </a:p>
          <a:p>
            <a:pPr algn="just">
              <a:lnSpc>
                <a:spcPct val="107000"/>
              </a:lnSpc>
              <a:spcAft>
                <a:spcPts val="0"/>
              </a:spcAft>
            </a:pPr>
            <a:r>
              <a:rPr lang="en-IE" dirty="0">
                <a:latin typeface="Verdana" panose="020B0604030504040204" pitchFamily="34" charset="0"/>
                <a:ea typeface="Verdana" panose="020B0604030504040204" pitchFamily="34" charset="0"/>
                <a:cs typeface="Verdana" panose="020B0604030504040204" pitchFamily="34" charset="0"/>
              </a:rPr>
              <a:t> </a:t>
            </a:r>
          </a:p>
        </p:txBody>
      </p:sp>
      <p:pic>
        <p:nvPicPr>
          <p:cNvPr id="6" name="Picture 5"/>
          <p:cNvPicPr>
            <a:picLocks noChangeAspect="1"/>
          </p:cNvPicPr>
          <p:nvPr/>
        </p:nvPicPr>
        <p:blipFill>
          <a:blip r:embed="rId2">
            <a:alphaModFix amt="49000"/>
          </a:blip>
          <a:stretch>
            <a:fillRect/>
          </a:stretch>
        </p:blipFill>
        <p:spPr>
          <a:xfrm>
            <a:off x="3465571" y="2716605"/>
            <a:ext cx="5353378" cy="3672366"/>
          </a:xfrm>
          <a:prstGeom prst="rect">
            <a:avLst/>
          </a:prstGeom>
        </p:spPr>
      </p:pic>
      <p:sp>
        <p:nvSpPr>
          <p:cNvPr id="7" name="Rectangle 6"/>
          <p:cNvSpPr/>
          <p:nvPr/>
        </p:nvSpPr>
        <p:spPr>
          <a:xfrm>
            <a:off x="0" y="0"/>
            <a:ext cx="9144000" cy="314960"/>
          </a:xfrm>
          <a:prstGeom prst="rect">
            <a:avLst/>
          </a:prstGeom>
          <a:solidFill>
            <a:srgbClr val="1FABD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FABDA"/>
              </a:solidFill>
            </a:endParaRPr>
          </a:p>
        </p:txBody>
      </p:sp>
      <p:pic>
        <p:nvPicPr>
          <p:cNvPr id="9" name="Picture 8"/>
          <p:cNvPicPr>
            <a:picLocks noChangeAspect="1"/>
          </p:cNvPicPr>
          <p:nvPr/>
        </p:nvPicPr>
        <p:blipFill>
          <a:blip r:embed="rId3"/>
          <a:stretch>
            <a:fillRect/>
          </a:stretch>
        </p:blipFill>
        <p:spPr>
          <a:xfrm>
            <a:off x="5619049" y="540975"/>
            <a:ext cx="3188256" cy="680801"/>
          </a:xfrm>
          <a:prstGeom prst="rect">
            <a:avLst/>
          </a:prstGeom>
        </p:spPr>
      </p:pic>
      <p:sp>
        <p:nvSpPr>
          <p:cNvPr id="10" name="Título 1"/>
          <p:cNvSpPr>
            <a:spLocks noGrp="1"/>
          </p:cNvSpPr>
          <p:nvPr>
            <p:ph type="title"/>
          </p:nvPr>
        </p:nvSpPr>
        <p:spPr>
          <a:xfrm>
            <a:off x="354279" y="71828"/>
            <a:ext cx="7886700" cy="1325563"/>
          </a:xfrm>
        </p:spPr>
        <p:txBody>
          <a:bodyPr>
            <a:normAutofit/>
          </a:bodyPr>
          <a:lstStyle/>
          <a:p>
            <a:r>
              <a:rPr lang="en-GB" sz="3200" b="1" dirty="0">
                <a:solidFill>
                  <a:srgbClr val="205595"/>
                </a:solidFill>
                <a:latin typeface="+mn-lt"/>
              </a:rPr>
              <a:t>Questions?</a:t>
            </a:r>
          </a:p>
        </p:txBody>
      </p:sp>
      <p:sp>
        <p:nvSpPr>
          <p:cNvPr id="11" name="Rectangle 10"/>
          <p:cNvSpPr/>
          <p:nvPr/>
        </p:nvSpPr>
        <p:spPr>
          <a:xfrm>
            <a:off x="-1" y="6687050"/>
            <a:ext cx="9144000" cy="181109"/>
          </a:xfrm>
          <a:prstGeom prst="rect">
            <a:avLst/>
          </a:prstGeom>
          <a:solidFill>
            <a:srgbClr val="2055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05595"/>
              </a:solidFill>
            </a:endParaRPr>
          </a:p>
        </p:txBody>
      </p:sp>
      <p:sp>
        <p:nvSpPr>
          <p:cNvPr id="8" name="TextBox 7">
            <a:extLst>
              <a:ext uri="{FF2B5EF4-FFF2-40B4-BE49-F238E27FC236}">
                <a16:creationId xmlns:a16="http://schemas.microsoft.com/office/drawing/2014/main" id="{FBD0442D-39B3-4702-AEF6-07FD81137160}"/>
              </a:ext>
            </a:extLst>
          </p:cNvPr>
          <p:cNvSpPr txBox="1"/>
          <p:nvPr/>
        </p:nvSpPr>
        <p:spPr>
          <a:xfrm>
            <a:off x="575650" y="4666676"/>
            <a:ext cx="2394823" cy="1077218"/>
          </a:xfrm>
          <a:prstGeom prst="rect">
            <a:avLst/>
          </a:prstGeom>
          <a:noFill/>
          <a:ln w="19050">
            <a:solidFill>
              <a:srgbClr val="1FABDA"/>
            </a:solidFill>
          </a:ln>
        </p:spPr>
        <p:txBody>
          <a:bodyPr wrap="none" rtlCol="0">
            <a:spAutoFit/>
          </a:bodyPr>
          <a:lstStyle/>
          <a:p>
            <a:r>
              <a:rPr lang="en-IE" sz="2400" b="1" dirty="0">
                <a:solidFill>
                  <a:srgbClr val="205595"/>
                </a:solidFill>
                <a:ea typeface="+mj-ea"/>
                <a:cs typeface="+mj-cs"/>
              </a:rPr>
              <a:t>Find out more:</a:t>
            </a:r>
          </a:p>
          <a:p>
            <a:r>
              <a:rPr lang="en-IE" sz="2000" dirty="0">
                <a:solidFill>
                  <a:srgbClr val="1FABDA"/>
                </a:solidFill>
              </a:rPr>
              <a:t>www.performfish.eu </a:t>
            </a:r>
          </a:p>
          <a:p>
            <a:r>
              <a:rPr lang="en-IE" sz="2000" dirty="0"/>
              <a:t>    </a:t>
            </a:r>
            <a:r>
              <a:rPr lang="en-IE" sz="2000" dirty="0">
                <a:solidFill>
                  <a:srgbClr val="1FABDA"/>
                </a:solidFill>
              </a:rPr>
              <a:t>@</a:t>
            </a:r>
            <a:r>
              <a:rPr lang="en-IE" sz="2000" dirty="0" err="1">
                <a:solidFill>
                  <a:srgbClr val="1FABDA"/>
                </a:solidFill>
              </a:rPr>
              <a:t>PerformFISH_EU</a:t>
            </a:r>
            <a:endParaRPr lang="en-IE" sz="2000" dirty="0">
              <a:solidFill>
                <a:srgbClr val="1FABDA"/>
              </a:solidFill>
            </a:endParaRPr>
          </a:p>
        </p:txBody>
      </p:sp>
      <p:pic>
        <p:nvPicPr>
          <p:cNvPr id="12" name="Picture 11">
            <a:extLst>
              <a:ext uri="{FF2B5EF4-FFF2-40B4-BE49-F238E27FC236}">
                <a16:creationId xmlns:a16="http://schemas.microsoft.com/office/drawing/2014/main" id="{F366BE4F-9A0B-4568-9B39-A8DEE1CE8F9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7421" b="33197"/>
          <a:stretch/>
        </p:blipFill>
        <p:spPr>
          <a:xfrm>
            <a:off x="996066" y="3583098"/>
            <a:ext cx="1553989" cy="612000"/>
          </a:xfrm>
          <a:prstGeom prst="rect">
            <a:avLst/>
          </a:prstGeom>
        </p:spPr>
      </p:pic>
    </p:spTree>
    <p:extLst>
      <p:ext uri="{BB962C8B-B14F-4D97-AF65-F5344CB8AC3E}">
        <p14:creationId xmlns:p14="http://schemas.microsoft.com/office/powerpoint/2010/main" val="3102026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alphaModFix amt="22000"/>
          </a:blip>
          <a:stretch>
            <a:fillRect/>
          </a:stretch>
        </p:blipFill>
        <p:spPr>
          <a:xfrm>
            <a:off x="3790622" y="3021067"/>
            <a:ext cx="5353378" cy="3672366"/>
          </a:xfrm>
          <a:prstGeom prst="rect">
            <a:avLst/>
          </a:prstGeom>
        </p:spPr>
      </p:pic>
      <p:sp>
        <p:nvSpPr>
          <p:cNvPr id="2" name="Título 1"/>
          <p:cNvSpPr>
            <a:spLocks noGrp="1"/>
          </p:cNvSpPr>
          <p:nvPr>
            <p:ph type="title"/>
          </p:nvPr>
        </p:nvSpPr>
        <p:spPr>
          <a:xfrm>
            <a:off x="354279" y="45952"/>
            <a:ext cx="7886700" cy="1325563"/>
          </a:xfrm>
        </p:spPr>
        <p:txBody>
          <a:bodyPr>
            <a:normAutofit/>
          </a:bodyPr>
          <a:lstStyle/>
          <a:p>
            <a:r>
              <a:rPr lang="en-GB" sz="3200" b="1" dirty="0">
                <a:solidFill>
                  <a:srgbClr val="205595"/>
                </a:solidFill>
                <a:latin typeface="+mn-lt"/>
              </a:rPr>
              <a:t>At a Glance</a:t>
            </a:r>
          </a:p>
        </p:txBody>
      </p:sp>
      <p:sp>
        <p:nvSpPr>
          <p:cNvPr id="14" name="Espace réservé du contenu 2"/>
          <p:cNvSpPr txBox="1">
            <a:spLocks/>
          </p:cNvSpPr>
          <p:nvPr/>
        </p:nvSpPr>
        <p:spPr>
          <a:xfrm>
            <a:off x="343887" y="1783591"/>
            <a:ext cx="8600536" cy="452596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fontAlgn="auto">
              <a:spcAft>
                <a:spcPts val="600"/>
              </a:spcAft>
            </a:pPr>
            <a:r>
              <a:rPr lang="en-GB" sz="2000" b="1" dirty="0">
                <a:solidFill>
                  <a:srgbClr val="1FABDA"/>
                </a:solidFill>
              </a:rPr>
              <a:t>TITLE</a:t>
            </a:r>
            <a:r>
              <a:rPr lang="en-GB" sz="2000" dirty="0">
                <a:solidFill>
                  <a:srgbClr val="1FABDA"/>
                </a:solidFill>
              </a:rPr>
              <a:t>: </a:t>
            </a:r>
            <a:r>
              <a:rPr lang="en-GB" sz="2000" b="1" dirty="0" err="1">
                <a:solidFill>
                  <a:srgbClr val="205595"/>
                </a:solidFill>
              </a:rPr>
              <a:t>PerformFISH</a:t>
            </a:r>
            <a:r>
              <a:rPr lang="en-GB" sz="2000" dirty="0">
                <a:solidFill>
                  <a:schemeClr val="tx1">
                    <a:lumMod val="65000"/>
                    <a:lumOff val="35000"/>
                  </a:schemeClr>
                </a:solidFill>
              </a:rPr>
              <a:t> – </a:t>
            </a:r>
            <a:r>
              <a:rPr lang="en-US" sz="2000" dirty="0">
                <a:solidFill>
                  <a:schemeClr val="tx1">
                    <a:lumMod val="65000"/>
                    <a:lumOff val="35000"/>
                  </a:schemeClr>
                </a:solidFill>
              </a:rPr>
              <a:t>Consumer Driven Production: Integrating Innovative Approaches for Competitive and Sustainable Performance across the Mediterranean Aquaculture Value Chain</a:t>
            </a:r>
          </a:p>
          <a:p>
            <a:pPr algn="l" fontAlgn="auto">
              <a:spcAft>
                <a:spcPts val="600"/>
              </a:spcAft>
            </a:pPr>
            <a:r>
              <a:rPr lang="en-GB" sz="2000" b="1" dirty="0">
                <a:solidFill>
                  <a:srgbClr val="1FABDA"/>
                </a:solidFill>
              </a:rPr>
              <a:t>Funding</a:t>
            </a:r>
            <a:r>
              <a:rPr lang="en-GB" sz="2000" dirty="0">
                <a:solidFill>
                  <a:srgbClr val="1FABDA"/>
                </a:solidFill>
              </a:rPr>
              <a:t>: </a:t>
            </a:r>
            <a:r>
              <a:rPr lang="en-GB" sz="2000" dirty="0">
                <a:solidFill>
                  <a:schemeClr val="tx1">
                    <a:lumMod val="65000"/>
                    <a:lumOff val="35000"/>
                  </a:schemeClr>
                </a:solidFill>
              </a:rPr>
              <a:t>H2020 (7M€ budget)</a:t>
            </a:r>
          </a:p>
          <a:p>
            <a:pPr algn="l" fontAlgn="auto">
              <a:spcAft>
                <a:spcPts val="600"/>
              </a:spcAft>
            </a:pPr>
            <a:r>
              <a:rPr lang="en-GB" sz="2000" b="1" dirty="0">
                <a:solidFill>
                  <a:srgbClr val="1FABDA"/>
                </a:solidFill>
              </a:rPr>
              <a:t>Call topic: </a:t>
            </a:r>
            <a:r>
              <a:rPr lang="en-US" sz="2000" dirty="0">
                <a:solidFill>
                  <a:schemeClr val="tx1">
                    <a:lumMod val="65000"/>
                    <a:lumOff val="35000"/>
                  </a:schemeClr>
                </a:solidFill>
              </a:rPr>
              <a:t>SFS-23-2016: Improving the technical performance of the Mediterranean aquaculture</a:t>
            </a:r>
          </a:p>
          <a:p>
            <a:pPr algn="l" fontAlgn="auto">
              <a:spcAft>
                <a:spcPts val="600"/>
              </a:spcAft>
            </a:pPr>
            <a:r>
              <a:rPr lang="en-GB" sz="2000" b="1" dirty="0">
                <a:solidFill>
                  <a:srgbClr val="1FABDA"/>
                </a:solidFill>
              </a:rPr>
              <a:t>Consortium: </a:t>
            </a:r>
            <a:r>
              <a:rPr lang="en-GB" sz="2000" dirty="0">
                <a:solidFill>
                  <a:schemeClr val="tx1">
                    <a:lumMod val="65000"/>
                    <a:lumOff val="35000"/>
                  </a:schemeClr>
                </a:solidFill>
              </a:rPr>
              <a:t>28 partners, 12 linked Third Parties, 10 countries</a:t>
            </a:r>
          </a:p>
          <a:p>
            <a:pPr algn="l" fontAlgn="auto">
              <a:spcAft>
                <a:spcPts val="600"/>
              </a:spcAft>
            </a:pPr>
            <a:r>
              <a:rPr lang="en-GB" sz="2000" b="1" dirty="0">
                <a:solidFill>
                  <a:srgbClr val="1FABDA"/>
                </a:solidFill>
              </a:rPr>
              <a:t>Duration:</a:t>
            </a:r>
            <a:r>
              <a:rPr lang="en-GB" sz="2000" dirty="0">
                <a:solidFill>
                  <a:srgbClr val="1FABDA"/>
                </a:solidFill>
              </a:rPr>
              <a:t> </a:t>
            </a:r>
            <a:r>
              <a:rPr lang="en-GB" sz="2000" dirty="0">
                <a:solidFill>
                  <a:schemeClr val="tx1">
                    <a:lumMod val="65000"/>
                    <a:lumOff val="35000"/>
                  </a:schemeClr>
                </a:solidFill>
              </a:rPr>
              <a:t>May 2017 – April 2022 (5 years)</a:t>
            </a:r>
          </a:p>
        </p:txBody>
      </p:sp>
      <p:sp>
        <p:nvSpPr>
          <p:cNvPr id="4" name="Rectangle 3"/>
          <p:cNvSpPr/>
          <p:nvPr/>
        </p:nvSpPr>
        <p:spPr>
          <a:xfrm>
            <a:off x="0" y="0"/>
            <a:ext cx="9144000" cy="314960"/>
          </a:xfrm>
          <a:prstGeom prst="rect">
            <a:avLst/>
          </a:prstGeom>
          <a:solidFill>
            <a:srgbClr val="1FABD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FABDA"/>
              </a:solidFill>
            </a:endParaRPr>
          </a:p>
        </p:txBody>
      </p:sp>
      <p:pic>
        <p:nvPicPr>
          <p:cNvPr id="5" name="Picture 4"/>
          <p:cNvPicPr>
            <a:picLocks noChangeAspect="1"/>
          </p:cNvPicPr>
          <p:nvPr/>
        </p:nvPicPr>
        <p:blipFill>
          <a:blip r:embed="rId4"/>
          <a:stretch>
            <a:fillRect/>
          </a:stretch>
        </p:blipFill>
        <p:spPr>
          <a:xfrm>
            <a:off x="5619049" y="540975"/>
            <a:ext cx="3188256" cy="680801"/>
          </a:xfrm>
          <a:prstGeom prst="rect">
            <a:avLst/>
          </a:prstGeom>
        </p:spPr>
      </p:pic>
      <p:sp>
        <p:nvSpPr>
          <p:cNvPr id="8" name="Rectangle 7"/>
          <p:cNvSpPr/>
          <p:nvPr/>
        </p:nvSpPr>
        <p:spPr>
          <a:xfrm>
            <a:off x="-1" y="6687050"/>
            <a:ext cx="9144000" cy="181109"/>
          </a:xfrm>
          <a:prstGeom prst="rect">
            <a:avLst/>
          </a:prstGeom>
          <a:solidFill>
            <a:srgbClr val="2055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05595"/>
              </a:solidFill>
            </a:endParaRPr>
          </a:p>
        </p:txBody>
      </p:sp>
      <p:sp>
        <p:nvSpPr>
          <p:cNvPr id="9" name="TextBox 8">
            <a:extLst>
              <a:ext uri="{FF2B5EF4-FFF2-40B4-BE49-F238E27FC236}">
                <a16:creationId xmlns:a16="http://schemas.microsoft.com/office/drawing/2014/main" id="{48282534-B768-4C31-BF51-95CF7CB06002}"/>
              </a:ext>
            </a:extLst>
          </p:cNvPr>
          <p:cNvSpPr txBox="1"/>
          <p:nvPr/>
        </p:nvSpPr>
        <p:spPr>
          <a:xfrm>
            <a:off x="0" y="6365298"/>
            <a:ext cx="4212050" cy="276999"/>
          </a:xfrm>
          <a:prstGeom prst="rect">
            <a:avLst/>
          </a:prstGeom>
          <a:noFill/>
        </p:spPr>
        <p:txBody>
          <a:bodyPr wrap="none" rtlCol="0">
            <a:spAutoFit/>
          </a:bodyPr>
          <a:lstStyle/>
          <a:p>
            <a:r>
              <a:rPr lang="en-US" sz="1200" dirty="0" err="1">
                <a:solidFill>
                  <a:schemeClr val="tx1">
                    <a:lumMod val="65000"/>
                    <a:lumOff val="35000"/>
                  </a:schemeClr>
                </a:solidFill>
              </a:rPr>
              <a:t>BlueMED</a:t>
            </a:r>
            <a:r>
              <a:rPr lang="en-US" sz="1200" dirty="0">
                <a:solidFill>
                  <a:schemeClr val="tx1">
                    <a:lumMod val="65000"/>
                    <a:lumOff val="35000"/>
                  </a:schemeClr>
                </a:solidFill>
              </a:rPr>
              <a:t> CSA Coordinators’ Meeting, Malta 11-12 January 2018 </a:t>
            </a:r>
            <a:endParaRPr lang="el-GR" sz="1200" dirty="0">
              <a:solidFill>
                <a:schemeClr val="tx1">
                  <a:lumMod val="65000"/>
                  <a:lumOff val="35000"/>
                </a:schemeClr>
              </a:solidFill>
            </a:endParaRPr>
          </a:p>
        </p:txBody>
      </p:sp>
    </p:spTree>
    <p:extLst>
      <p:ext uri="{BB962C8B-B14F-4D97-AF65-F5344CB8AC3E}">
        <p14:creationId xmlns:p14="http://schemas.microsoft.com/office/powerpoint/2010/main" val="147267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423863" y="1521856"/>
            <a:ext cx="8462560" cy="1200329"/>
          </a:xfrm>
          <a:prstGeom prst="rect">
            <a:avLst/>
          </a:prstGeom>
          <a:solidFill>
            <a:srgbClr val="1FABDA"/>
          </a:solidFill>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GB" b="1" dirty="0" err="1"/>
              <a:t>PerformFISH</a:t>
            </a:r>
            <a:r>
              <a:rPr lang="en-GB" b="1" dirty="0"/>
              <a:t> will </a:t>
            </a:r>
            <a:r>
              <a:rPr lang="en-US" b="1" dirty="0"/>
              <a:t>increase the competitiveness of the Mediterranean aquaculture sector by tackling biological, technical and operational weaknesses that underlie the stagnation of marine fish production in the last decade, while addressing social and environmental responsibility and contributing to “Blue Growth”.  </a:t>
            </a:r>
            <a:endParaRPr lang="en-GB" b="1" dirty="0"/>
          </a:p>
        </p:txBody>
      </p:sp>
      <p:sp>
        <p:nvSpPr>
          <p:cNvPr id="6" name="CuadroTexto 5"/>
          <p:cNvSpPr txBox="1"/>
          <p:nvPr/>
        </p:nvSpPr>
        <p:spPr>
          <a:xfrm>
            <a:off x="335186" y="2970160"/>
            <a:ext cx="8577331" cy="1477328"/>
          </a:xfrm>
          <a:prstGeom prst="rect">
            <a:avLst/>
          </a:prstGeom>
          <a:noFill/>
        </p:spPr>
        <p:txBody>
          <a:bodyPr wrap="square" rtlCol="0">
            <a:spAutoFit/>
          </a:bodyPr>
          <a:lstStyle/>
          <a:p>
            <a:r>
              <a:rPr lang="en-GB" dirty="0">
                <a:solidFill>
                  <a:srgbClr val="205595"/>
                </a:solidFill>
              </a:rPr>
              <a:t>Target species</a:t>
            </a:r>
            <a:r>
              <a:rPr lang="es-ES" dirty="0">
                <a:solidFill>
                  <a:srgbClr val="205595"/>
                </a:solidFill>
              </a:rPr>
              <a:t>: </a:t>
            </a:r>
          </a:p>
          <a:p>
            <a:r>
              <a:rPr lang="en-US" dirty="0">
                <a:solidFill>
                  <a:schemeClr val="tx1">
                    <a:lumMod val="65000"/>
                    <a:lumOff val="35000"/>
                  </a:schemeClr>
                </a:solidFill>
              </a:rPr>
              <a:t>Gilthead sea bream (</a:t>
            </a:r>
            <a:r>
              <a:rPr lang="en-US" i="1" dirty="0" err="1">
                <a:solidFill>
                  <a:schemeClr val="tx1">
                    <a:lumMod val="65000"/>
                    <a:lumOff val="35000"/>
                  </a:schemeClr>
                </a:solidFill>
              </a:rPr>
              <a:t>Sparus</a:t>
            </a:r>
            <a:r>
              <a:rPr lang="en-US" i="1" dirty="0">
                <a:solidFill>
                  <a:schemeClr val="tx1">
                    <a:lumMod val="65000"/>
                    <a:lumOff val="35000"/>
                  </a:schemeClr>
                </a:solidFill>
              </a:rPr>
              <a:t> </a:t>
            </a:r>
            <a:r>
              <a:rPr lang="en-US" i="1" dirty="0" err="1">
                <a:solidFill>
                  <a:schemeClr val="tx1">
                    <a:lumMod val="65000"/>
                    <a:lumOff val="35000"/>
                  </a:schemeClr>
                </a:solidFill>
              </a:rPr>
              <a:t>aurata</a:t>
            </a:r>
            <a:r>
              <a:rPr lang="en-US" dirty="0">
                <a:solidFill>
                  <a:schemeClr val="tx1">
                    <a:lumMod val="65000"/>
                    <a:lumOff val="35000"/>
                  </a:schemeClr>
                </a:solidFill>
              </a:rPr>
              <a:t>) and European sea bass (</a:t>
            </a:r>
            <a:r>
              <a:rPr lang="en-US" i="1" dirty="0" err="1">
                <a:solidFill>
                  <a:schemeClr val="tx1">
                    <a:lumMod val="65000"/>
                    <a:lumOff val="35000"/>
                  </a:schemeClr>
                </a:solidFill>
              </a:rPr>
              <a:t>Dicentrarchus</a:t>
            </a:r>
            <a:r>
              <a:rPr lang="en-US" i="1" dirty="0">
                <a:solidFill>
                  <a:schemeClr val="tx1">
                    <a:lumMod val="65000"/>
                    <a:lumOff val="35000"/>
                  </a:schemeClr>
                </a:solidFill>
              </a:rPr>
              <a:t> </a:t>
            </a:r>
            <a:r>
              <a:rPr lang="en-US" i="1" dirty="0" err="1">
                <a:solidFill>
                  <a:schemeClr val="tx1">
                    <a:lumMod val="65000"/>
                    <a:lumOff val="35000"/>
                  </a:schemeClr>
                </a:solidFill>
              </a:rPr>
              <a:t>labrax</a:t>
            </a:r>
            <a:r>
              <a:rPr lang="en-US" dirty="0">
                <a:solidFill>
                  <a:schemeClr val="tx1">
                    <a:lumMod val="65000"/>
                    <a:lumOff val="35000"/>
                  </a:schemeClr>
                </a:solidFill>
              </a:rPr>
              <a:t>), representing 92.8% of the EU Mediterranean marine fish production volume. </a:t>
            </a:r>
          </a:p>
          <a:p>
            <a:endParaRPr lang="en-US" dirty="0">
              <a:solidFill>
                <a:schemeClr val="tx1">
                  <a:lumMod val="65000"/>
                  <a:lumOff val="35000"/>
                </a:schemeClr>
              </a:solidFill>
            </a:endParaRPr>
          </a:p>
          <a:p>
            <a:r>
              <a:rPr lang="en-US" dirty="0">
                <a:solidFill>
                  <a:srgbClr val="205595"/>
                </a:solidFill>
              </a:rPr>
              <a:t>                                                           </a:t>
            </a:r>
            <a:r>
              <a:rPr lang="en-US" b="1" dirty="0">
                <a:solidFill>
                  <a:srgbClr val="205595"/>
                </a:solidFill>
              </a:rPr>
              <a:t>User-centric approach</a:t>
            </a:r>
            <a:endParaRPr lang="es-ES" b="1" dirty="0">
              <a:solidFill>
                <a:srgbClr val="205595"/>
              </a:solidFill>
            </a:endParaRPr>
          </a:p>
        </p:txBody>
      </p:sp>
      <p:sp>
        <p:nvSpPr>
          <p:cNvPr id="14" name="Título 1"/>
          <p:cNvSpPr txBox="1">
            <a:spLocks/>
          </p:cNvSpPr>
          <p:nvPr/>
        </p:nvSpPr>
        <p:spPr>
          <a:xfrm>
            <a:off x="354279" y="89082"/>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solidFill>
                  <a:srgbClr val="205595"/>
                </a:solidFill>
                <a:latin typeface="+mn-lt"/>
              </a:rPr>
              <a:t>Objective</a:t>
            </a:r>
          </a:p>
        </p:txBody>
      </p:sp>
      <p:sp>
        <p:nvSpPr>
          <p:cNvPr id="15" name="Rectangle 14"/>
          <p:cNvSpPr/>
          <p:nvPr/>
        </p:nvSpPr>
        <p:spPr>
          <a:xfrm>
            <a:off x="0" y="0"/>
            <a:ext cx="9144000" cy="314960"/>
          </a:xfrm>
          <a:prstGeom prst="rect">
            <a:avLst/>
          </a:prstGeom>
          <a:solidFill>
            <a:srgbClr val="1FABD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FABDA"/>
              </a:solidFill>
            </a:endParaRPr>
          </a:p>
        </p:txBody>
      </p:sp>
      <p:pic>
        <p:nvPicPr>
          <p:cNvPr id="17" name="Picture 16"/>
          <p:cNvPicPr>
            <a:picLocks noChangeAspect="1"/>
          </p:cNvPicPr>
          <p:nvPr/>
        </p:nvPicPr>
        <p:blipFill>
          <a:blip r:embed="rId3"/>
          <a:stretch>
            <a:fillRect/>
          </a:stretch>
        </p:blipFill>
        <p:spPr>
          <a:xfrm>
            <a:off x="5619049" y="540975"/>
            <a:ext cx="3188256" cy="680801"/>
          </a:xfrm>
          <a:prstGeom prst="rect">
            <a:avLst/>
          </a:prstGeom>
        </p:spPr>
      </p:pic>
      <p:sp>
        <p:nvSpPr>
          <p:cNvPr id="16" name="Rectangle 15"/>
          <p:cNvSpPr/>
          <p:nvPr/>
        </p:nvSpPr>
        <p:spPr>
          <a:xfrm>
            <a:off x="-1" y="6687050"/>
            <a:ext cx="9144000" cy="181109"/>
          </a:xfrm>
          <a:prstGeom prst="rect">
            <a:avLst/>
          </a:prstGeom>
          <a:solidFill>
            <a:srgbClr val="2055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05595"/>
              </a:solidFill>
            </a:endParaRPr>
          </a:p>
        </p:txBody>
      </p:sp>
      <p:pic>
        <p:nvPicPr>
          <p:cNvPr id="19" name="Picture 18" descr="Industy led infographic.jpg"/>
          <p:cNvPicPr>
            <a:picLocks noChangeAspect="1"/>
          </p:cNvPicPr>
          <p:nvPr/>
        </p:nvPicPr>
        <p:blipFill>
          <a:blip r:embed="rId4"/>
          <a:stretch>
            <a:fillRect/>
          </a:stretch>
        </p:blipFill>
        <p:spPr>
          <a:xfrm>
            <a:off x="1312427" y="4457384"/>
            <a:ext cx="6691853" cy="2064065"/>
          </a:xfrm>
          <a:prstGeom prst="rect">
            <a:avLst/>
          </a:prstGeom>
        </p:spPr>
      </p:pic>
      <p:sp>
        <p:nvSpPr>
          <p:cNvPr id="9" name="TextBox 8">
            <a:extLst>
              <a:ext uri="{FF2B5EF4-FFF2-40B4-BE49-F238E27FC236}">
                <a16:creationId xmlns:a16="http://schemas.microsoft.com/office/drawing/2014/main" id="{B57A3BCA-30E4-4088-BC29-DA3F987BA925}"/>
              </a:ext>
            </a:extLst>
          </p:cNvPr>
          <p:cNvSpPr txBox="1"/>
          <p:nvPr/>
        </p:nvSpPr>
        <p:spPr>
          <a:xfrm>
            <a:off x="-54591" y="6457465"/>
            <a:ext cx="4212050" cy="276999"/>
          </a:xfrm>
          <a:prstGeom prst="rect">
            <a:avLst/>
          </a:prstGeom>
          <a:noFill/>
        </p:spPr>
        <p:txBody>
          <a:bodyPr wrap="none" rtlCol="0">
            <a:spAutoFit/>
          </a:bodyPr>
          <a:lstStyle/>
          <a:p>
            <a:r>
              <a:rPr lang="en-US" sz="1200" dirty="0" err="1">
                <a:solidFill>
                  <a:schemeClr val="tx1">
                    <a:lumMod val="65000"/>
                    <a:lumOff val="35000"/>
                  </a:schemeClr>
                </a:solidFill>
              </a:rPr>
              <a:t>BlueMED</a:t>
            </a:r>
            <a:r>
              <a:rPr lang="en-US" sz="1200" dirty="0">
                <a:solidFill>
                  <a:schemeClr val="tx1">
                    <a:lumMod val="65000"/>
                    <a:lumOff val="35000"/>
                  </a:schemeClr>
                </a:solidFill>
              </a:rPr>
              <a:t> CSA Coordinators’ Meeting, Malta 11-12 January 2018 </a:t>
            </a:r>
            <a:endParaRPr lang="el-GR" sz="1200" dirty="0">
              <a:solidFill>
                <a:schemeClr val="tx1">
                  <a:lumMod val="65000"/>
                  <a:lumOff val="35000"/>
                </a:schemeClr>
              </a:solidFill>
            </a:endParaRPr>
          </a:p>
        </p:txBody>
      </p:sp>
    </p:spTree>
    <p:extLst>
      <p:ext uri="{BB962C8B-B14F-4D97-AF65-F5344CB8AC3E}">
        <p14:creationId xmlns:p14="http://schemas.microsoft.com/office/powerpoint/2010/main" val="3007255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61" descr="methodology &amp; approach.jpg"/>
          <p:cNvPicPr>
            <a:picLocks noChangeAspect="1"/>
          </p:cNvPicPr>
          <p:nvPr/>
        </p:nvPicPr>
        <p:blipFill>
          <a:blip r:embed="rId3"/>
          <a:stretch>
            <a:fillRect/>
          </a:stretch>
        </p:blipFill>
        <p:spPr>
          <a:xfrm>
            <a:off x="597544" y="1028700"/>
            <a:ext cx="7871162" cy="6908800"/>
          </a:xfrm>
          <a:prstGeom prst="rect">
            <a:avLst/>
          </a:prstGeom>
        </p:spPr>
      </p:pic>
      <p:sp>
        <p:nvSpPr>
          <p:cNvPr id="7" name="Rectangle 6"/>
          <p:cNvSpPr/>
          <p:nvPr/>
        </p:nvSpPr>
        <p:spPr>
          <a:xfrm>
            <a:off x="0" y="0"/>
            <a:ext cx="9144000" cy="314960"/>
          </a:xfrm>
          <a:prstGeom prst="rect">
            <a:avLst/>
          </a:prstGeom>
          <a:solidFill>
            <a:srgbClr val="1FABD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FABDA"/>
              </a:solidFill>
            </a:endParaRPr>
          </a:p>
        </p:txBody>
      </p:sp>
      <p:pic>
        <p:nvPicPr>
          <p:cNvPr id="8" name="Picture 7"/>
          <p:cNvPicPr>
            <a:picLocks noChangeAspect="1"/>
          </p:cNvPicPr>
          <p:nvPr/>
        </p:nvPicPr>
        <p:blipFill>
          <a:blip r:embed="rId4"/>
          <a:stretch>
            <a:fillRect/>
          </a:stretch>
        </p:blipFill>
        <p:spPr>
          <a:xfrm>
            <a:off x="5619049" y="540975"/>
            <a:ext cx="3188256" cy="680801"/>
          </a:xfrm>
          <a:prstGeom prst="rect">
            <a:avLst/>
          </a:prstGeom>
        </p:spPr>
      </p:pic>
      <p:sp>
        <p:nvSpPr>
          <p:cNvPr id="9" name="Título 1"/>
          <p:cNvSpPr txBox="1">
            <a:spLocks/>
          </p:cNvSpPr>
          <p:nvPr/>
        </p:nvSpPr>
        <p:spPr>
          <a:xfrm>
            <a:off x="336883" y="286837"/>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solidFill>
                  <a:srgbClr val="205595"/>
                </a:solidFill>
                <a:latin typeface="+mn-lt"/>
              </a:rPr>
              <a:t>Overall Approach</a:t>
            </a:r>
          </a:p>
        </p:txBody>
      </p:sp>
      <p:sp>
        <p:nvSpPr>
          <p:cNvPr id="12" name="TextBox 4"/>
          <p:cNvSpPr txBox="1"/>
          <p:nvPr/>
        </p:nvSpPr>
        <p:spPr>
          <a:xfrm>
            <a:off x="755899" y="1499127"/>
            <a:ext cx="7467684" cy="400110"/>
          </a:xfrm>
          <a:prstGeom prst="rect">
            <a:avLst/>
          </a:prstGeom>
          <a:noFill/>
        </p:spPr>
        <p:txBody>
          <a:bodyPr wrap="none" rtlCol="0">
            <a:spAutoFit/>
          </a:bodyPr>
          <a:lstStyle/>
          <a:p>
            <a:r>
              <a:rPr lang="en-GB" sz="2000" dirty="0">
                <a:solidFill>
                  <a:srgbClr val="205595"/>
                </a:solidFill>
                <a:ea typeface="+mj-ea"/>
                <a:cs typeface="+mj-cs"/>
              </a:rPr>
              <a:t>The project will cover aspects throughout the aquaculture value chain</a:t>
            </a:r>
            <a:endParaRPr lang="en-US" sz="2000" dirty="0">
              <a:solidFill>
                <a:srgbClr val="205595"/>
              </a:solidFill>
              <a:ea typeface="+mj-ea"/>
              <a:cs typeface="+mj-cs"/>
            </a:endParaRPr>
          </a:p>
        </p:txBody>
      </p:sp>
      <p:sp>
        <p:nvSpPr>
          <p:cNvPr id="61" name="Rectangle 60"/>
          <p:cNvSpPr/>
          <p:nvPr/>
        </p:nvSpPr>
        <p:spPr>
          <a:xfrm>
            <a:off x="-1" y="6687050"/>
            <a:ext cx="9144000" cy="181109"/>
          </a:xfrm>
          <a:prstGeom prst="rect">
            <a:avLst/>
          </a:prstGeom>
          <a:solidFill>
            <a:srgbClr val="2055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05595"/>
              </a:solidFill>
            </a:endParaRPr>
          </a:p>
        </p:txBody>
      </p:sp>
      <p:sp>
        <p:nvSpPr>
          <p:cNvPr id="10" name="TextBox 9">
            <a:extLst>
              <a:ext uri="{FF2B5EF4-FFF2-40B4-BE49-F238E27FC236}">
                <a16:creationId xmlns:a16="http://schemas.microsoft.com/office/drawing/2014/main" id="{4BF9A07A-AD5B-4B19-B842-B96446D9C27D}"/>
              </a:ext>
            </a:extLst>
          </p:cNvPr>
          <p:cNvSpPr txBox="1"/>
          <p:nvPr/>
        </p:nvSpPr>
        <p:spPr>
          <a:xfrm>
            <a:off x="68183" y="6400213"/>
            <a:ext cx="4212050" cy="276999"/>
          </a:xfrm>
          <a:prstGeom prst="rect">
            <a:avLst/>
          </a:prstGeom>
          <a:noFill/>
        </p:spPr>
        <p:txBody>
          <a:bodyPr wrap="none" rtlCol="0">
            <a:spAutoFit/>
          </a:bodyPr>
          <a:lstStyle/>
          <a:p>
            <a:r>
              <a:rPr lang="en-US" sz="1200" dirty="0" err="1">
                <a:solidFill>
                  <a:schemeClr val="tx1">
                    <a:lumMod val="65000"/>
                    <a:lumOff val="35000"/>
                  </a:schemeClr>
                </a:solidFill>
              </a:rPr>
              <a:t>BlueMED</a:t>
            </a:r>
            <a:r>
              <a:rPr lang="en-US" sz="1200" dirty="0">
                <a:solidFill>
                  <a:schemeClr val="tx1">
                    <a:lumMod val="65000"/>
                    <a:lumOff val="35000"/>
                  </a:schemeClr>
                </a:solidFill>
              </a:rPr>
              <a:t> CSA Coordinators’ Meeting, Malta 11-12 January 2018 </a:t>
            </a:r>
            <a:endParaRPr lang="el-GR" sz="1200" dirty="0">
              <a:solidFill>
                <a:schemeClr val="tx1">
                  <a:lumMod val="65000"/>
                  <a:lumOff val="35000"/>
                </a:schemeClr>
              </a:solidFill>
            </a:endParaRPr>
          </a:p>
        </p:txBody>
      </p:sp>
    </p:spTree>
    <p:extLst>
      <p:ext uri="{BB962C8B-B14F-4D97-AF65-F5344CB8AC3E}">
        <p14:creationId xmlns:p14="http://schemas.microsoft.com/office/powerpoint/2010/main" val="4113350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1003300" y="1243685"/>
            <a:ext cx="6788281" cy="5185444"/>
          </a:xfrm>
          <a:prstGeom prst="rect">
            <a:avLst/>
          </a:prstGeom>
        </p:spPr>
      </p:pic>
      <p:sp>
        <p:nvSpPr>
          <p:cNvPr id="8" name="Rectangle 7"/>
          <p:cNvSpPr/>
          <p:nvPr/>
        </p:nvSpPr>
        <p:spPr>
          <a:xfrm>
            <a:off x="0" y="0"/>
            <a:ext cx="9144000" cy="314960"/>
          </a:xfrm>
          <a:prstGeom prst="rect">
            <a:avLst/>
          </a:prstGeom>
          <a:solidFill>
            <a:srgbClr val="1FABD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FABDA"/>
              </a:solidFill>
            </a:endParaRPr>
          </a:p>
        </p:txBody>
      </p:sp>
      <p:pic>
        <p:nvPicPr>
          <p:cNvPr id="9" name="Picture 8"/>
          <p:cNvPicPr>
            <a:picLocks noChangeAspect="1"/>
          </p:cNvPicPr>
          <p:nvPr/>
        </p:nvPicPr>
        <p:blipFill>
          <a:blip r:embed="rId4"/>
          <a:stretch>
            <a:fillRect/>
          </a:stretch>
        </p:blipFill>
        <p:spPr>
          <a:xfrm>
            <a:off x="5619049" y="540975"/>
            <a:ext cx="3188256" cy="680801"/>
          </a:xfrm>
          <a:prstGeom prst="rect">
            <a:avLst/>
          </a:prstGeom>
        </p:spPr>
      </p:pic>
      <p:sp>
        <p:nvSpPr>
          <p:cNvPr id="10" name="Título 1"/>
          <p:cNvSpPr txBox="1">
            <a:spLocks/>
          </p:cNvSpPr>
          <p:nvPr/>
        </p:nvSpPr>
        <p:spPr>
          <a:xfrm>
            <a:off x="336883" y="286837"/>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solidFill>
                  <a:srgbClr val="205595"/>
                </a:solidFill>
                <a:latin typeface="+mn-lt"/>
              </a:rPr>
              <a:t>Overall Approach</a:t>
            </a:r>
          </a:p>
          <a:p>
            <a:r>
              <a:rPr lang="en-GB" sz="2800" b="1" dirty="0">
                <a:solidFill>
                  <a:srgbClr val="205595"/>
                </a:solidFill>
                <a:latin typeface="+mn-lt"/>
              </a:rPr>
              <a:t>“Implementation to Impact”</a:t>
            </a:r>
          </a:p>
        </p:txBody>
      </p:sp>
      <p:sp>
        <p:nvSpPr>
          <p:cNvPr id="12" name="Rectangle 11"/>
          <p:cNvSpPr/>
          <p:nvPr/>
        </p:nvSpPr>
        <p:spPr>
          <a:xfrm>
            <a:off x="-1" y="6687050"/>
            <a:ext cx="9144000" cy="181109"/>
          </a:xfrm>
          <a:prstGeom prst="rect">
            <a:avLst/>
          </a:prstGeom>
          <a:solidFill>
            <a:srgbClr val="2055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05595"/>
              </a:solidFill>
            </a:endParaRPr>
          </a:p>
        </p:txBody>
      </p:sp>
      <p:sp>
        <p:nvSpPr>
          <p:cNvPr id="7" name="TextBox 6">
            <a:extLst>
              <a:ext uri="{FF2B5EF4-FFF2-40B4-BE49-F238E27FC236}">
                <a16:creationId xmlns:a16="http://schemas.microsoft.com/office/drawing/2014/main" id="{9C89C1CB-8C1A-481B-9E00-0CC97123886A}"/>
              </a:ext>
            </a:extLst>
          </p:cNvPr>
          <p:cNvSpPr txBox="1"/>
          <p:nvPr/>
        </p:nvSpPr>
        <p:spPr>
          <a:xfrm>
            <a:off x="68183" y="6400213"/>
            <a:ext cx="4212050" cy="276999"/>
          </a:xfrm>
          <a:prstGeom prst="rect">
            <a:avLst/>
          </a:prstGeom>
          <a:noFill/>
        </p:spPr>
        <p:txBody>
          <a:bodyPr wrap="none" rtlCol="0">
            <a:spAutoFit/>
          </a:bodyPr>
          <a:lstStyle/>
          <a:p>
            <a:r>
              <a:rPr lang="en-US" sz="1200" dirty="0" err="1">
                <a:solidFill>
                  <a:schemeClr val="tx1">
                    <a:lumMod val="65000"/>
                    <a:lumOff val="35000"/>
                  </a:schemeClr>
                </a:solidFill>
              </a:rPr>
              <a:t>BlueMED</a:t>
            </a:r>
            <a:r>
              <a:rPr lang="en-US" sz="1200" dirty="0">
                <a:solidFill>
                  <a:schemeClr val="tx1">
                    <a:lumMod val="65000"/>
                    <a:lumOff val="35000"/>
                  </a:schemeClr>
                </a:solidFill>
              </a:rPr>
              <a:t> CSA Coordinators’ Meeting, Malta 11-12 January 2018 </a:t>
            </a:r>
            <a:endParaRPr lang="el-GR" sz="1200" dirty="0">
              <a:solidFill>
                <a:schemeClr val="tx1">
                  <a:lumMod val="65000"/>
                  <a:lumOff val="35000"/>
                </a:schemeClr>
              </a:solidFill>
            </a:endParaRPr>
          </a:p>
        </p:txBody>
      </p:sp>
    </p:spTree>
    <p:extLst>
      <p:ext uri="{BB962C8B-B14F-4D97-AF65-F5344CB8AC3E}">
        <p14:creationId xmlns:p14="http://schemas.microsoft.com/office/powerpoint/2010/main" val="4215167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649830" y="1770553"/>
            <a:ext cx="7844339" cy="4506756"/>
          </a:xfrm>
          <a:prstGeom prst="rect">
            <a:avLst/>
          </a:prstGeom>
        </p:spPr>
      </p:pic>
      <p:sp>
        <p:nvSpPr>
          <p:cNvPr id="7" name="TextBox 4"/>
          <p:cNvSpPr txBox="1"/>
          <p:nvPr/>
        </p:nvSpPr>
        <p:spPr>
          <a:xfrm>
            <a:off x="384621" y="1221776"/>
            <a:ext cx="7707751" cy="523220"/>
          </a:xfrm>
          <a:prstGeom prst="rect">
            <a:avLst/>
          </a:prstGeom>
          <a:noFill/>
        </p:spPr>
        <p:txBody>
          <a:bodyPr wrap="none" rtlCol="0">
            <a:spAutoFit/>
          </a:bodyPr>
          <a:lstStyle/>
          <a:p>
            <a:r>
              <a:rPr lang="en-GB" sz="2800" dirty="0">
                <a:solidFill>
                  <a:srgbClr val="205595"/>
                </a:solidFill>
                <a:ea typeface="+mj-ea"/>
                <a:cs typeface="+mj-cs"/>
              </a:rPr>
              <a:t>Performance assessment based on measurable KPIs</a:t>
            </a:r>
            <a:endParaRPr lang="en-US" sz="2800" dirty="0">
              <a:solidFill>
                <a:srgbClr val="205595"/>
              </a:solidFill>
              <a:ea typeface="+mj-ea"/>
              <a:cs typeface="+mj-cs"/>
            </a:endParaRPr>
          </a:p>
        </p:txBody>
      </p:sp>
      <p:sp>
        <p:nvSpPr>
          <p:cNvPr id="8" name="Rectangle 7"/>
          <p:cNvSpPr/>
          <p:nvPr/>
        </p:nvSpPr>
        <p:spPr>
          <a:xfrm>
            <a:off x="0" y="0"/>
            <a:ext cx="9144000" cy="314960"/>
          </a:xfrm>
          <a:prstGeom prst="rect">
            <a:avLst/>
          </a:prstGeom>
          <a:solidFill>
            <a:srgbClr val="1FABD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FABDA"/>
              </a:solidFill>
            </a:endParaRPr>
          </a:p>
        </p:txBody>
      </p:sp>
      <p:pic>
        <p:nvPicPr>
          <p:cNvPr id="9" name="Picture 8"/>
          <p:cNvPicPr>
            <a:picLocks noChangeAspect="1"/>
          </p:cNvPicPr>
          <p:nvPr/>
        </p:nvPicPr>
        <p:blipFill>
          <a:blip r:embed="rId3"/>
          <a:stretch>
            <a:fillRect/>
          </a:stretch>
        </p:blipFill>
        <p:spPr>
          <a:xfrm>
            <a:off x="5619049" y="540975"/>
            <a:ext cx="3188256" cy="680801"/>
          </a:xfrm>
          <a:prstGeom prst="rect">
            <a:avLst/>
          </a:prstGeom>
        </p:spPr>
      </p:pic>
      <p:sp>
        <p:nvSpPr>
          <p:cNvPr id="10" name="Título 1"/>
          <p:cNvSpPr txBox="1">
            <a:spLocks/>
          </p:cNvSpPr>
          <p:nvPr/>
        </p:nvSpPr>
        <p:spPr>
          <a:xfrm>
            <a:off x="336883" y="286837"/>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solidFill>
                  <a:srgbClr val="205595"/>
                </a:solidFill>
                <a:latin typeface="+mn-lt"/>
              </a:rPr>
              <a:t>Overall Approach</a:t>
            </a:r>
          </a:p>
        </p:txBody>
      </p:sp>
      <p:sp>
        <p:nvSpPr>
          <p:cNvPr id="12" name="Rectangle 11"/>
          <p:cNvSpPr/>
          <p:nvPr/>
        </p:nvSpPr>
        <p:spPr>
          <a:xfrm>
            <a:off x="-1" y="6687050"/>
            <a:ext cx="9144000" cy="181109"/>
          </a:xfrm>
          <a:prstGeom prst="rect">
            <a:avLst/>
          </a:prstGeom>
          <a:solidFill>
            <a:srgbClr val="2055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05595"/>
              </a:solidFill>
            </a:endParaRPr>
          </a:p>
        </p:txBody>
      </p:sp>
      <p:sp>
        <p:nvSpPr>
          <p:cNvPr id="11" name="TextBox 10">
            <a:extLst>
              <a:ext uri="{FF2B5EF4-FFF2-40B4-BE49-F238E27FC236}">
                <a16:creationId xmlns:a16="http://schemas.microsoft.com/office/drawing/2014/main" id="{F0CD2B23-1150-463E-8B4B-F2D24F65327B}"/>
              </a:ext>
            </a:extLst>
          </p:cNvPr>
          <p:cNvSpPr txBox="1"/>
          <p:nvPr/>
        </p:nvSpPr>
        <p:spPr>
          <a:xfrm>
            <a:off x="68183" y="6400213"/>
            <a:ext cx="4212050" cy="276999"/>
          </a:xfrm>
          <a:prstGeom prst="rect">
            <a:avLst/>
          </a:prstGeom>
          <a:noFill/>
        </p:spPr>
        <p:txBody>
          <a:bodyPr wrap="none" rtlCol="0">
            <a:spAutoFit/>
          </a:bodyPr>
          <a:lstStyle/>
          <a:p>
            <a:r>
              <a:rPr lang="en-US" sz="1200" dirty="0" err="1">
                <a:solidFill>
                  <a:schemeClr val="tx1">
                    <a:lumMod val="65000"/>
                    <a:lumOff val="35000"/>
                  </a:schemeClr>
                </a:solidFill>
              </a:rPr>
              <a:t>BlueMED</a:t>
            </a:r>
            <a:r>
              <a:rPr lang="en-US" sz="1200" dirty="0">
                <a:solidFill>
                  <a:schemeClr val="tx1">
                    <a:lumMod val="65000"/>
                    <a:lumOff val="35000"/>
                  </a:schemeClr>
                </a:solidFill>
              </a:rPr>
              <a:t> CSA Coordinators’ Meeting, Malta 11-12 January 2018 </a:t>
            </a:r>
            <a:endParaRPr lang="el-GR" sz="1200" dirty="0">
              <a:solidFill>
                <a:schemeClr val="tx1">
                  <a:lumMod val="65000"/>
                  <a:lumOff val="35000"/>
                </a:schemeClr>
              </a:solidFill>
            </a:endParaRPr>
          </a:p>
        </p:txBody>
      </p:sp>
    </p:spTree>
    <p:extLst>
      <p:ext uri="{BB962C8B-B14F-4D97-AF65-F5344CB8AC3E}">
        <p14:creationId xmlns:p14="http://schemas.microsoft.com/office/powerpoint/2010/main" val="2750945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423862" y="1680203"/>
            <a:ext cx="2640049" cy="4893646"/>
          </a:xfrm>
          <a:prstGeom prst="rect">
            <a:avLst/>
          </a:prstGeom>
          <a:noFill/>
        </p:spPr>
        <p:txBody>
          <a:bodyPr wrap="square" rtlCol="0">
            <a:spAutoFit/>
          </a:bodyPr>
          <a:lstStyle/>
          <a:p>
            <a:r>
              <a:rPr lang="en-GB" sz="1200" dirty="0"/>
              <a:t>Professional Associations </a:t>
            </a:r>
          </a:p>
          <a:p>
            <a:r>
              <a:rPr lang="en-GB" sz="1200" dirty="0"/>
              <a:t>and linked third parties</a:t>
            </a:r>
          </a:p>
          <a:p>
            <a:r>
              <a:rPr lang="en-GB" sz="1200" b="1" dirty="0">
                <a:solidFill>
                  <a:srgbClr val="00B050"/>
                </a:solidFill>
              </a:rPr>
              <a:t>Spain – APROMAR</a:t>
            </a:r>
          </a:p>
          <a:p>
            <a:pPr marL="285750" indent="-285750">
              <a:buFontTx/>
              <a:buChar char="-"/>
            </a:pPr>
            <a:r>
              <a:rPr lang="en-US" sz="1200" dirty="0">
                <a:solidFill>
                  <a:srgbClr val="00B050"/>
                </a:solidFill>
              </a:rPr>
              <a:t>Andromeda </a:t>
            </a:r>
            <a:r>
              <a:rPr lang="en-US" sz="1200" dirty="0" err="1">
                <a:solidFill>
                  <a:srgbClr val="00B050"/>
                </a:solidFill>
              </a:rPr>
              <a:t>Iberica</a:t>
            </a:r>
            <a:r>
              <a:rPr lang="en-US" sz="1200" dirty="0">
                <a:solidFill>
                  <a:srgbClr val="00B050"/>
                </a:solidFill>
              </a:rPr>
              <a:t> </a:t>
            </a:r>
            <a:r>
              <a:rPr lang="en-US" sz="1200" dirty="0" err="1">
                <a:solidFill>
                  <a:srgbClr val="00B050"/>
                </a:solidFill>
              </a:rPr>
              <a:t>Acuicultura</a:t>
            </a:r>
            <a:r>
              <a:rPr lang="en-US" sz="1200" dirty="0">
                <a:solidFill>
                  <a:srgbClr val="00B050"/>
                </a:solidFill>
              </a:rPr>
              <a:t> S.L.</a:t>
            </a:r>
          </a:p>
          <a:p>
            <a:pPr marL="285750" indent="-285750">
              <a:buFontTx/>
              <a:buChar char="-"/>
            </a:pPr>
            <a:r>
              <a:rPr lang="en-US" sz="1200" dirty="0" err="1">
                <a:solidFill>
                  <a:srgbClr val="00B050"/>
                </a:solidFill>
              </a:rPr>
              <a:t>Alevines</a:t>
            </a:r>
            <a:r>
              <a:rPr lang="en-US" sz="1200" dirty="0">
                <a:solidFill>
                  <a:srgbClr val="00B050"/>
                </a:solidFill>
              </a:rPr>
              <a:t> y </a:t>
            </a:r>
            <a:r>
              <a:rPr lang="en-US" sz="1200" dirty="0" err="1">
                <a:solidFill>
                  <a:srgbClr val="00B050"/>
                </a:solidFill>
              </a:rPr>
              <a:t>doradas</a:t>
            </a:r>
            <a:r>
              <a:rPr lang="en-US" sz="1200" dirty="0">
                <a:solidFill>
                  <a:srgbClr val="00B050"/>
                </a:solidFill>
              </a:rPr>
              <a:t> SA</a:t>
            </a:r>
          </a:p>
          <a:p>
            <a:pPr marL="285750" indent="-285750">
              <a:buFontTx/>
              <a:buChar char="-"/>
            </a:pPr>
            <a:r>
              <a:rPr lang="en-US" sz="1200" dirty="0" err="1">
                <a:solidFill>
                  <a:srgbClr val="00B050"/>
                </a:solidFill>
              </a:rPr>
              <a:t>Aquicultura</a:t>
            </a:r>
            <a:r>
              <a:rPr lang="en-US" sz="1200" dirty="0">
                <a:solidFill>
                  <a:srgbClr val="00B050"/>
                </a:solidFill>
              </a:rPr>
              <a:t> </a:t>
            </a:r>
            <a:r>
              <a:rPr lang="en-US" sz="1200" dirty="0" err="1">
                <a:solidFill>
                  <a:srgbClr val="00B050"/>
                </a:solidFill>
              </a:rPr>
              <a:t>Els</a:t>
            </a:r>
            <a:r>
              <a:rPr lang="en-US" sz="1200" dirty="0">
                <a:solidFill>
                  <a:srgbClr val="00B050"/>
                </a:solidFill>
              </a:rPr>
              <a:t> </a:t>
            </a:r>
            <a:r>
              <a:rPr lang="en-US" sz="1200" dirty="0" err="1">
                <a:solidFill>
                  <a:srgbClr val="00B050"/>
                </a:solidFill>
              </a:rPr>
              <a:t>Alfacs</a:t>
            </a:r>
            <a:r>
              <a:rPr lang="en-US" sz="1200" dirty="0">
                <a:solidFill>
                  <a:srgbClr val="00B050"/>
                </a:solidFill>
              </a:rPr>
              <a:t> SL</a:t>
            </a:r>
          </a:p>
          <a:p>
            <a:r>
              <a:rPr lang="en-US" sz="1200" b="1" dirty="0">
                <a:solidFill>
                  <a:srgbClr val="0070C0"/>
                </a:solidFill>
              </a:rPr>
              <a:t>Greece – FGM</a:t>
            </a:r>
          </a:p>
          <a:p>
            <a:pPr marL="285750" indent="-285750">
              <a:buFontTx/>
              <a:buChar char="-"/>
            </a:pPr>
            <a:r>
              <a:rPr lang="en-US" sz="1200" dirty="0">
                <a:solidFill>
                  <a:srgbClr val="0070C0"/>
                </a:solidFill>
              </a:rPr>
              <a:t>KALLIERGEIES YDROVION ORGANISMON ANONYMOS ETAIREIA </a:t>
            </a:r>
          </a:p>
          <a:p>
            <a:pPr marL="285750" indent="-285750">
              <a:buFontTx/>
              <a:buChar char="-"/>
            </a:pPr>
            <a:r>
              <a:rPr lang="en-US" sz="1200" dirty="0" err="1">
                <a:solidFill>
                  <a:srgbClr val="0070C0"/>
                </a:solidFill>
              </a:rPr>
              <a:t>Selonda</a:t>
            </a:r>
            <a:r>
              <a:rPr lang="en-US" sz="1200" dirty="0">
                <a:solidFill>
                  <a:srgbClr val="0070C0"/>
                </a:solidFill>
              </a:rPr>
              <a:t> Aquaculture S.A.</a:t>
            </a:r>
          </a:p>
          <a:p>
            <a:pPr marL="285750" indent="-285750">
              <a:buFontTx/>
              <a:buChar char="-"/>
            </a:pPr>
            <a:r>
              <a:rPr lang="en-US" sz="1200" dirty="0">
                <a:solidFill>
                  <a:srgbClr val="0070C0"/>
                </a:solidFill>
              </a:rPr>
              <a:t>NIREFS ICHTHIOKALLIERGEIES ANONYMI ETAIRIA</a:t>
            </a:r>
          </a:p>
          <a:p>
            <a:r>
              <a:rPr lang="en-US" sz="1200" b="1" dirty="0">
                <a:solidFill>
                  <a:srgbClr val="FFC000"/>
                </a:solidFill>
              </a:rPr>
              <a:t>Italy – API</a:t>
            </a:r>
          </a:p>
          <a:p>
            <a:pPr marL="285750" indent="-285750">
              <a:buFontTx/>
              <a:buChar char="-"/>
            </a:pPr>
            <a:r>
              <a:rPr lang="it-IT" sz="1200" dirty="0">
                <a:solidFill>
                  <a:srgbClr val="FFC000"/>
                </a:solidFill>
              </a:rPr>
              <a:t>Panittica Italia Società Agricola Srl</a:t>
            </a:r>
          </a:p>
          <a:p>
            <a:pPr marL="285750" indent="-285750">
              <a:buFontTx/>
              <a:buChar char="-"/>
            </a:pPr>
            <a:r>
              <a:rPr lang="en-US" sz="1200" dirty="0">
                <a:solidFill>
                  <a:srgbClr val="FFC000"/>
                </a:solidFill>
              </a:rPr>
              <a:t>COSA </a:t>
            </a:r>
            <a:r>
              <a:rPr lang="en-US" sz="1200" dirty="0" err="1">
                <a:solidFill>
                  <a:srgbClr val="FFC000"/>
                </a:solidFill>
              </a:rPr>
              <a:t>Società</a:t>
            </a:r>
            <a:r>
              <a:rPr lang="en-US" sz="1200" dirty="0">
                <a:solidFill>
                  <a:srgbClr val="FFC000"/>
                </a:solidFill>
              </a:rPr>
              <a:t> Agricola </a:t>
            </a:r>
            <a:r>
              <a:rPr lang="en-US" sz="1200" dirty="0" err="1">
                <a:solidFill>
                  <a:srgbClr val="FFC000"/>
                </a:solidFill>
              </a:rPr>
              <a:t>arl</a:t>
            </a:r>
            <a:endParaRPr lang="en-US" sz="1200" dirty="0">
              <a:solidFill>
                <a:srgbClr val="FFC000"/>
              </a:solidFill>
            </a:endParaRPr>
          </a:p>
          <a:p>
            <a:pPr marL="285750" indent="-285750">
              <a:buFontTx/>
              <a:buChar char="-"/>
            </a:pPr>
            <a:r>
              <a:rPr lang="en-US" sz="1200" dirty="0">
                <a:solidFill>
                  <a:srgbClr val="FFC000"/>
                </a:solidFill>
              </a:rPr>
              <a:t>AZIENDA AGRICOLA ITTICA CALDOLI</a:t>
            </a:r>
          </a:p>
          <a:p>
            <a:r>
              <a:rPr lang="en-GB" sz="1200" b="1" dirty="0">
                <a:solidFill>
                  <a:srgbClr val="7030A0"/>
                </a:solidFill>
              </a:rPr>
              <a:t>Croatia - CCE</a:t>
            </a:r>
          </a:p>
          <a:p>
            <a:pPr marL="285750" indent="-285750">
              <a:buFontTx/>
              <a:buChar char="-"/>
            </a:pPr>
            <a:r>
              <a:rPr lang="en-GB" sz="1200" dirty="0" err="1">
                <a:solidFill>
                  <a:srgbClr val="7030A0"/>
                </a:solidFill>
              </a:rPr>
              <a:t>Cromaris</a:t>
            </a:r>
            <a:r>
              <a:rPr lang="en-GB" sz="1200" dirty="0">
                <a:solidFill>
                  <a:srgbClr val="7030A0"/>
                </a:solidFill>
              </a:rPr>
              <a:t> </a:t>
            </a:r>
            <a:r>
              <a:rPr lang="en-GB" sz="1200" dirty="0" err="1">
                <a:solidFill>
                  <a:srgbClr val="7030A0"/>
                </a:solidFill>
              </a:rPr>
              <a:t>dioničko</a:t>
            </a:r>
            <a:r>
              <a:rPr lang="en-GB" sz="1200" dirty="0">
                <a:solidFill>
                  <a:srgbClr val="7030A0"/>
                </a:solidFill>
              </a:rPr>
              <a:t> </a:t>
            </a:r>
            <a:r>
              <a:rPr lang="en-GB" sz="1200" dirty="0" err="1">
                <a:solidFill>
                  <a:srgbClr val="7030A0"/>
                </a:solidFill>
              </a:rPr>
              <a:t>društvo</a:t>
            </a:r>
            <a:r>
              <a:rPr lang="en-GB" sz="1200" dirty="0">
                <a:solidFill>
                  <a:srgbClr val="7030A0"/>
                </a:solidFill>
              </a:rPr>
              <a:t> </a:t>
            </a:r>
            <a:r>
              <a:rPr lang="en-GB" sz="1200" dirty="0" err="1">
                <a:solidFill>
                  <a:srgbClr val="7030A0"/>
                </a:solidFill>
              </a:rPr>
              <a:t>za</a:t>
            </a:r>
            <a:r>
              <a:rPr lang="en-GB" sz="1200" dirty="0">
                <a:solidFill>
                  <a:srgbClr val="7030A0"/>
                </a:solidFill>
              </a:rPr>
              <a:t> </a:t>
            </a:r>
            <a:r>
              <a:rPr lang="en-GB" sz="1200" dirty="0" err="1">
                <a:solidFill>
                  <a:srgbClr val="7030A0"/>
                </a:solidFill>
              </a:rPr>
              <a:t>marikulturu</a:t>
            </a:r>
            <a:endParaRPr lang="en-GB" sz="1200" dirty="0">
              <a:solidFill>
                <a:srgbClr val="7030A0"/>
              </a:solidFill>
            </a:endParaRPr>
          </a:p>
          <a:p>
            <a:r>
              <a:rPr lang="en-GB" sz="1200" b="1" dirty="0">
                <a:solidFill>
                  <a:srgbClr val="FF0066"/>
                </a:solidFill>
              </a:rPr>
              <a:t>France - </a:t>
            </a:r>
            <a:r>
              <a:rPr lang="en-US" sz="1200" b="1" dirty="0">
                <a:solidFill>
                  <a:srgbClr val="FF0066"/>
                </a:solidFill>
              </a:rPr>
              <a:t>SFAMN</a:t>
            </a:r>
          </a:p>
          <a:p>
            <a:pPr marL="285750" indent="-285750">
              <a:buFontTx/>
              <a:buChar char="-"/>
            </a:pPr>
            <a:r>
              <a:rPr lang="fr-FR" sz="1200" dirty="0">
                <a:solidFill>
                  <a:srgbClr val="FF0066"/>
                </a:solidFill>
              </a:rPr>
              <a:t>FERME MARINE DU DOUHET SAS</a:t>
            </a:r>
          </a:p>
          <a:p>
            <a:pPr marL="285750" indent="-285750">
              <a:buFontTx/>
              <a:buChar char="-"/>
            </a:pPr>
            <a:r>
              <a:rPr lang="fr-FR" sz="1200" dirty="0">
                <a:solidFill>
                  <a:srgbClr val="FF0066"/>
                </a:solidFill>
              </a:rPr>
              <a:t>ECLOSERIE MARINE DE GRAVELINES ICHTUS</a:t>
            </a:r>
            <a:endParaRPr lang="en-GB" sz="1200" dirty="0">
              <a:solidFill>
                <a:srgbClr val="FF0066"/>
              </a:solidFill>
            </a:endParaRPr>
          </a:p>
        </p:txBody>
      </p:sp>
      <p:sp>
        <p:nvSpPr>
          <p:cNvPr id="31" name="CuadroTexto 30"/>
          <p:cNvSpPr txBox="1"/>
          <p:nvPr/>
        </p:nvSpPr>
        <p:spPr>
          <a:xfrm>
            <a:off x="2879654" y="5781303"/>
            <a:ext cx="6137890" cy="584775"/>
          </a:xfrm>
          <a:prstGeom prst="rect">
            <a:avLst/>
          </a:prstGeom>
          <a:noFill/>
        </p:spPr>
        <p:txBody>
          <a:bodyPr wrap="square" rtlCol="0">
            <a:spAutoFit/>
          </a:bodyPr>
          <a:lstStyle/>
          <a:p>
            <a:r>
              <a:rPr lang="en-GB" sz="1600" b="1" dirty="0">
                <a:solidFill>
                  <a:srgbClr val="205595"/>
                </a:solidFill>
              </a:rPr>
              <a:t>Fish producing companies will offer varying operational environments for comparative validation and demonstration of integrated solutions</a:t>
            </a:r>
            <a:endParaRPr lang="en-GB" sz="1600" b="1" dirty="0">
              <a:solidFill>
                <a:schemeClr val="tx1">
                  <a:lumMod val="65000"/>
                  <a:lumOff val="35000"/>
                </a:schemeClr>
              </a:solidFill>
            </a:endParaRPr>
          </a:p>
        </p:txBody>
      </p:sp>
      <p:sp>
        <p:nvSpPr>
          <p:cNvPr id="26" name="Rectangle 25"/>
          <p:cNvSpPr/>
          <p:nvPr/>
        </p:nvSpPr>
        <p:spPr>
          <a:xfrm>
            <a:off x="0" y="0"/>
            <a:ext cx="9144000" cy="314960"/>
          </a:xfrm>
          <a:prstGeom prst="rect">
            <a:avLst/>
          </a:prstGeom>
          <a:solidFill>
            <a:srgbClr val="1FABD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FABDA"/>
              </a:solidFill>
            </a:endParaRPr>
          </a:p>
        </p:txBody>
      </p:sp>
      <p:pic>
        <p:nvPicPr>
          <p:cNvPr id="27" name="Picture 26"/>
          <p:cNvPicPr>
            <a:picLocks noChangeAspect="1"/>
          </p:cNvPicPr>
          <p:nvPr/>
        </p:nvPicPr>
        <p:blipFill>
          <a:blip r:embed="rId2"/>
          <a:stretch>
            <a:fillRect/>
          </a:stretch>
        </p:blipFill>
        <p:spPr>
          <a:xfrm>
            <a:off x="5619049" y="540975"/>
            <a:ext cx="3188256" cy="680801"/>
          </a:xfrm>
          <a:prstGeom prst="rect">
            <a:avLst/>
          </a:prstGeom>
        </p:spPr>
      </p:pic>
      <p:sp>
        <p:nvSpPr>
          <p:cNvPr id="32" name="Título 1"/>
          <p:cNvSpPr txBox="1">
            <a:spLocks/>
          </p:cNvSpPr>
          <p:nvPr/>
        </p:nvSpPr>
        <p:spPr>
          <a:xfrm>
            <a:off x="239979" y="270397"/>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solidFill>
                  <a:srgbClr val="205595"/>
                </a:solidFill>
                <a:latin typeface="+mn-lt"/>
              </a:rPr>
              <a:t>Solutions will be validated in </a:t>
            </a:r>
          </a:p>
          <a:p>
            <a:r>
              <a:rPr lang="en-GB" sz="3200" b="1" dirty="0">
                <a:solidFill>
                  <a:srgbClr val="205595"/>
                </a:solidFill>
                <a:latin typeface="+mn-lt"/>
              </a:rPr>
              <a:t>real production environments</a:t>
            </a:r>
          </a:p>
        </p:txBody>
      </p:sp>
      <p:sp>
        <p:nvSpPr>
          <p:cNvPr id="34" name="Rectangle 33"/>
          <p:cNvSpPr/>
          <p:nvPr/>
        </p:nvSpPr>
        <p:spPr>
          <a:xfrm>
            <a:off x="-1" y="6687050"/>
            <a:ext cx="9144000" cy="181109"/>
          </a:xfrm>
          <a:prstGeom prst="rect">
            <a:avLst/>
          </a:prstGeom>
          <a:solidFill>
            <a:srgbClr val="2055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05595"/>
              </a:solidFill>
            </a:endParaRPr>
          </a:p>
        </p:txBody>
      </p:sp>
      <p:pic>
        <p:nvPicPr>
          <p:cNvPr id="9" name="Picture 8" descr="industry led consortium_v1-01.jpg"/>
          <p:cNvPicPr>
            <a:picLocks noChangeAspect="1"/>
          </p:cNvPicPr>
          <p:nvPr/>
        </p:nvPicPr>
        <p:blipFill>
          <a:blip r:embed="rId3"/>
          <a:stretch>
            <a:fillRect/>
          </a:stretch>
        </p:blipFill>
        <p:spPr>
          <a:xfrm>
            <a:off x="3070700" y="1816100"/>
            <a:ext cx="5755799" cy="3828447"/>
          </a:xfrm>
          <a:prstGeom prst="rect">
            <a:avLst/>
          </a:prstGeom>
        </p:spPr>
      </p:pic>
      <p:sp>
        <p:nvSpPr>
          <p:cNvPr id="10" name="TextBox 9">
            <a:extLst>
              <a:ext uri="{FF2B5EF4-FFF2-40B4-BE49-F238E27FC236}">
                <a16:creationId xmlns:a16="http://schemas.microsoft.com/office/drawing/2014/main" id="{1458A2EF-D3E1-4C2E-8754-1387A40F3141}"/>
              </a:ext>
            </a:extLst>
          </p:cNvPr>
          <p:cNvSpPr txBox="1"/>
          <p:nvPr/>
        </p:nvSpPr>
        <p:spPr>
          <a:xfrm>
            <a:off x="68183" y="6400213"/>
            <a:ext cx="4212050" cy="276999"/>
          </a:xfrm>
          <a:prstGeom prst="rect">
            <a:avLst/>
          </a:prstGeom>
          <a:noFill/>
        </p:spPr>
        <p:txBody>
          <a:bodyPr wrap="none" rtlCol="0">
            <a:spAutoFit/>
          </a:bodyPr>
          <a:lstStyle/>
          <a:p>
            <a:r>
              <a:rPr lang="en-US" sz="1200" dirty="0" err="1">
                <a:solidFill>
                  <a:schemeClr val="tx1">
                    <a:lumMod val="65000"/>
                    <a:lumOff val="35000"/>
                  </a:schemeClr>
                </a:solidFill>
              </a:rPr>
              <a:t>BlueMED</a:t>
            </a:r>
            <a:r>
              <a:rPr lang="en-US" sz="1200" dirty="0">
                <a:solidFill>
                  <a:schemeClr val="tx1">
                    <a:lumMod val="65000"/>
                    <a:lumOff val="35000"/>
                  </a:schemeClr>
                </a:solidFill>
              </a:rPr>
              <a:t> CSA Coordinators’ Meeting, Malta 11-12 January 2018 </a:t>
            </a:r>
            <a:endParaRPr lang="el-GR" sz="1200" dirty="0">
              <a:solidFill>
                <a:schemeClr val="tx1">
                  <a:lumMod val="65000"/>
                  <a:lumOff val="35000"/>
                </a:schemeClr>
              </a:solidFill>
            </a:endParaRPr>
          </a:p>
        </p:txBody>
      </p:sp>
    </p:spTree>
    <p:extLst>
      <p:ext uri="{BB962C8B-B14F-4D97-AF65-F5344CB8AC3E}">
        <p14:creationId xmlns:p14="http://schemas.microsoft.com/office/powerpoint/2010/main" val="2528060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314960"/>
          </a:xfrm>
          <a:prstGeom prst="rect">
            <a:avLst/>
          </a:prstGeom>
          <a:solidFill>
            <a:srgbClr val="1FABD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FABDA"/>
              </a:solidFill>
            </a:endParaRPr>
          </a:p>
        </p:txBody>
      </p:sp>
      <p:pic>
        <p:nvPicPr>
          <p:cNvPr id="9" name="Picture 8"/>
          <p:cNvPicPr>
            <a:picLocks noChangeAspect="1"/>
          </p:cNvPicPr>
          <p:nvPr/>
        </p:nvPicPr>
        <p:blipFill>
          <a:blip r:embed="rId2"/>
          <a:stretch>
            <a:fillRect/>
          </a:stretch>
        </p:blipFill>
        <p:spPr>
          <a:xfrm>
            <a:off x="5619049" y="540975"/>
            <a:ext cx="3188256" cy="680801"/>
          </a:xfrm>
          <a:prstGeom prst="rect">
            <a:avLst/>
          </a:prstGeom>
        </p:spPr>
      </p:pic>
      <p:sp>
        <p:nvSpPr>
          <p:cNvPr id="11" name="Rectangle 10"/>
          <p:cNvSpPr/>
          <p:nvPr/>
        </p:nvSpPr>
        <p:spPr>
          <a:xfrm>
            <a:off x="-1" y="6687050"/>
            <a:ext cx="9144000" cy="181109"/>
          </a:xfrm>
          <a:prstGeom prst="rect">
            <a:avLst/>
          </a:prstGeom>
          <a:solidFill>
            <a:srgbClr val="2055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05595"/>
              </a:solidFill>
            </a:endParaRPr>
          </a:p>
        </p:txBody>
      </p:sp>
      <p:pic>
        <p:nvPicPr>
          <p:cNvPr id="5" name="Picture 6" descr="Work_package_infographic_v4.jpg"/>
          <p:cNvPicPr>
            <a:picLocks noChangeAspect="1"/>
          </p:cNvPicPr>
          <p:nvPr/>
        </p:nvPicPr>
        <p:blipFill rotWithShape="1">
          <a:blip r:embed="rId3"/>
          <a:srcRect l="6697" t="43386" r="32142" b="33218"/>
          <a:stretch/>
        </p:blipFill>
        <p:spPr>
          <a:xfrm>
            <a:off x="448266" y="3346821"/>
            <a:ext cx="4093883" cy="1374589"/>
          </a:xfrm>
          <a:prstGeom prst="rect">
            <a:avLst/>
          </a:prstGeom>
        </p:spPr>
      </p:pic>
      <p:pic>
        <p:nvPicPr>
          <p:cNvPr id="6" name="Picture 6" descr="Work_package_infographic_v4.jpg"/>
          <p:cNvPicPr>
            <a:picLocks noChangeAspect="1"/>
          </p:cNvPicPr>
          <p:nvPr/>
        </p:nvPicPr>
        <p:blipFill rotWithShape="1">
          <a:blip r:embed="rId3"/>
          <a:srcRect l="6027" t="26476" r="31920" b="32836"/>
          <a:stretch/>
        </p:blipFill>
        <p:spPr>
          <a:xfrm>
            <a:off x="418383" y="2345765"/>
            <a:ext cx="4153648" cy="2390589"/>
          </a:xfrm>
          <a:prstGeom prst="rect">
            <a:avLst/>
          </a:prstGeom>
        </p:spPr>
      </p:pic>
      <p:grpSp>
        <p:nvGrpSpPr>
          <p:cNvPr id="8" name="Agrupar 13"/>
          <p:cNvGrpSpPr/>
          <p:nvPr/>
        </p:nvGrpSpPr>
        <p:grpSpPr>
          <a:xfrm>
            <a:off x="239090" y="2315882"/>
            <a:ext cx="6081059" cy="2465294"/>
            <a:chOff x="2853765" y="2315882"/>
            <a:chExt cx="6081059" cy="2465294"/>
          </a:xfrm>
        </p:grpSpPr>
        <p:pic>
          <p:nvPicPr>
            <p:cNvPr id="10" name="Picture 6" descr="Work_package_infographic_v4.jpg"/>
            <p:cNvPicPr>
              <a:picLocks noChangeAspect="1"/>
            </p:cNvPicPr>
            <p:nvPr/>
          </p:nvPicPr>
          <p:blipFill rotWithShape="1">
            <a:blip r:embed="rId3"/>
            <a:srcRect l="3794" t="26347" r="5357" b="32202"/>
            <a:stretch/>
          </p:blipFill>
          <p:spPr>
            <a:xfrm>
              <a:off x="2853765" y="2345765"/>
              <a:ext cx="6081059" cy="2435411"/>
            </a:xfrm>
            <a:prstGeom prst="rect">
              <a:avLst/>
            </a:prstGeom>
          </p:spPr>
        </p:pic>
        <p:sp>
          <p:nvSpPr>
            <p:cNvPr id="12" name="Rectángulo 15"/>
            <p:cNvSpPr/>
            <p:nvPr/>
          </p:nvSpPr>
          <p:spPr>
            <a:xfrm>
              <a:off x="7440706" y="2315882"/>
              <a:ext cx="1359647" cy="313765"/>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pSp>
      <p:pic>
        <p:nvPicPr>
          <p:cNvPr id="13" name="Picture 6" descr="Work_package_infographic_v4.jpg"/>
          <p:cNvPicPr>
            <a:picLocks noChangeAspect="1"/>
          </p:cNvPicPr>
          <p:nvPr/>
        </p:nvPicPr>
        <p:blipFill rotWithShape="1">
          <a:blip r:embed="rId3"/>
          <a:srcRect l="3795" t="10833" r="5134" b="20505"/>
          <a:stretch/>
        </p:blipFill>
        <p:spPr>
          <a:xfrm>
            <a:off x="239090" y="1434353"/>
            <a:ext cx="6096000" cy="4034118"/>
          </a:xfrm>
          <a:prstGeom prst="rect">
            <a:avLst/>
          </a:prstGeom>
        </p:spPr>
      </p:pic>
      <p:pic>
        <p:nvPicPr>
          <p:cNvPr id="14" name="Picture 6" descr="Work_package_infographic_v4.jpg"/>
          <p:cNvPicPr>
            <a:picLocks noChangeAspect="1"/>
          </p:cNvPicPr>
          <p:nvPr/>
        </p:nvPicPr>
        <p:blipFill rotWithShape="1">
          <a:blip r:embed="rId3"/>
          <a:srcRect l="1786" t="8035" r="2231" b="2449"/>
          <a:stretch/>
        </p:blipFill>
        <p:spPr>
          <a:xfrm>
            <a:off x="104619" y="1270000"/>
            <a:ext cx="6424705" cy="5259293"/>
          </a:xfrm>
          <a:prstGeom prst="rect">
            <a:avLst/>
          </a:prstGeom>
        </p:spPr>
      </p:pic>
      <p:grpSp>
        <p:nvGrpSpPr>
          <p:cNvPr id="15" name="Agrupar 2"/>
          <p:cNvGrpSpPr/>
          <p:nvPr/>
        </p:nvGrpSpPr>
        <p:grpSpPr>
          <a:xfrm>
            <a:off x="592188" y="4751601"/>
            <a:ext cx="3783106" cy="478117"/>
            <a:chOff x="567765" y="4784165"/>
            <a:chExt cx="3783106" cy="478117"/>
          </a:xfrm>
        </p:grpSpPr>
        <p:sp>
          <p:nvSpPr>
            <p:cNvPr id="16" name="Flecha curvada hacia arriba 1"/>
            <p:cNvSpPr/>
            <p:nvPr/>
          </p:nvSpPr>
          <p:spPr>
            <a:xfrm>
              <a:off x="567765" y="4796118"/>
              <a:ext cx="1464235" cy="448235"/>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sp>
          <p:nvSpPr>
            <p:cNvPr id="17" name="Flecha curvada hacia arriba 18"/>
            <p:cNvSpPr/>
            <p:nvPr/>
          </p:nvSpPr>
          <p:spPr>
            <a:xfrm flipH="1">
              <a:off x="1060825" y="4814047"/>
              <a:ext cx="2946400" cy="448235"/>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sp>
          <p:nvSpPr>
            <p:cNvPr id="18" name="Flecha curvada hacia arriba 19"/>
            <p:cNvSpPr/>
            <p:nvPr/>
          </p:nvSpPr>
          <p:spPr>
            <a:xfrm>
              <a:off x="2886636" y="4784165"/>
              <a:ext cx="1464235" cy="448235"/>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sp>
          <p:nvSpPr>
            <p:cNvPr id="19" name="Flecha curvada hacia arriba 20"/>
            <p:cNvSpPr/>
            <p:nvPr/>
          </p:nvSpPr>
          <p:spPr>
            <a:xfrm flipH="1">
              <a:off x="2674471" y="4787155"/>
              <a:ext cx="977154" cy="277906"/>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sp>
          <p:nvSpPr>
            <p:cNvPr id="20" name="Flecha curvada hacia arriba 21"/>
            <p:cNvSpPr/>
            <p:nvPr/>
          </p:nvSpPr>
          <p:spPr>
            <a:xfrm flipH="1">
              <a:off x="1314823" y="4790143"/>
              <a:ext cx="1398495" cy="274916"/>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grpSp>
      <p:sp>
        <p:nvSpPr>
          <p:cNvPr id="21" name="Título 1"/>
          <p:cNvSpPr txBox="1">
            <a:spLocks/>
          </p:cNvSpPr>
          <p:nvPr/>
        </p:nvSpPr>
        <p:spPr>
          <a:xfrm>
            <a:off x="321973" y="182252"/>
            <a:ext cx="469826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solidFill>
                  <a:srgbClr val="205595"/>
                </a:solidFill>
                <a:latin typeface="+mn-lt"/>
              </a:rPr>
              <a:t>Project Structure</a:t>
            </a:r>
          </a:p>
        </p:txBody>
      </p:sp>
      <p:sp>
        <p:nvSpPr>
          <p:cNvPr id="22" name="TextBox 21">
            <a:extLst>
              <a:ext uri="{FF2B5EF4-FFF2-40B4-BE49-F238E27FC236}">
                <a16:creationId xmlns:a16="http://schemas.microsoft.com/office/drawing/2014/main" id="{B391E7B0-C5E1-45BB-B82A-C18480CFD7F7}"/>
              </a:ext>
            </a:extLst>
          </p:cNvPr>
          <p:cNvSpPr txBox="1"/>
          <p:nvPr/>
        </p:nvSpPr>
        <p:spPr>
          <a:xfrm>
            <a:off x="68183" y="6400213"/>
            <a:ext cx="4212050" cy="276999"/>
          </a:xfrm>
          <a:prstGeom prst="rect">
            <a:avLst/>
          </a:prstGeom>
          <a:noFill/>
        </p:spPr>
        <p:txBody>
          <a:bodyPr wrap="none" rtlCol="0">
            <a:spAutoFit/>
          </a:bodyPr>
          <a:lstStyle/>
          <a:p>
            <a:r>
              <a:rPr lang="en-US" sz="1200" dirty="0" err="1">
                <a:solidFill>
                  <a:schemeClr val="tx1">
                    <a:lumMod val="65000"/>
                    <a:lumOff val="35000"/>
                  </a:schemeClr>
                </a:solidFill>
              </a:rPr>
              <a:t>BlueMED</a:t>
            </a:r>
            <a:r>
              <a:rPr lang="en-US" sz="1200" dirty="0">
                <a:solidFill>
                  <a:schemeClr val="tx1">
                    <a:lumMod val="65000"/>
                    <a:lumOff val="35000"/>
                  </a:schemeClr>
                </a:solidFill>
              </a:rPr>
              <a:t> CSA Coordinators’ Meeting, Malta 11-12 January 2018 </a:t>
            </a:r>
            <a:endParaRPr lang="el-GR" sz="1200" dirty="0">
              <a:solidFill>
                <a:schemeClr val="tx1">
                  <a:lumMod val="65000"/>
                  <a:lumOff val="35000"/>
                </a:schemeClr>
              </a:solidFill>
            </a:endParaRPr>
          </a:p>
        </p:txBody>
      </p:sp>
    </p:spTree>
    <p:extLst>
      <p:ext uri="{BB962C8B-B14F-4D97-AF65-F5344CB8AC3E}">
        <p14:creationId xmlns:p14="http://schemas.microsoft.com/office/powerpoint/2010/main" val="2687571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downRigh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1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8" presetClass="entr" presetSubtype="6"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strips(downRigh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6"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strips(downRight)">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6"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strips(downRight)">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p:cNvSpPr txBox="1"/>
          <p:nvPr/>
        </p:nvSpPr>
        <p:spPr>
          <a:xfrm>
            <a:off x="328706" y="1718238"/>
            <a:ext cx="8611119" cy="4497291"/>
          </a:xfrm>
          <a:prstGeom prst="rect">
            <a:avLst/>
          </a:prstGeom>
          <a:solidFill>
            <a:srgbClr val="FFFFFF"/>
          </a:solidFill>
        </p:spPr>
        <p:txBody>
          <a:bodyPr wrap="square" rtlCol="0">
            <a:spAutoFit/>
          </a:bodyPr>
          <a:lstStyle/>
          <a:p>
            <a:r>
              <a:rPr lang="en-GB" sz="2400" b="1" dirty="0">
                <a:solidFill>
                  <a:srgbClr val="205595"/>
                </a:solidFill>
              </a:rPr>
              <a:t>KPIs</a:t>
            </a:r>
            <a:r>
              <a:rPr lang="es-ES" sz="2400" b="1" dirty="0">
                <a:solidFill>
                  <a:srgbClr val="205595"/>
                </a:solidFill>
              </a:rPr>
              <a:t>: </a:t>
            </a:r>
          </a:p>
          <a:p>
            <a:r>
              <a:rPr lang="es-ES" sz="2400" b="1" dirty="0">
                <a:solidFill>
                  <a:srgbClr val="205595"/>
                </a:solidFill>
              </a:rPr>
              <a:t>KPI-1: </a:t>
            </a:r>
            <a:r>
              <a:rPr lang="es-ES" sz="2400" b="1" dirty="0" err="1">
                <a:solidFill>
                  <a:srgbClr val="205595"/>
                </a:solidFill>
              </a:rPr>
              <a:t>Growth</a:t>
            </a:r>
            <a:r>
              <a:rPr lang="es-ES" sz="2400" b="1" dirty="0">
                <a:solidFill>
                  <a:srgbClr val="205595"/>
                </a:solidFill>
              </a:rPr>
              <a:t> </a:t>
            </a:r>
            <a:r>
              <a:rPr lang="es-ES" sz="2400" b="1" dirty="0" err="1">
                <a:solidFill>
                  <a:srgbClr val="205595"/>
                </a:solidFill>
              </a:rPr>
              <a:t>Rate</a:t>
            </a:r>
            <a:r>
              <a:rPr lang="es-ES" sz="2400" b="1" dirty="0">
                <a:solidFill>
                  <a:srgbClr val="205595"/>
                </a:solidFill>
              </a:rPr>
              <a:t> (BW, TL, TGC, DGR,…)</a:t>
            </a:r>
          </a:p>
          <a:p>
            <a:endParaRPr lang="es-ES" sz="2400" b="1" dirty="0">
              <a:solidFill>
                <a:srgbClr val="205595"/>
              </a:solidFill>
            </a:endParaRPr>
          </a:p>
          <a:p>
            <a:r>
              <a:rPr lang="es-ES" sz="2400" b="1" dirty="0">
                <a:solidFill>
                  <a:srgbClr val="205595"/>
                </a:solidFill>
              </a:rPr>
              <a:t>KPI-2: </a:t>
            </a:r>
            <a:r>
              <a:rPr lang="es-ES" sz="2400" b="1" dirty="0" err="1">
                <a:solidFill>
                  <a:srgbClr val="205595"/>
                </a:solidFill>
              </a:rPr>
              <a:t>Mortality</a:t>
            </a:r>
            <a:r>
              <a:rPr lang="es-ES" sz="2400" b="1" dirty="0">
                <a:solidFill>
                  <a:srgbClr val="205595"/>
                </a:solidFill>
              </a:rPr>
              <a:t> (TM, CM, NSM, </a:t>
            </a:r>
            <a:r>
              <a:rPr lang="es-ES" sz="2400" b="1" dirty="0" err="1">
                <a:solidFill>
                  <a:srgbClr val="205595"/>
                </a:solidFill>
              </a:rPr>
              <a:t>FSRs</a:t>
            </a:r>
            <a:r>
              <a:rPr lang="es-ES" sz="2400" b="1" dirty="0">
                <a:solidFill>
                  <a:srgbClr val="205595"/>
                </a:solidFill>
              </a:rPr>
              <a:t>,…)</a:t>
            </a:r>
          </a:p>
          <a:p>
            <a:endParaRPr lang="es-ES" sz="2400" b="1" dirty="0">
              <a:solidFill>
                <a:srgbClr val="205595"/>
              </a:solidFill>
            </a:endParaRPr>
          </a:p>
          <a:p>
            <a:r>
              <a:rPr lang="es-ES" sz="2400" b="1" dirty="0">
                <a:solidFill>
                  <a:srgbClr val="205595"/>
                </a:solidFill>
              </a:rPr>
              <a:t>KPI-3: </a:t>
            </a:r>
            <a:r>
              <a:rPr lang="es-ES" sz="2400" b="1" dirty="0" err="1">
                <a:solidFill>
                  <a:srgbClr val="205595"/>
                </a:solidFill>
              </a:rPr>
              <a:t>Feed</a:t>
            </a:r>
            <a:r>
              <a:rPr lang="es-ES" sz="2400" b="1" dirty="0">
                <a:solidFill>
                  <a:srgbClr val="205595"/>
                </a:solidFill>
              </a:rPr>
              <a:t> </a:t>
            </a:r>
            <a:r>
              <a:rPr lang="es-ES" sz="2400" b="1" dirty="0" err="1">
                <a:solidFill>
                  <a:srgbClr val="205595"/>
                </a:solidFill>
              </a:rPr>
              <a:t>Efficiency</a:t>
            </a:r>
            <a:r>
              <a:rPr lang="es-ES" sz="2400" b="1" dirty="0">
                <a:solidFill>
                  <a:srgbClr val="205595"/>
                </a:solidFill>
              </a:rPr>
              <a:t> –(FCR, NR, LER, PER, …)</a:t>
            </a:r>
          </a:p>
          <a:p>
            <a:endParaRPr lang="es-ES" sz="2400" b="1" dirty="0">
              <a:solidFill>
                <a:srgbClr val="205595"/>
              </a:solidFill>
            </a:endParaRPr>
          </a:p>
          <a:p>
            <a:r>
              <a:rPr lang="es-ES" sz="2400" b="1" dirty="0" err="1">
                <a:solidFill>
                  <a:srgbClr val="205595"/>
                </a:solidFill>
              </a:rPr>
              <a:t>KPIs</a:t>
            </a:r>
            <a:r>
              <a:rPr lang="es-ES" sz="2400" b="1" dirty="0">
                <a:solidFill>
                  <a:srgbClr val="205595"/>
                </a:solidFill>
              </a:rPr>
              <a:t> </a:t>
            </a:r>
            <a:r>
              <a:rPr lang="es-ES" sz="2400" b="1" dirty="0" err="1">
                <a:solidFill>
                  <a:srgbClr val="205595"/>
                </a:solidFill>
              </a:rPr>
              <a:t>related</a:t>
            </a:r>
            <a:r>
              <a:rPr lang="es-ES" sz="2400" b="1" dirty="0">
                <a:solidFill>
                  <a:srgbClr val="205595"/>
                </a:solidFill>
              </a:rPr>
              <a:t> </a:t>
            </a:r>
            <a:r>
              <a:rPr lang="es-ES" sz="2400" b="1" dirty="0" err="1">
                <a:solidFill>
                  <a:srgbClr val="205595"/>
                </a:solidFill>
              </a:rPr>
              <a:t>to</a:t>
            </a:r>
            <a:r>
              <a:rPr lang="es-ES" sz="2400" b="1" dirty="0">
                <a:solidFill>
                  <a:srgbClr val="205595"/>
                </a:solidFill>
              </a:rPr>
              <a:t> </a:t>
            </a:r>
            <a:r>
              <a:rPr lang="es-ES" sz="2400" b="1" dirty="0" err="1">
                <a:solidFill>
                  <a:srgbClr val="205595"/>
                </a:solidFill>
              </a:rPr>
              <a:t>Welfare</a:t>
            </a:r>
            <a:endParaRPr lang="es-ES" sz="2400" b="1" dirty="0">
              <a:solidFill>
                <a:srgbClr val="205595"/>
              </a:solidFill>
            </a:endParaRPr>
          </a:p>
          <a:p>
            <a:r>
              <a:rPr lang="es-ES" sz="2400" b="1" dirty="0">
                <a:solidFill>
                  <a:srgbClr val="205595"/>
                </a:solidFill>
              </a:rPr>
              <a:t>		 </a:t>
            </a:r>
            <a:r>
              <a:rPr lang="es-ES" sz="2400" b="1" dirty="0" err="1">
                <a:solidFill>
                  <a:srgbClr val="205595"/>
                </a:solidFill>
              </a:rPr>
              <a:t>Economic</a:t>
            </a:r>
            <a:r>
              <a:rPr lang="es-ES" sz="2400" b="1" dirty="0">
                <a:solidFill>
                  <a:srgbClr val="205595"/>
                </a:solidFill>
              </a:rPr>
              <a:t> </a:t>
            </a:r>
            <a:r>
              <a:rPr lang="es-ES" sz="2400" b="1" dirty="0" err="1">
                <a:solidFill>
                  <a:srgbClr val="205595"/>
                </a:solidFill>
              </a:rPr>
              <a:t>sustainability</a:t>
            </a:r>
            <a:endParaRPr lang="es-ES" sz="2400" b="1" dirty="0">
              <a:solidFill>
                <a:srgbClr val="205595"/>
              </a:solidFill>
            </a:endParaRPr>
          </a:p>
          <a:p>
            <a:r>
              <a:rPr lang="es-ES" sz="2400" b="1" dirty="0">
                <a:solidFill>
                  <a:srgbClr val="205595"/>
                </a:solidFill>
              </a:rPr>
              <a:t>		 </a:t>
            </a:r>
            <a:r>
              <a:rPr lang="es-ES" sz="2400" b="1" dirty="0" err="1">
                <a:solidFill>
                  <a:srgbClr val="205595"/>
                </a:solidFill>
              </a:rPr>
              <a:t>Environmental</a:t>
            </a:r>
            <a:r>
              <a:rPr lang="es-ES" sz="2400" b="1" dirty="0">
                <a:solidFill>
                  <a:srgbClr val="205595"/>
                </a:solidFill>
              </a:rPr>
              <a:t> </a:t>
            </a:r>
            <a:r>
              <a:rPr lang="es-ES" sz="2400" b="1" dirty="0" err="1">
                <a:solidFill>
                  <a:srgbClr val="205595"/>
                </a:solidFill>
              </a:rPr>
              <a:t>sustainability</a:t>
            </a:r>
            <a:endParaRPr lang="es-ES" sz="2400" b="1" dirty="0">
              <a:solidFill>
                <a:srgbClr val="205595"/>
              </a:solidFill>
            </a:endParaRPr>
          </a:p>
          <a:p>
            <a:endParaRPr lang="es-ES" sz="2400" b="1" dirty="0">
              <a:solidFill>
                <a:srgbClr val="205595"/>
              </a:solidFill>
            </a:endParaRPr>
          </a:p>
          <a:p>
            <a:r>
              <a:rPr lang="es-ES" sz="2400" b="1" dirty="0" err="1">
                <a:solidFill>
                  <a:srgbClr val="205595"/>
                </a:solidFill>
              </a:rPr>
              <a:t>Specific</a:t>
            </a:r>
            <a:r>
              <a:rPr lang="es-ES" sz="2400" b="1" dirty="0">
                <a:solidFill>
                  <a:srgbClr val="205595"/>
                </a:solidFill>
              </a:rPr>
              <a:t> </a:t>
            </a:r>
            <a:r>
              <a:rPr lang="es-ES" sz="2400" b="1" dirty="0" err="1">
                <a:solidFill>
                  <a:srgbClr val="205595"/>
                </a:solidFill>
              </a:rPr>
              <a:t>definition</a:t>
            </a:r>
            <a:r>
              <a:rPr lang="es-ES" sz="2400" b="1" dirty="0">
                <a:solidFill>
                  <a:srgbClr val="205595"/>
                </a:solidFill>
              </a:rPr>
              <a:t> of </a:t>
            </a:r>
            <a:r>
              <a:rPr lang="es-ES" sz="2400" b="1" dirty="0" err="1">
                <a:solidFill>
                  <a:srgbClr val="205595"/>
                </a:solidFill>
              </a:rPr>
              <a:t>the</a:t>
            </a:r>
            <a:r>
              <a:rPr lang="es-ES" sz="2400" b="1" dirty="0">
                <a:solidFill>
                  <a:srgbClr val="205595"/>
                </a:solidFill>
              </a:rPr>
              <a:t> </a:t>
            </a:r>
            <a:r>
              <a:rPr lang="es-ES" sz="2400" b="1" dirty="0" err="1">
                <a:solidFill>
                  <a:srgbClr val="205595"/>
                </a:solidFill>
              </a:rPr>
              <a:t>PKIs</a:t>
            </a:r>
            <a:r>
              <a:rPr lang="es-ES" sz="2400" b="1" dirty="0">
                <a:solidFill>
                  <a:srgbClr val="205595"/>
                </a:solidFill>
              </a:rPr>
              <a:t> </a:t>
            </a:r>
            <a:r>
              <a:rPr lang="es-ES" sz="2400" b="1" dirty="0" err="1">
                <a:solidFill>
                  <a:srgbClr val="205595"/>
                </a:solidFill>
              </a:rPr>
              <a:t>agreed</a:t>
            </a:r>
            <a:r>
              <a:rPr lang="es-ES" sz="2400" b="1" dirty="0">
                <a:solidFill>
                  <a:srgbClr val="205595"/>
                </a:solidFill>
              </a:rPr>
              <a:t> </a:t>
            </a:r>
            <a:r>
              <a:rPr lang="es-ES" sz="2400" b="1" dirty="0" err="1">
                <a:solidFill>
                  <a:srgbClr val="205595"/>
                </a:solidFill>
              </a:rPr>
              <a:t>with</a:t>
            </a:r>
            <a:r>
              <a:rPr lang="es-ES" sz="2400" b="1" dirty="0">
                <a:solidFill>
                  <a:srgbClr val="205595"/>
                </a:solidFill>
              </a:rPr>
              <a:t> </a:t>
            </a:r>
            <a:r>
              <a:rPr lang="es-ES" sz="2400" b="1" dirty="0" err="1">
                <a:solidFill>
                  <a:srgbClr val="205595"/>
                </a:solidFill>
              </a:rPr>
              <a:t>the</a:t>
            </a:r>
            <a:r>
              <a:rPr lang="es-ES" sz="2400" b="1" dirty="0">
                <a:solidFill>
                  <a:srgbClr val="205595"/>
                </a:solidFill>
              </a:rPr>
              <a:t> </a:t>
            </a:r>
            <a:r>
              <a:rPr lang="es-ES" sz="2400" b="1" dirty="0" err="1">
                <a:solidFill>
                  <a:srgbClr val="205595"/>
                </a:solidFill>
              </a:rPr>
              <a:t>industry</a:t>
            </a:r>
            <a:r>
              <a:rPr lang="es-ES" sz="2400" b="1" dirty="0">
                <a:solidFill>
                  <a:srgbClr val="205595"/>
                </a:solidFill>
              </a:rPr>
              <a:t> </a:t>
            </a:r>
            <a:r>
              <a:rPr lang="es-ES" sz="2400" b="1" dirty="0" err="1">
                <a:solidFill>
                  <a:srgbClr val="205595"/>
                </a:solidFill>
              </a:rPr>
              <a:t>is</a:t>
            </a:r>
            <a:r>
              <a:rPr lang="es-ES" sz="2400" b="1" dirty="0">
                <a:solidFill>
                  <a:srgbClr val="205595"/>
                </a:solidFill>
              </a:rPr>
              <a:t> </a:t>
            </a:r>
            <a:r>
              <a:rPr lang="es-ES" sz="2400" b="1" dirty="0" err="1">
                <a:solidFill>
                  <a:srgbClr val="205595"/>
                </a:solidFill>
              </a:rPr>
              <a:t>required</a:t>
            </a:r>
            <a:endParaRPr lang="en-US" sz="2400" dirty="0">
              <a:solidFill>
                <a:schemeClr val="tx1">
                  <a:lumMod val="65000"/>
                  <a:lumOff val="35000"/>
                </a:schemeClr>
              </a:solidFill>
            </a:endParaRPr>
          </a:p>
        </p:txBody>
      </p:sp>
      <p:pic>
        <p:nvPicPr>
          <p:cNvPr id="7" name="Imagen 6"/>
          <p:cNvPicPr>
            <a:picLocks noChangeAspect="1"/>
          </p:cNvPicPr>
          <p:nvPr/>
        </p:nvPicPr>
        <p:blipFill>
          <a:blip r:embed="rId3"/>
          <a:stretch>
            <a:fillRect/>
          </a:stretch>
        </p:blipFill>
        <p:spPr>
          <a:xfrm>
            <a:off x="195522" y="1533171"/>
            <a:ext cx="8873773" cy="5098190"/>
          </a:xfrm>
          <a:prstGeom prst="rect">
            <a:avLst/>
          </a:prstGeom>
        </p:spPr>
      </p:pic>
      <p:sp>
        <p:nvSpPr>
          <p:cNvPr id="2" name="Título 1"/>
          <p:cNvSpPr>
            <a:spLocks noGrp="1"/>
          </p:cNvSpPr>
          <p:nvPr>
            <p:ph type="title"/>
          </p:nvPr>
        </p:nvSpPr>
        <p:spPr>
          <a:xfrm>
            <a:off x="420624" y="226531"/>
            <a:ext cx="6051176" cy="1044756"/>
          </a:xfrm>
        </p:spPr>
        <p:txBody>
          <a:bodyPr>
            <a:normAutofit/>
          </a:bodyPr>
          <a:lstStyle/>
          <a:p>
            <a:r>
              <a:rPr lang="en-GB" sz="3200" b="1" dirty="0">
                <a:solidFill>
                  <a:srgbClr val="205595"/>
                </a:solidFill>
                <a:latin typeface="+mn-lt"/>
              </a:rPr>
              <a:t>WPs address different KPIs</a:t>
            </a:r>
          </a:p>
        </p:txBody>
      </p:sp>
      <p:sp>
        <p:nvSpPr>
          <p:cNvPr id="4" name="Rectangle 3"/>
          <p:cNvSpPr/>
          <p:nvPr/>
        </p:nvSpPr>
        <p:spPr>
          <a:xfrm>
            <a:off x="-5453530" y="-2076823"/>
            <a:ext cx="9144000" cy="314960"/>
          </a:xfrm>
          <a:prstGeom prst="rect">
            <a:avLst/>
          </a:prstGeom>
          <a:solidFill>
            <a:srgbClr val="1FABD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FABDA"/>
              </a:solidFill>
            </a:endParaRPr>
          </a:p>
        </p:txBody>
      </p:sp>
      <p:pic>
        <p:nvPicPr>
          <p:cNvPr id="5" name="Picture 4"/>
          <p:cNvPicPr>
            <a:picLocks noChangeAspect="1"/>
          </p:cNvPicPr>
          <p:nvPr/>
        </p:nvPicPr>
        <p:blipFill>
          <a:blip r:embed="rId4"/>
          <a:stretch>
            <a:fillRect/>
          </a:stretch>
        </p:blipFill>
        <p:spPr>
          <a:xfrm>
            <a:off x="5619049" y="540975"/>
            <a:ext cx="3188256" cy="680801"/>
          </a:xfrm>
          <a:prstGeom prst="rect">
            <a:avLst/>
          </a:prstGeom>
        </p:spPr>
      </p:pic>
      <p:sp>
        <p:nvSpPr>
          <p:cNvPr id="8" name="Rectangle 7"/>
          <p:cNvSpPr/>
          <p:nvPr/>
        </p:nvSpPr>
        <p:spPr>
          <a:xfrm>
            <a:off x="-1" y="6687050"/>
            <a:ext cx="9144000" cy="181109"/>
          </a:xfrm>
          <a:prstGeom prst="rect">
            <a:avLst/>
          </a:prstGeom>
          <a:solidFill>
            <a:srgbClr val="2055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05595"/>
              </a:solidFill>
            </a:endParaRPr>
          </a:p>
        </p:txBody>
      </p:sp>
      <p:grpSp>
        <p:nvGrpSpPr>
          <p:cNvPr id="21" name="Agrupar 20"/>
          <p:cNvGrpSpPr/>
          <p:nvPr/>
        </p:nvGrpSpPr>
        <p:grpSpPr>
          <a:xfrm>
            <a:off x="493058" y="3176621"/>
            <a:ext cx="5674477" cy="3397497"/>
            <a:chOff x="493058" y="2913529"/>
            <a:chExt cx="6364941" cy="3660589"/>
          </a:xfrm>
        </p:grpSpPr>
        <p:sp>
          <p:nvSpPr>
            <p:cNvPr id="6" name="CuadroTexto 5"/>
            <p:cNvSpPr txBox="1"/>
            <p:nvPr/>
          </p:nvSpPr>
          <p:spPr>
            <a:xfrm>
              <a:off x="776941" y="4063999"/>
              <a:ext cx="1060823" cy="461665"/>
            </a:xfrm>
            <a:prstGeom prst="rect">
              <a:avLst/>
            </a:prstGeom>
            <a:noFill/>
          </p:spPr>
          <p:txBody>
            <a:bodyPr wrap="square" rtlCol="0">
              <a:spAutoFit/>
            </a:bodyPr>
            <a:lstStyle/>
            <a:p>
              <a:r>
                <a:rPr lang="es-ES" sz="2400" b="1" dirty="0">
                  <a:solidFill>
                    <a:srgbClr val="E5007E"/>
                  </a:solidFill>
                </a:rPr>
                <a:t>WP4</a:t>
              </a:r>
            </a:p>
          </p:txBody>
        </p:sp>
        <p:sp>
          <p:nvSpPr>
            <p:cNvPr id="3" name="Elipse 2"/>
            <p:cNvSpPr/>
            <p:nvPr/>
          </p:nvSpPr>
          <p:spPr>
            <a:xfrm>
              <a:off x="493058" y="2913529"/>
              <a:ext cx="6364941" cy="3660589"/>
            </a:xfrm>
            <a:prstGeom prst="ellipse">
              <a:avLst/>
            </a:prstGeom>
            <a:noFill/>
            <a:ln w="57150" cmpd="sng">
              <a:solidFill>
                <a:srgbClr val="E5007E"/>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pSp>
      <p:grpSp>
        <p:nvGrpSpPr>
          <p:cNvPr id="20" name="Agrupar 19"/>
          <p:cNvGrpSpPr/>
          <p:nvPr/>
        </p:nvGrpSpPr>
        <p:grpSpPr>
          <a:xfrm>
            <a:off x="288884" y="3072980"/>
            <a:ext cx="4245794" cy="2080736"/>
            <a:chOff x="263029" y="3125692"/>
            <a:chExt cx="5794251" cy="2080736"/>
          </a:xfrm>
        </p:grpSpPr>
        <p:sp>
          <p:nvSpPr>
            <p:cNvPr id="10" name="Elipse 9"/>
            <p:cNvSpPr/>
            <p:nvPr/>
          </p:nvSpPr>
          <p:spPr>
            <a:xfrm rot="20808315">
              <a:off x="263029" y="3192358"/>
              <a:ext cx="5794251" cy="2014070"/>
            </a:xfrm>
            <a:prstGeom prst="ellipse">
              <a:avLst/>
            </a:prstGeom>
            <a:noFill/>
            <a:ln w="57150" cmpd="sng">
              <a:solidFill>
                <a:srgbClr val="E5007E"/>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2" name="CuadroTexto 11"/>
            <p:cNvSpPr txBox="1"/>
            <p:nvPr/>
          </p:nvSpPr>
          <p:spPr>
            <a:xfrm>
              <a:off x="2752164" y="3125692"/>
              <a:ext cx="1060823" cy="461665"/>
            </a:xfrm>
            <a:prstGeom prst="rect">
              <a:avLst/>
            </a:prstGeom>
            <a:noFill/>
          </p:spPr>
          <p:txBody>
            <a:bodyPr wrap="square" rtlCol="0">
              <a:spAutoFit/>
            </a:bodyPr>
            <a:lstStyle/>
            <a:p>
              <a:r>
                <a:rPr lang="es-ES" sz="2400" b="1" dirty="0">
                  <a:solidFill>
                    <a:srgbClr val="E5007E"/>
                  </a:solidFill>
                </a:rPr>
                <a:t>WP2</a:t>
              </a:r>
            </a:p>
          </p:txBody>
        </p:sp>
      </p:grpSp>
      <p:grpSp>
        <p:nvGrpSpPr>
          <p:cNvPr id="9" name="Agrupar 8"/>
          <p:cNvGrpSpPr/>
          <p:nvPr/>
        </p:nvGrpSpPr>
        <p:grpSpPr>
          <a:xfrm>
            <a:off x="1632858" y="1155100"/>
            <a:ext cx="5225142" cy="4416639"/>
            <a:chOff x="2106706" y="1155100"/>
            <a:chExt cx="4228353" cy="4208782"/>
          </a:xfrm>
        </p:grpSpPr>
        <p:sp>
          <p:nvSpPr>
            <p:cNvPr id="13" name="Elipse 12"/>
            <p:cNvSpPr/>
            <p:nvPr/>
          </p:nvSpPr>
          <p:spPr>
            <a:xfrm>
              <a:off x="2106706" y="1155100"/>
              <a:ext cx="4228353" cy="4208782"/>
            </a:xfrm>
            <a:prstGeom prst="ellipse">
              <a:avLst/>
            </a:prstGeom>
            <a:noFill/>
            <a:ln w="57150" cmpd="sng">
              <a:solidFill>
                <a:srgbClr val="E5007E"/>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4" name="CuadroTexto 13"/>
            <p:cNvSpPr txBox="1"/>
            <p:nvPr/>
          </p:nvSpPr>
          <p:spPr>
            <a:xfrm>
              <a:off x="2785036" y="1649505"/>
              <a:ext cx="1060823" cy="461665"/>
            </a:xfrm>
            <a:prstGeom prst="rect">
              <a:avLst/>
            </a:prstGeom>
            <a:noFill/>
          </p:spPr>
          <p:txBody>
            <a:bodyPr wrap="square" rtlCol="0">
              <a:spAutoFit/>
            </a:bodyPr>
            <a:lstStyle/>
            <a:p>
              <a:r>
                <a:rPr lang="es-ES" sz="2400" b="1" dirty="0">
                  <a:solidFill>
                    <a:srgbClr val="E5007E"/>
                  </a:solidFill>
                </a:rPr>
                <a:t>WP1</a:t>
              </a:r>
            </a:p>
          </p:txBody>
        </p:sp>
      </p:grpSp>
      <p:grpSp>
        <p:nvGrpSpPr>
          <p:cNvPr id="19" name="Agrupar 18"/>
          <p:cNvGrpSpPr/>
          <p:nvPr/>
        </p:nvGrpSpPr>
        <p:grpSpPr>
          <a:xfrm>
            <a:off x="4436055" y="2338442"/>
            <a:ext cx="4543592" cy="3418364"/>
            <a:chOff x="3481296" y="2189029"/>
            <a:chExt cx="5381812" cy="4190853"/>
          </a:xfrm>
        </p:grpSpPr>
        <p:sp>
          <p:nvSpPr>
            <p:cNvPr id="15" name="Elipse 14"/>
            <p:cNvSpPr/>
            <p:nvPr/>
          </p:nvSpPr>
          <p:spPr>
            <a:xfrm>
              <a:off x="3481296" y="2189029"/>
              <a:ext cx="5381812" cy="4190853"/>
            </a:xfrm>
            <a:prstGeom prst="ellipse">
              <a:avLst/>
            </a:prstGeom>
            <a:noFill/>
            <a:ln w="57150" cmpd="sng">
              <a:solidFill>
                <a:srgbClr val="E5007E"/>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6" name="CuadroTexto 15"/>
            <p:cNvSpPr txBox="1"/>
            <p:nvPr/>
          </p:nvSpPr>
          <p:spPr>
            <a:xfrm>
              <a:off x="7614025" y="3535082"/>
              <a:ext cx="1060823" cy="461665"/>
            </a:xfrm>
            <a:prstGeom prst="rect">
              <a:avLst/>
            </a:prstGeom>
            <a:noFill/>
          </p:spPr>
          <p:txBody>
            <a:bodyPr wrap="square" rtlCol="0">
              <a:spAutoFit/>
            </a:bodyPr>
            <a:lstStyle/>
            <a:p>
              <a:r>
                <a:rPr lang="es-ES" sz="2400" b="1" dirty="0">
                  <a:solidFill>
                    <a:srgbClr val="E5007E"/>
                  </a:solidFill>
                </a:rPr>
                <a:t>WP3</a:t>
              </a:r>
            </a:p>
          </p:txBody>
        </p:sp>
      </p:grpSp>
    </p:spTree>
    <p:extLst>
      <p:ext uri="{BB962C8B-B14F-4D97-AF65-F5344CB8AC3E}">
        <p14:creationId xmlns:p14="http://schemas.microsoft.com/office/powerpoint/2010/main" val="46808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heel(1)">
                                      <p:cBhvr>
                                        <p:cTn id="17" dur="2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nodeType="clickEffect">
                                  <p:stCondLst>
                                    <p:cond delay="0"/>
                                  </p:stCondLst>
                                  <p:childTnLst>
                                    <p:animEffect transition="out" filter="dissolve">
                                      <p:cBhvr>
                                        <p:cTn id="21" dur="500"/>
                                        <p:tgtEl>
                                          <p:spTgt spid="20"/>
                                        </p:tgtEl>
                                      </p:cBhvr>
                                    </p:animEffect>
                                    <p:set>
                                      <p:cBhvr>
                                        <p:cTn id="22" dur="1" fill="hold">
                                          <p:stCondLst>
                                            <p:cond delay="499"/>
                                          </p:stCondLst>
                                        </p:cTn>
                                        <p:tgtEl>
                                          <p:spTgt spid="2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heel(1)">
                                      <p:cBhvr>
                                        <p:cTn id="27" dur="20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nodeType="clickEffect">
                                  <p:stCondLst>
                                    <p:cond delay="0"/>
                                  </p:stCondLst>
                                  <p:childTnLst>
                                    <p:animEffect transition="out" filter="dissolve">
                                      <p:cBhvr>
                                        <p:cTn id="31" dur="500"/>
                                        <p:tgtEl>
                                          <p:spTgt spid="19"/>
                                        </p:tgtEl>
                                      </p:cBhvr>
                                    </p:animEffect>
                                    <p:set>
                                      <p:cBhvr>
                                        <p:cTn id="32" dur="1" fill="hold">
                                          <p:stCondLst>
                                            <p:cond delay="499"/>
                                          </p:stCondLst>
                                        </p:cTn>
                                        <p:tgtEl>
                                          <p:spTgt spid="1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heel(1)">
                                      <p:cBhvr>
                                        <p:cTn id="37" dur="20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nodeType="clickEffect">
                                  <p:stCondLst>
                                    <p:cond delay="0"/>
                                  </p:stCondLst>
                                  <p:childTnLst>
                                    <p:animEffect transition="out" filter="dissolve">
                                      <p:cBhvr>
                                        <p:cTn id="41" dur="500"/>
                                        <p:tgtEl>
                                          <p:spTgt spid="21"/>
                                        </p:tgtEl>
                                      </p:cBhvr>
                                    </p:animEffect>
                                    <p:set>
                                      <p:cBhvr>
                                        <p:cTn id="42"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3823</TotalTime>
  <Words>901</Words>
  <Application>Microsoft Office PowerPoint</Application>
  <PresentationFormat>On-screen Show (4:3)</PresentationFormat>
  <Paragraphs>149</Paragraphs>
  <Slides>15</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Verdana</vt:lpstr>
      <vt:lpstr>Tema de Office</vt:lpstr>
      <vt:lpstr>PowerPoint Presentation</vt:lpstr>
      <vt:lpstr>At a Glance</vt:lpstr>
      <vt:lpstr>PowerPoint Presentation</vt:lpstr>
      <vt:lpstr>PowerPoint Presentation</vt:lpstr>
      <vt:lpstr>PowerPoint Presentation</vt:lpstr>
      <vt:lpstr>PowerPoint Presentation</vt:lpstr>
      <vt:lpstr>PowerPoint Presentation</vt:lpstr>
      <vt:lpstr>PowerPoint Presentation</vt:lpstr>
      <vt:lpstr>WPs address different KPIs</vt:lpstr>
      <vt:lpstr>PowerPoint Presentation</vt:lpstr>
      <vt:lpstr>PowerPoint Presentation</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emma</dc:creator>
  <cp:lastModifiedBy>user</cp:lastModifiedBy>
  <cp:revision>156</cp:revision>
  <dcterms:created xsi:type="dcterms:W3CDTF">2017-04-13T14:28:37Z</dcterms:created>
  <dcterms:modified xsi:type="dcterms:W3CDTF">2018-01-08T14:20:01Z</dcterms:modified>
</cp:coreProperties>
</file>