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6" r:id="rId4"/>
    <p:sldId id="277" r:id="rId5"/>
    <p:sldId id="279" r:id="rId6"/>
    <p:sldId id="280" r:id="rId7"/>
    <p:sldId id="275" r:id="rId8"/>
    <p:sldId id="27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3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09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88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03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31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52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88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33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80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4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97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1A9FF-2516-48C0-8C4D-E5978A859D9C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BFCB-65A0-4A2A-B5B7-E46C754ACC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79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ya2Tjd24yk?t=5m27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8xy2fzr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tinyurl.com/ybspb78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ilaria.schiavi@irissrl.org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www.irissrl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linkedin.com/company/iris-srl/" TargetMode="External"/><Relationship Id="rId4" Type="http://schemas.openxmlformats.org/officeDocument/2006/relationships/hyperlink" Target="https://twitter.com/we_are_IRISsr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 rot="5400000">
            <a:off x="-2613805" y="2613805"/>
            <a:ext cx="6857999" cy="163039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66000"/>
                </a:schemeClr>
              </a:gs>
              <a:gs pos="95575">
                <a:schemeClr val="bg1"/>
              </a:gs>
              <a:gs pos="50000">
                <a:schemeClr val="bg2">
                  <a:lumMod val="75000"/>
                  <a:tint val="44500"/>
                  <a:satMod val="160000"/>
                  <a:alpha val="6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Rettangolo 14"/>
          <p:cNvSpPr/>
          <p:nvPr/>
        </p:nvSpPr>
        <p:spPr>
          <a:xfrm rot="5400000">
            <a:off x="3026459" y="-979527"/>
            <a:ext cx="2727478" cy="878039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60000"/>
                </a:schemeClr>
              </a:gs>
              <a:gs pos="49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-1" y="2155371"/>
            <a:ext cx="4670323" cy="2397035"/>
          </a:xfrm>
          <a:prstGeom prst="rect">
            <a:avLst/>
          </a:prstGeom>
          <a:solidFill>
            <a:schemeClr val="bg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3"/>
          <p:cNvSpPr>
            <a:spLocks noChangeArrowheads="1"/>
          </p:cNvSpPr>
          <p:nvPr/>
        </p:nvSpPr>
        <p:spPr bwMode="auto">
          <a:xfrm>
            <a:off x="174553" y="2269601"/>
            <a:ext cx="432121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GB" alt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H2020 </a:t>
            </a:r>
            <a:r>
              <a:rPr lang="en-GB" alt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BlueGrowth</a:t>
            </a:r>
            <a:r>
              <a:rPr lang="en-GB" alt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projects:</a:t>
            </a:r>
          </a:p>
          <a:p>
            <a:pPr marL="457200" indent="-4572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SEA LITTER CRITTERS </a:t>
            </a:r>
          </a:p>
          <a:p>
            <a:pPr marL="457200" indent="-4572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CLAIM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9482B1-54AF-4FDA-B092-78E70DA5C0F0}"/>
              </a:ext>
            </a:extLst>
          </p:cNvPr>
          <p:cNvSpPr txBox="1"/>
          <p:nvPr/>
        </p:nvSpPr>
        <p:spPr>
          <a:xfrm>
            <a:off x="4390198" y="5609692"/>
            <a:ext cx="372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b="1" dirty="0" err="1"/>
              <a:t>BlueMed</a:t>
            </a:r>
            <a:r>
              <a:rPr lang="en-GB" b="1" dirty="0"/>
              <a:t> CSA Coordinators’ Meeting</a:t>
            </a:r>
          </a:p>
          <a:p>
            <a:pPr algn="ctr"/>
            <a:r>
              <a:rPr lang="en-GB" b="1" dirty="0"/>
              <a:t>Malta, 11</a:t>
            </a:r>
            <a:r>
              <a:rPr lang="en-GB" b="1" baseline="30000" dirty="0"/>
              <a:t>th</a:t>
            </a:r>
            <a:r>
              <a:rPr lang="en-GB" b="1" dirty="0"/>
              <a:t>-12</a:t>
            </a:r>
            <a:r>
              <a:rPr lang="en-GB" b="1" baseline="30000" dirty="0"/>
              <a:t>th</a:t>
            </a:r>
            <a:r>
              <a:rPr lang="en-GB" b="1" dirty="0"/>
              <a:t> January 2017 </a:t>
            </a:r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91DD9C-4B86-422F-85B9-DD6B3345A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67" y="1196975"/>
            <a:ext cx="2565400" cy="19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1">
            <a:extLst>
              <a:ext uri="{FF2B5EF4-FFF2-40B4-BE49-F238E27FC236}">
                <a16:creationId xmlns:a16="http://schemas.microsoft.com/office/drawing/2014/main" id="{3C7C9A6F-03D2-49D4-9F60-901272E2FE62}"/>
              </a:ext>
            </a:extLst>
          </p:cNvPr>
          <p:cNvSpPr/>
          <p:nvPr/>
        </p:nvSpPr>
        <p:spPr>
          <a:xfrm>
            <a:off x="0" y="188913"/>
            <a:ext cx="9144000" cy="863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95575">
                <a:schemeClr val="bg1"/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22">
            <a:extLst>
              <a:ext uri="{FF2B5EF4-FFF2-40B4-BE49-F238E27FC236}">
                <a16:creationId xmlns:a16="http://schemas.microsoft.com/office/drawing/2014/main" id="{BDB548E3-1FBF-4BFF-A626-0A1350DB7212}"/>
              </a:ext>
            </a:extLst>
          </p:cNvPr>
          <p:cNvSpPr/>
          <p:nvPr/>
        </p:nvSpPr>
        <p:spPr>
          <a:xfrm>
            <a:off x="395288" y="0"/>
            <a:ext cx="3902392" cy="1196975"/>
          </a:xfrm>
          <a:prstGeom prst="rect">
            <a:avLst/>
          </a:prstGeom>
          <a:solidFill>
            <a:schemeClr val="bg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400" dirty="0" err="1"/>
              <a:t>Our</a:t>
            </a:r>
            <a:r>
              <a:rPr lang="it-IT" sz="4400" dirty="0"/>
              <a:t> company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0D9A2-D368-4A7E-9076-6F7928B6EB94}"/>
              </a:ext>
            </a:extLst>
          </p:cNvPr>
          <p:cNvSpPr txBox="1"/>
          <p:nvPr/>
        </p:nvSpPr>
        <p:spPr>
          <a:xfrm>
            <a:off x="174945" y="1368017"/>
            <a:ext cx="49147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Innovative SME born in 2012 in Turin, 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11 members of staff of which 7 engineers (including a PhD), 2 scientists and an architect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Background in plasma technology, industrial laser, CNC machining, materials, energy, waste and water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Main field of specialisation: development of small scale innovative solutions for treatment of liquids (water, foodstuff) and </a:t>
            </a:r>
            <a:r>
              <a:rPr lang="en-GB" sz="1400" b="1" dirty="0">
                <a:solidFill>
                  <a:srgbClr val="7030A0"/>
                </a:solidFill>
                <a:highlight>
                  <a:srgbClr val="00FFFF"/>
                </a:highlight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solid waste (residual municipal, urban and marine litter, hazardous) with recovery of energy and materials.</a:t>
            </a:r>
          </a:p>
          <a:p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H2020 activity: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SME Instrument Phase 1 champion with </a:t>
            </a:r>
            <a:r>
              <a:rPr lang="en-GB" sz="14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SeaLitterCritters</a:t>
            </a: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feasibility study (</a:t>
            </a:r>
            <a:r>
              <a:rPr lang="en-GB" sz="14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BlueGrowth</a:t>
            </a: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topic)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Winner of an SME Innovation Associate grant (</a:t>
            </a:r>
            <a:r>
              <a:rPr lang="en-GB" sz="1400" b="1" dirty="0" err="1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FormulaGP</a:t>
            </a: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started Sept 2017 – call INNOSUP02-2016)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Technology provider within CLAIM project (BG07-2017)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Active in: Factories of the Future,  MSCA ITN, Circular Economy and a Fuel Cell – Hydrogen Joint Undertaking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D1719D3F-A585-4B80-85C4-DCAA595FA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51" y="80200"/>
            <a:ext cx="1272662" cy="972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C07DA-618D-4D00-A821-5974C6E41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1" y="4309111"/>
            <a:ext cx="1933009" cy="2120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E2579C-85EA-4FC0-A819-4ADE22C5DE6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9" r="-1" b="21626"/>
          <a:stretch/>
        </p:blipFill>
        <p:spPr bwMode="auto">
          <a:xfrm>
            <a:off x="5257799" y="1200415"/>
            <a:ext cx="3592286" cy="291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DF134-347B-49CE-A1F7-F23EF002A1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31" r="11523"/>
          <a:stretch/>
        </p:blipFill>
        <p:spPr>
          <a:xfrm>
            <a:off x="5388427" y="4309111"/>
            <a:ext cx="1329333" cy="21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5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-71775" y="146288"/>
            <a:ext cx="9144000" cy="863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95575">
                <a:schemeClr val="bg1"/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95287" y="0"/>
            <a:ext cx="3557003" cy="1196975"/>
          </a:xfrm>
          <a:prstGeom prst="rect">
            <a:avLst/>
          </a:prstGeom>
          <a:solidFill>
            <a:schemeClr val="bg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D53F5BE-C900-467D-A069-88D7C03071CD}"/>
              </a:ext>
            </a:extLst>
          </p:cNvPr>
          <p:cNvSpPr txBox="1">
            <a:spLocks/>
          </p:cNvSpPr>
          <p:nvPr/>
        </p:nvSpPr>
        <p:spPr bwMode="auto">
          <a:xfrm>
            <a:off x="395288" y="228600"/>
            <a:ext cx="3557002" cy="823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GreenPlasma</a:t>
            </a:r>
            <a:endParaRPr lang="it-IT" altLang="it-I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0324E-8DD0-4B75-91D6-06831CE4EE58}"/>
              </a:ext>
            </a:extLst>
          </p:cNvPr>
          <p:cNvSpPr txBox="1"/>
          <p:nvPr/>
        </p:nvSpPr>
        <p:spPr>
          <a:xfrm>
            <a:off x="2923241" y="1416447"/>
            <a:ext cx="60165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ESF funded project that started from proof of concept and arrived at TRL5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7030A0"/>
              </a:solidFill>
              <a:latin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Plasma based thermal treatment that </a:t>
            </a:r>
            <a:r>
              <a:rPr lang="en-GB" sz="1400" b="1" dirty="0" err="1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pyrolises</a:t>
            </a: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 waste producing a syngas, i.e. a mixture of combustible gases – mainly hydrogen, carbon monoxide, some methane, some other hydrocarbons and a solid, inert residue recyclable as aggregate for cement/bitumen bound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7030A0"/>
              </a:solidFill>
              <a:latin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Designed for small scale (up to 50kg/day), self contained, working in semi-batch mode with v. quick ramp up and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7030A0"/>
              </a:solidFill>
              <a:latin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Best application where spare heat can also be exploited :  positive energy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7030A0"/>
              </a:solidFill>
              <a:latin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Applications: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small isolated communities where waste collection has a significant cost because of logistics (mountain villages, small islands)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wherever small volumes but “difficult” waste arisings are produced (e.g. boats, ports, WEEE processors, hospitals etc)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2767F-2976-4A31-A199-A0310B468871}"/>
              </a:ext>
            </a:extLst>
          </p:cNvPr>
          <p:cNvSpPr txBox="1"/>
          <p:nvPr/>
        </p:nvSpPr>
        <p:spPr>
          <a:xfrm>
            <a:off x="4813664" y="6405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E2559-8EB8-43E8-B628-C5369D374855}"/>
              </a:ext>
            </a:extLst>
          </p:cNvPr>
          <p:cNvSpPr txBox="1"/>
          <p:nvPr/>
        </p:nvSpPr>
        <p:spPr>
          <a:xfrm>
            <a:off x="4450080" y="365760"/>
            <a:ext cx="439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The origins</a:t>
            </a:r>
          </a:p>
        </p:txBody>
      </p:sp>
      <p:pic>
        <p:nvPicPr>
          <p:cNvPr id="9" name="Immagine 1315" descr="C:\Users\s.tusacciu\Downloads\WP_20141106_011.jpg">
            <a:extLst>
              <a:ext uri="{FF2B5EF4-FFF2-40B4-BE49-F238E27FC236}">
                <a16:creationId xmlns:a16="http://schemas.microsoft.com/office/drawing/2014/main" id="{FD3710DB-FFC7-4CD5-982A-CBFBB17B9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459262"/>
            <a:ext cx="2302930" cy="4102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ED0CCD-9120-4F99-98ED-FC203CC484A6}"/>
              </a:ext>
            </a:extLst>
          </p:cNvPr>
          <p:cNvSpPr/>
          <p:nvPr/>
        </p:nvSpPr>
        <p:spPr>
          <a:xfrm>
            <a:off x="112512" y="5706070"/>
            <a:ext cx="2698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https://youtu.be/Uya2Tjd24yk?t=5m27s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00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-132735" y="188913"/>
            <a:ext cx="9144000" cy="863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95575">
                <a:schemeClr val="bg1"/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395287" y="0"/>
            <a:ext cx="3557003" cy="1196975"/>
          </a:xfrm>
          <a:prstGeom prst="rect">
            <a:avLst/>
          </a:prstGeom>
          <a:solidFill>
            <a:schemeClr val="bg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D53F5BE-C900-467D-A069-88D7C03071CD}"/>
              </a:ext>
            </a:extLst>
          </p:cNvPr>
          <p:cNvSpPr txBox="1">
            <a:spLocks/>
          </p:cNvSpPr>
          <p:nvPr/>
        </p:nvSpPr>
        <p:spPr bwMode="auto">
          <a:xfrm>
            <a:off x="395288" y="228600"/>
            <a:ext cx="3557002" cy="823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SeaLitterCritters</a:t>
            </a:r>
            <a:endParaRPr lang="it-IT" altLang="it-I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0A466-CFEB-40DD-B188-37C97081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90" y="1424265"/>
            <a:ext cx="8116922" cy="4077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0324E-8DD0-4B75-91D6-06831CE4EE58}"/>
              </a:ext>
            </a:extLst>
          </p:cNvPr>
          <p:cNvSpPr txBox="1"/>
          <p:nvPr/>
        </p:nvSpPr>
        <p:spPr>
          <a:xfrm>
            <a:off x="253447" y="5543980"/>
            <a:ext cx="86371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Market analysis and technical feasibility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Conclusions: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completely unmanned vehicles not yet allowed by regulations for navigation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market explored not yet ready: who pays for cleaning marine litter?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7030A0"/>
              </a:solidFill>
              <a:latin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11EB67-1E35-40D2-8055-00B354B11D69}"/>
              </a:ext>
            </a:extLst>
          </p:cNvPr>
          <p:cNvSpPr txBox="1"/>
          <p:nvPr/>
        </p:nvSpPr>
        <p:spPr>
          <a:xfrm>
            <a:off x="4450080" y="365760"/>
            <a:ext cx="4399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BlueGrowth</a:t>
            </a:r>
            <a:r>
              <a:rPr lang="en-GB" sz="2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 Topic, 2016</a:t>
            </a:r>
          </a:p>
          <a:p>
            <a:pPr algn="ctr"/>
            <a:r>
              <a:rPr lang="en-GB" b="1" dirty="0">
                <a:hlinkClick r:id="rId3"/>
              </a:rPr>
              <a:t>CORDIS: https://tinyurl.com/y8xy2fzr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26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5944-2357-40B2-8424-84584462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994" y="365126"/>
            <a:ext cx="3438004" cy="1325563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H2020 BG07-2017</a:t>
            </a:r>
            <a:br>
              <a:rPr lang="en-GB" sz="2800" b="1" dirty="0">
                <a:solidFill>
                  <a:srgbClr val="7030A0"/>
                </a:solidFill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</a:br>
            <a:r>
              <a:rPr lang="en-GB" sz="2400" b="1" dirty="0">
                <a:solidFill>
                  <a:srgbClr val="7030A0"/>
                </a:solidFill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Nov ‘17- Oct ’21</a:t>
            </a:r>
            <a:br>
              <a:rPr lang="en-GB" sz="2400" b="1" dirty="0">
                <a:solidFill>
                  <a:srgbClr val="7030A0"/>
                </a:solidFill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</a:br>
            <a:r>
              <a:rPr lang="en-GB" sz="2000" b="1" dirty="0">
                <a:solidFill>
                  <a:srgbClr val="7030A0"/>
                </a:solidFill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Coordinators: HCMR</a:t>
            </a:r>
            <a:br>
              <a:rPr lang="en-GB" sz="2000" b="1" dirty="0">
                <a:solidFill>
                  <a:srgbClr val="7030A0"/>
                </a:solidFill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</a:br>
            <a:r>
              <a:rPr lang="en-GB" sz="2000" b="1" dirty="0">
                <a:solidFill>
                  <a:srgbClr val="7030A0"/>
                </a:solidFill>
                <a:latin typeface="Roboto" panose="02000000000000000000" pitchFamily="2" charset="0"/>
                <a:ea typeface="+mn-ea"/>
                <a:cs typeface="Calibri" panose="020F0502020204030204" pitchFamily="34" charset="0"/>
                <a:hlinkClick r:id="rId2"/>
              </a:rPr>
              <a:t>https://tinyurl.com/ybspb78d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89A61-E614-4BD0-AD9F-729CBA2A3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A3910-61D6-4D4B-80E3-9147E367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05994" cy="2439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CA948-145E-493C-842A-25B071AC8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4" y="2439288"/>
            <a:ext cx="4461116" cy="4068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E0558-DA98-48A6-8BB4-4866A32AA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39288"/>
            <a:ext cx="4371998" cy="38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42EF97-5F82-449C-9FAC-5398D134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91" y="2322549"/>
            <a:ext cx="4885510" cy="480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CAC0E-9F96-4E69-86F2-6E9B3BC6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22C77F-77C7-444B-860A-B5117FB0B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2854234"/>
            <a:ext cx="5007996" cy="3115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D19E69-6EDC-47E4-BD1E-7B93A1064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05994" cy="24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-132735" y="188913"/>
            <a:ext cx="9144000" cy="863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95575">
                <a:schemeClr val="bg1"/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D53F5BE-C900-467D-A069-88D7C03071CD}"/>
              </a:ext>
            </a:extLst>
          </p:cNvPr>
          <p:cNvSpPr txBox="1">
            <a:spLocks/>
          </p:cNvSpPr>
          <p:nvPr/>
        </p:nvSpPr>
        <p:spPr bwMode="auto">
          <a:xfrm>
            <a:off x="395288" y="228600"/>
            <a:ext cx="3557002" cy="823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altLang="it-I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F71B0C4-965A-47B7-8190-B90495ABAD92}"/>
              </a:ext>
            </a:extLst>
          </p:cNvPr>
          <p:cNvSpPr/>
          <p:nvPr/>
        </p:nvSpPr>
        <p:spPr>
          <a:xfrm>
            <a:off x="4670606" y="333414"/>
            <a:ext cx="5064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Roboto" panose="02000000000000000000" pitchFamily="2" charset="0"/>
                <a:cs typeface="Calibri" panose="020F0502020204030204" pitchFamily="34" charset="0"/>
              </a:rPr>
              <a:t>Our role in the project </a:t>
            </a:r>
            <a:endParaRPr lang="it-IT" sz="2400" b="1" dirty="0">
              <a:solidFill>
                <a:srgbClr val="7030A0"/>
              </a:solidFill>
              <a:latin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585C9893-D295-4F71-8E4D-767CF1ED0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39288"/>
            <a:ext cx="6044702" cy="4264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2075" indent="-920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Technology provider for treatment of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floating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(macro)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litter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(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mainly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plastic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92075" indent="-92075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sz="900" dirty="0">
              <a:solidFill>
                <a:srgbClr val="7030A0"/>
              </a:solidFill>
              <a:effectLst/>
              <a:latin typeface="Roboto" panose="02000000000000000000" pitchFamily="2" charset="0"/>
              <a:ea typeface="+mn-ea"/>
              <a:cs typeface="Calibri" panose="020F0502020204030204" pitchFamily="34" charset="0"/>
            </a:endParaRPr>
          </a:p>
          <a:p>
            <a:pPr marL="92075" indent="-920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Integration on board a vessel for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near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coast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cleaning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activities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,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namely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: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collecting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waste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accumulating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at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booms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placed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at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river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mouths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92075" indent="-92075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sz="900" dirty="0">
              <a:solidFill>
                <a:srgbClr val="7030A0"/>
              </a:solidFill>
              <a:effectLst/>
              <a:latin typeface="Roboto" panose="02000000000000000000" pitchFamily="2" charset="0"/>
              <a:ea typeface="+mn-ea"/>
              <a:cs typeface="Calibri" panose="020F0502020204030204" pitchFamily="34" charset="0"/>
            </a:endParaRPr>
          </a:p>
          <a:p>
            <a:pPr marL="92075" indent="-920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Self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contained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facility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at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a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fishing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port on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Baltic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Sea (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Hirtshals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92075" indent="-92075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sz="900" dirty="0">
              <a:solidFill>
                <a:srgbClr val="7030A0"/>
              </a:solidFill>
              <a:effectLst/>
              <a:latin typeface="Roboto" panose="02000000000000000000" pitchFamily="2" charset="0"/>
              <a:ea typeface="+mn-ea"/>
              <a:cs typeface="Calibri" panose="020F0502020204030204" pitchFamily="34" charset="0"/>
            </a:endParaRPr>
          </a:p>
          <a:p>
            <a:pPr marL="92075" indent="-920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WP2 (TECHNOLOGY DEVELOPMENT) co-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leaders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and Task 3.3 (DEMONSTRATION ACTIVITIES)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leaders</a:t>
            </a:r>
            <a:endParaRPr lang="it-IT" altLang="it-IT" sz="1400" dirty="0">
              <a:solidFill>
                <a:srgbClr val="7030A0"/>
              </a:solidFill>
              <a:effectLst/>
              <a:latin typeface="Roboto" panose="02000000000000000000" pitchFamily="2" charset="0"/>
              <a:ea typeface="+mn-ea"/>
              <a:cs typeface="Calibri" panose="020F0502020204030204" pitchFamily="34" charset="0"/>
            </a:endParaRPr>
          </a:p>
          <a:p>
            <a:pPr marL="92075" indent="-92075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sz="900" dirty="0">
              <a:solidFill>
                <a:srgbClr val="7030A0"/>
              </a:solidFill>
              <a:effectLst/>
              <a:latin typeface="Roboto" panose="02000000000000000000" pitchFamily="2" charset="0"/>
              <a:ea typeface="+mn-ea"/>
              <a:cs typeface="Calibri" panose="020F0502020204030204" pitchFamily="34" charset="0"/>
            </a:endParaRPr>
          </a:p>
          <a:p>
            <a:pPr marL="92075" indent="-920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Contributors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to WP5 for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exploitation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aspects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(business planning)</a:t>
            </a:r>
          </a:p>
          <a:p>
            <a:pPr marL="176213" indent="-176213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sz="1400" dirty="0">
              <a:solidFill>
                <a:srgbClr val="7030A0"/>
              </a:solidFill>
              <a:effectLst/>
              <a:latin typeface="Roboto" panose="02000000000000000000" pitchFamily="2" charset="0"/>
              <a:ea typeface="+mn-ea"/>
              <a:cs typeface="Calibri" panose="020F0502020204030204" pitchFamily="34" charset="0"/>
            </a:endParaRPr>
          </a:p>
          <a:p>
            <a:pPr marL="176213" indent="-176213" algn="l">
              <a:lnSpc>
                <a:spcPct val="100000"/>
              </a:lnSpc>
            </a:pPr>
            <a:endParaRPr lang="it-IT" altLang="it-IT" sz="1400" dirty="0">
              <a:solidFill>
                <a:srgbClr val="7030A0"/>
              </a:solidFill>
              <a:effectLst/>
              <a:latin typeface="Roboto" panose="02000000000000000000" pitchFamily="2" charset="0"/>
              <a:ea typeface="+mn-ea"/>
              <a:cs typeface="Calibri" panose="020F0502020204030204" pitchFamily="34" charset="0"/>
            </a:endParaRPr>
          </a:p>
          <a:p>
            <a:pPr marL="176213" indent="-17621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Main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outputs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for IRIS:</a:t>
            </a:r>
          </a:p>
          <a:p>
            <a:pPr marL="985838" indent="-2667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Reaching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TRL7</a:t>
            </a:r>
          </a:p>
          <a:p>
            <a:pPr marL="985838" indent="-2667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Demonstrating</a:t>
            </a:r>
            <a:r>
              <a:rPr lang="it-IT" altLang="it-IT" sz="1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 business </a:t>
            </a:r>
            <a:r>
              <a:rPr lang="it-IT" altLang="it-IT" sz="1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+mn-ea"/>
                <a:cs typeface="Calibri" panose="020F0502020204030204" pitchFamily="34" charset="0"/>
              </a:rPr>
              <a:t>opportunity</a:t>
            </a:r>
            <a:endParaRPr lang="it-IT" altLang="it-IT" sz="1400" dirty="0">
              <a:solidFill>
                <a:srgbClr val="7030A0"/>
              </a:solidFill>
              <a:effectLst/>
              <a:latin typeface="Roboto" panose="02000000000000000000" pitchFamily="2" charset="0"/>
              <a:ea typeface="+mn-ea"/>
              <a:cs typeface="Calibri" panose="020F0502020204030204" pitchFamily="34" charset="0"/>
            </a:endParaRPr>
          </a:p>
          <a:p>
            <a:pPr algn="l"/>
            <a:endParaRPr lang="it-IT" altLang="it-IT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magine 1276">
            <a:extLst>
              <a:ext uri="{FF2B5EF4-FFF2-40B4-BE49-F238E27FC236}">
                <a16:creationId xmlns:a16="http://schemas.microsoft.com/office/drawing/2014/main" id="{41362DF1-CB2C-4B7F-B487-BB39CD482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758" y="1869299"/>
            <a:ext cx="2559242" cy="4532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DC14E0-1907-4958-A0C0-13C0C1B2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05994" cy="24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8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572000" y="4040650"/>
            <a:ext cx="4648870" cy="2956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www.irissrl.org</a:t>
            </a:r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it-IT" altLang="it-IT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ilaria.schiavi@irissrl.org</a:t>
            </a:r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it-IT" altLang="it-IT" sz="2400" dirty="0">
                <a:ln w="0"/>
                <a:solidFill>
                  <a:schemeClr val="tx1"/>
                </a:solidFill>
                <a:effectLst/>
              </a:rPr>
              <a:t>Twitter: </a:t>
            </a:r>
            <a:r>
              <a:rPr lang="it-IT" altLang="it-IT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@</a:t>
            </a:r>
            <a:r>
              <a:rPr lang="it-IT" altLang="it-IT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we_are_IRISsrl</a:t>
            </a:r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r:id="rId4"/>
            </a:endParaRPr>
          </a:p>
          <a:p>
            <a:pPr algn="l"/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r:id="rId4"/>
            </a:endParaRPr>
          </a:p>
          <a:p>
            <a:pPr algn="l"/>
            <a:r>
              <a:rPr lang="it-IT" altLang="it-I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LinkedIn:</a:t>
            </a:r>
            <a:r>
              <a:rPr lang="it-IT" altLang="it-IT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 </a:t>
            </a:r>
            <a:r>
              <a:rPr lang="it-IT" altLang="it-IT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IRISsrl</a:t>
            </a:r>
            <a:r>
              <a:rPr lang="it-IT" altLang="it-IT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 </a:t>
            </a:r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it-IT" altLang="it-IT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it-IT" altLang="it-IT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3" y="388590"/>
            <a:ext cx="3099904" cy="2368327"/>
          </a:xfrm>
          <a:prstGeom prst="rect">
            <a:avLst/>
          </a:prstGeom>
        </p:spPr>
      </p:pic>
      <p:pic>
        <p:nvPicPr>
          <p:cNvPr id="5" name="Picture 4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905BFD19-9BD3-4E8F-A9B3-6088E2FC00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9" y="1"/>
            <a:ext cx="5646602" cy="3534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65E47-B3FA-4B9A-A6F2-9EFD366AB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41" y="3746735"/>
            <a:ext cx="4432176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0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</TotalTime>
  <Words>493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Tema di Office</vt:lpstr>
      <vt:lpstr>PowerPoint Presentation</vt:lpstr>
      <vt:lpstr>PowerPoint Presentation</vt:lpstr>
      <vt:lpstr>PowerPoint Presentation</vt:lpstr>
      <vt:lpstr>PowerPoint Presentation</vt:lpstr>
      <vt:lpstr>H2020 BG07-2017 Nov ‘17- Oct ’21 Coordinators: HCMR https://tinyurl.com/ybspb78d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Tusacciu</dc:creator>
  <cp:lastModifiedBy>Ilaria Schiavi</cp:lastModifiedBy>
  <cp:revision>168</cp:revision>
  <dcterms:created xsi:type="dcterms:W3CDTF">2015-11-23T13:31:37Z</dcterms:created>
  <dcterms:modified xsi:type="dcterms:W3CDTF">2018-01-08T20:56:33Z</dcterms:modified>
</cp:coreProperties>
</file>