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7"/>
  </p:notesMasterIdLst>
  <p:sldIdLst>
    <p:sldId id="256" r:id="rId2"/>
    <p:sldId id="264" r:id="rId3"/>
    <p:sldId id="280" r:id="rId4"/>
    <p:sldId id="281" r:id="rId5"/>
    <p:sldId id="282" r:id="rId6"/>
    <p:sldId id="283" r:id="rId7"/>
    <p:sldId id="284" r:id="rId8"/>
    <p:sldId id="279" r:id="rId9"/>
    <p:sldId id="285" r:id="rId10"/>
    <p:sldId id="291" r:id="rId11"/>
    <p:sldId id="292" r:id="rId12"/>
    <p:sldId id="289" r:id="rId13"/>
    <p:sldId id="290" r:id="rId14"/>
    <p:sldId id="276" r:id="rId15"/>
    <p:sldId id="294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9D63D0-F851-4853-947C-6341022F6399}" type="datetimeFigureOut">
              <a:rPr lang="en-US"/>
              <a:pPr>
                <a:defRPr/>
              </a:pPr>
              <a:t>1/9/2018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45CD0A-B095-4F51-A085-75EA3B7A8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0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010701-14A0-4036-95C7-F7732369029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5CD0A-B095-4F51-A085-75EA3B7A864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21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5CD0A-B095-4F51-A085-75EA3B7A864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17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9EF915-5AC7-4BF1-B379-56B5AB568095}" type="datetime1">
              <a:rPr lang="en-US" smtClean="0"/>
              <a:t>1/9/2018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905E93B-C358-4EDE-A6AD-BF63926B5F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9DD187-4945-4716-AE8B-19F24C036A87}" type="datetime1">
              <a:rPr lang="en-US" smtClean="0"/>
              <a:t>1/9/2018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04D0FF9-8061-4554-BE89-7484496C12B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89B0A56-9584-4620-A94A-47BD15447686}" type="datetime1">
              <a:rPr lang="en-US" smtClean="0"/>
              <a:t>1/9/2018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D38E22-32CF-46A7-96D0-FCE309DC01C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224594-2438-4ED8-BC23-CABB2A779CB8}" type="datetime1">
              <a:rPr lang="en-US" smtClean="0"/>
              <a:t>1/9/2018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CB40063-006C-4D8F-8DE3-607E06D793EB}" type="datetime1">
              <a:rPr lang="en-US" smtClean="0"/>
              <a:t>1/9/2018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6A651E-31E3-4131-A07C-CBEAABA7327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BD946E9-3498-4FC7-8A68-4062AB651364}" type="datetime1">
              <a:rPr lang="en-US" smtClean="0"/>
              <a:t>1/9/2018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3E57E3-AA3D-4FAD-97BD-4FDE92EA56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E227AFB-FA54-4CA3-97D7-A6610B0C0966}" type="datetime1">
              <a:rPr lang="en-US" smtClean="0"/>
              <a:t>1/9/2018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4C54DA-F25F-42E6-B8C2-F90FC10873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DC060B9-37DB-4B46-A5C4-9BCE72E77F4F}" type="datetime1">
              <a:rPr lang="en-US" smtClean="0"/>
              <a:t>1/9/2018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1FB7CC-836E-4B56-9163-BEC7E538089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D8E8CF-457A-4AE8-A1FC-A336E74E7D12}" type="datetime1">
              <a:rPr lang="en-US" smtClean="0"/>
              <a:t>1/9/2018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B3C21F-079F-453A-B666-C20433C9E31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B43B6BC2-0BD1-45BD-8AB6-5A1A7193E63E}" type="datetime1">
              <a:rPr lang="en-US" smtClean="0"/>
              <a:t>1/9/2018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F1B2813-7387-4173-BDC1-829587BA39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108133-A9E6-4151-A0F3-8238B2257DF9}" type="datetime1">
              <a:rPr lang="en-US" smtClean="0"/>
              <a:t>1/9/2018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5E57B2-E2EF-485C-A476-83989274F77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CDADFD8-08AB-4F55-8A6F-C0CB18FE2EA7}" type="datetime1">
              <a:rPr lang="en-US" smtClean="0"/>
              <a:t>1/9/2018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7DB0084-9388-4A97-ADA7-667EF83E443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Solaqua</a:t>
            </a:r>
            <a:r>
              <a:rPr lang="en-GB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2- Floating Photovoltaics</a:t>
            </a:r>
            <a:endParaRPr lang="en-GB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2875" y="2636912"/>
            <a:ext cx="8858312" cy="2859230"/>
          </a:xfrm>
        </p:spPr>
        <p:txBody>
          <a:bodyPr>
            <a:normAutofit/>
          </a:bodyPr>
          <a:lstStyle/>
          <a:p>
            <a:pPr algn="ctr"/>
            <a:r>
              <a:rPr lang="en-GB" sz="2000" b="1" cap="none" dirty="0" smtClean="0"/>
              <a:t>Luciano Mule’Stagno</a:t>
            </a:r>
          </a:p>
          <a:p>
            <a:pPr algn="ctr"/>
            <a:r>
              <a:rPr lang="en-GB" sz="1800" b="1" dirty="0" smtClean="0"/>
              <a:t>Ryan </a:t>
            </a:r>
            <a:r>
              <a:rPr lang="en-GB" sz="1800" b="1" dirty="0" smtClean="0"/>
              <a:t>Bugeja</a:t>
            </a:r>
          </a:p>
          <a:p>
            <a:pPr algn="ctr"/>
            <a:r>
              <a:rPr lang="en-GB" sz="1800" b="1" dirty="0" smtClean="0"/>
              <a:t>Federica </a:t>
            </a:r>
            <a:r>
              <a:rPr lang="en-GB" sz="1800" b="1" dirty="0" smtClean="0"/>
              <a:t>Strati</a:t>
            </a:r>
          </a:p>
          <a:p>
            <a:pPr algn="ctr"/>
            <a:r>
              <a:rPr lang="en-GB" sz="1800" b="1" dirty="0" smtClean="0"/>
              <a:t>Martin </a:t>
            </a:r>
            <a:r>
              <a:rPr lang="en-GB" sz="1800" b="1" dirty="0" err="1"/>
              <a:t>Grech</a:t>
            </a:r>
            <a:endParaRPr lang="en-GB" sz="1800" b="1" dirty="0"/>
          </a:p>
          <a:p>
            <a:pPr algn="ctr"/>
            <a:endParaRPr lang="en-GB" sz="1800" b="1" dirty="0"/>
          </a:p>
          <a:p>
            <a:pPr algn="ctr"/>
            <a:endParaRPr lang="en-GB" sz="2000" b="1" cap="none" dirty="0" smtClean="0"/>
          </a:p>
          <a:p>
            <a:pPr algn="ctr"/>
            <a:r>
              <a:rPr lang="en-GB" sz="1200" b="1" dirty="0"/>
              <a:t>l</a:t>
            </a:r>
            <a:r>
              <a:rPr lang="en-GB" sz="1200" b="1" cap="none" dirty="0" smtClean="0"/>
              <a:t>uciano.mule-stagno@um.edu.mt</a:t>
            </a:r>
          </a:p>
          <a:p>
            <a:pPr algn="ctr"/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6069927"/>
            <a:ext cx="3131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805264"/>
            <a:ext cx="2408961" cy="8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196752"/>
            <a:ext cx="6408712" cy="45259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Solaqua</a:t>
            </a:r>
            <a:r>
              <a:rPr lang="en-US" sz="2000" dirty="0" smtClean="0"/>
              <a:t> has also demonstrated that at-sea panels produce 5-10% more than land based systems.</a:t>
            </a:r>
          </a:p>
          <a:p>
            <a:r>
              <a:rPr lang="en-US" sz="2000" dirty="0" smtClean="0"/>
              <a:t>Active cooling can augment this even further.</a:t>
            </a:r>
          </a:p>
          <a:p>
            <a:r>
              <a:rPr lang="en-US" sz="2000" dirty="0" smtClean="0"/>
              <a:t>Taking advantage of reflection</a:t>
            </a:r>
          </a:p>
          <a:p>
            <a:pPr marL="109537" indent="0">
              <a:buNone/>
            </a:pPr>
            <a:r>
              <a:rPr lang="en-US" sz="2000" dirty="0"/>
              <a:t>o</a:t>
            </a:r>
            <a:r>
              <a:rPr lang="en-US" sz="2000" dirty="0" smtClean="0"/>
              <a:t>ff the </a:t>
            </a:r>
            <a:r>
              <a:rPr lang="en-US" sz="2000" dirty="0" smtClean="0"/>
              <a:t>water module </a:t>
            </a:r>
            <a:r>
              <a:rPr lang="en-US" sz="2000" dirty="0" err="1" smtClean="0"/>
              <a:t>optimisation</a:t>
            </a:r>
            <a:endParaRPr lang="en-US" sz="2000" dirty="0" smtClean="0"/>
          </a:p>
          <a:p>
            <a:r>
              <a:rPr lang="en-US" sz="2000" dirty="0" smtClean="0"/>
              <a:t>Choice of PV materials</a:t>
            </a:r>
          </a:p>
          <a:p>
            <a:r>
              <a:rPr lang="en-US" sz="2000" dirty="0" smtClean="0"/>
              <a:t>Design and mooring for maximum </a:t>
            </a:r>
          </a:p>
          <a:p>
            <a:pPr marL="109537" indent="0">
              <a:buNone/>
            </a:pPr>
            <a:r>
              <a:rPr lang="en-US" sz="2000" dirty="0" smtClean="0"/>
              <a:t>durability.</a:t>
            </a:r>
          </a:p>
          <a:p>
            <a:pPr marL="109537" indent="0">
              <a:buNone/>
            </a:pPr>
            <a:endParaRPr lang="en-US" sz="2000" dirty="0"/>
          </a:p>
          <a:p>
            <a:r>
              <a:rPr lang="en-US" sz="2000" dirty="0" smtClean="0"/>
              <a:t>Experience has been gained in all these areas </a:t>
            </a:r>
          </a:p>
          <a:p>
            <a:pPr marL="109537" indent="0">
              <a:buNone/>
            </a:pPr>
            <a:r>
              <a:rPr lang="en-US" sz="2000" dirty="0" smtClean="0"/>
              <a:t>In previous projects.</a:t>
            </a:r>
          </a:p>
          <a:p>
            <a:pPr marL="109537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45" y="2852936"/>
            <a:ext cx="2886100" cy="12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15" y="4437112"/>
            <a:ext cx="2482230" cy="137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18454"/>
            <a:ext cx="1482825" cy="233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268760"/>
            <a:ext cx="8496944" cy="4525962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endParaRPr lang="en-US" sz="2400" dirty="0" smtClean="0"/>
          </a:p>
          <a:p>
            <a:r>
              <a:rPr lang="en-US" sz="2400" dirty="0" smtClean="0"/>
              <a:t>Robust</a:t>
            </a:r>
          </a:p>
          <a:p>
            <a:r>
              <a:rPr lang="en-US" sz="2400" dirty="0" smtClean="0"/>
              <a:t>Lifetime 10-20 years</a:t>
            </a:r>
          </a:p>
          <a:p>
            <a:r>
              <a:rPr lang="en-US" sz="2400" dirty="0" smtClean="0"/>
              <a:t>Low </a:t>
            </a:r>
            <a:r>
              <a:rPr lang="en-US" sz="2400" dirty="0" smtClean="0"/>
              <a:t>maintenance</a:t>
            </a:r>
          </a:p>
          <a:p>
            <a:r>
              <a:rPr lang="en-US" sz="2400" dirty="0" smtClean="0"/>
              <a:t>Modular</a:t>
            </a:r>
          </a:p>
          <a:p>
            <a:r>
              <a:rPr lang="en-US" sz="2400" dirty="0" smtClean="0"/>
              <a:t>Overall cost per kWh competitive with on-land systems.</a:t>
            </a:r>
          </a:p>
          <a:p>
            <a:endParaRPr lang="en-US" sz="2400" dirty="0"/>
          </a:p>
          <a:p>
            <a:r>
              <a:rPr lang="en-US" sz="2400" dirty="0" smtClean="0"/>
              <a:t>Design v1.0 in 2018</a:t>
            </a:r>
          </a:p>
          <a:p>
            <a:r>
              <a:rPr lang="en-US" sz="2400" dirty="0" smtClean="0"/>
              <a:t>Output improvements v1.0 in 2018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Wave tank testing – scale model 2019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Full-scale prototype - 2019-2020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360" y="1124744"/>
            <a:ext cx="8229600" cy="4525963"/>
          </a:xfrm>
        </p:spPr>
        <p:txBody>
          <a:bodyPr/>
          <a:lstStyle/>
          <a:p>
            <a:r>
              <a:rPr lang="en-US" dirty="0" smtClean="0"/>
              <a:t>Various ways of improving the output of at-sea panels will be analyzed</a:t>
            </a:r>
          </a:p>
          <a:p>
            <a:pPr>
              <a:buFontTx/>
              <a:buChar char="-"/>
            </a:pPr>
            <a:r>
              <a:rPr lang="en-US" dirty="0" smtClean="0"/>
              <a:t>Active </a:t>
            </a:r>
            <a:r>
              <a:rPr lang="en-US" dirty="0" smtClean="0"/>
              <a:t>cooling</a:t>
            </a:r>
          </a:p>
          <a:p>
            <a:pPr>
              <a:buFontTx/>
              <a:buChar char="-"/>
            </a:pPr>
            <a:r>
              <a:rPr lang="en-US" dirty="0" smtClean="0"/>
              <a:t>Best installation configuration</a:t>
            </a:r>
          </a:p>
          <a:p>
            <a:pPr>
              <a:buFontTx/>
              <a:buChar char="-"/>
            </a:pPr>
            <a:r>
              <a:rPr lang="en-US" dirty="0" smtClean="0"/>
              <a:t>Type of panels used.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Energy Output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Luciano\Downloads\PVSYST_IMAGE_POST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04" y="3789040"/>
            <a:ext cx="4499422" cy="22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will study, design and model the cheapest option to make the most durable and lowest maintenance structure.</a:t>
            </a:r>
          </a:p>
          <a:p>
            <a:endParaRPr lang="en-US" dirty="0"/>
          </a:p>
          <a:p>
            <a:r>
              <a:rPr lang="en-US" dirty="0" smtClean="0"/>
              <a:t>Frame structure</a:t>
            </a:r>
          </a:p>
          <a:p>
            <a:r>
              <a:rPr lang="en-US" dirty="0" smtClean="0"/>
              <a:t>Solid material</a:t>
            </a:r>
          </a:p>
          <a:p>
            <a:r>
              <a:rPr lang="en-US" dirty="0" smtClean="0"/>
              <a:t>Dimensions</a:t>
            </a:r>
          </a:p>
          <a:p>
            <a:r>
              <a:rPr lang="en-US" dirty="0" smtClean="0"/>
              <a:t>Modularity</a:t>
            </a:r>
          </a:p>
          <a:p>
            <a:r>
              <a:rPr lang="en-US" dirty="0" smtClean="0"/>
              <a:t>Materials.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Design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37688"/>
            <a:ext cx="2595934" cy="168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18" y="2780928"/>
            <a:ext cx="488367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5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65171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current leading solution for floating PVs is not suitable for installations at sea.</a:t>
            </a:r>
          </a:p>
          <a:p>
            <a:pPr marL="109537" indent="0">
              <a:buNone/>
            </a:pPr>
            <a:r>
              <a:rPr lang="en-US" sz="2800" dirty="0" smtClean="0"/>
              <a:t>…. And has other problems.</a:t>
            </a:r>
          </a:p>
          <a:p>
            <a:pPr marL="109537" indent="0">
              <a:buNone/>
            </a:pPr>
            <a:r>
              <a:rPr lang="en-US" sz="2800" dirty="0" smtClean="0"/>
              <a:t>Susceptible to lifting in high winds</a:t>
            </a:r>
          </a:p>
          <a:p>
            <a:pPr marL="109537" indent="0">
              <a:buNone/>
            </a:pPr>
            <a:endParaRPr lang="en-US" sz="2800" dirty="0"/>
          </a:p>
          <a:p>
            <a:r>
              <a:rPr lang="en-US" sz="2800" dirty="0" smtClean="0"/>
              <a:t>Our goal is to design a</a:t>
            </a:r>
          </a:p>
          <a:p>
            <a:pPr marL="109537" indent="0">
              <a:buNone/>
            </a:pPr>
            <a:r>
              <a:rPr lang="en-US" sz="2800" dirty="0" smtClean="0"/>
              <a:t>System that is.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Forward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59981"/>
            <a:ext cx="1802494" cy="173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06" y="3861172"/>
            <a:ext cx="1708845" cy="3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21" y="4509120"/>
            <a:ext cx="20304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9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Alignment with National Priorities</a:t>
            </a:r>
            <a:br>
              <a:rPr lang="en-US" dirty="0" smtClean="0"/>
            </a:b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-1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5875"/>
            <a:ext cx="6001866" cy="401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51723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180MWp will be installed by 2020. How much more useable land is available?</a:t>
            </a:r>
            <a:endParaRPr lang="en-US" sz="20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997674"/>
            <a:ext cx="8229600" cy="53836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Land is e</a:t>
            </a:r>
            <a:r>
              <a:rPr lang="en-US" dirty="0" smtClean="0"/>
              <a:t>xpensive </a:t>
            </a:r>
            <a:r>
              <a:rPr lang="en-US" dirty="0" smtClean="0"/>
              <a:t>in small islands and large coastal </a:t>
            </a:r>
            <a:r>
              <a:rPr lang="en-US" dirty="0" smtClean="0"/>
              <a:t>cities.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dirty="0"/>
          </a:p>
          <a:p>
            <a:r>
              <a:rPr lang="en-US" dirty="0" smtClean="0"/>
              <a:t>Not easy to find space for 10 </a:t>
            </a:r>
            <a:r>
              <a:rPr lang="en-US" dirty="0" err="1" smtClean="0"/>
              <a:t>MWp</a:t>
            </a:r>
            <a:r>
              <a:rPr lang="en-US" dirty="0" smtClean="0"/>
              <a:t> (&gt;100,000m</a:t>
            </a:r>
            <a:r>
              <a:rPr lang="en-US" baseline="30000" dirty="0" smtClean="0"/>
              <a:t>2</a:t>
            </a:r>
            <a:r>
              <a:rPr lang="en-US" dirty="0" smtClean="0"/>
              <a:t>) size farms in places like Malta </a:t>
            </a:r>
            <a:r>
              <a:rPr lang="en-US" dirty="0"/>
              <a:t>…. Except at sea.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/>
          <a:lstStyle/>
          <a:p>
            <a:r>
              <a:rPr lang="en-US" dirty="0" smtClean="0"/>
              <a:t>Cost </a:t>
            </a:r>
            <a:r>
              <a:rPr lang="en-US" dirty="0" smtClean="0"/>
              <a:t>and Availability of </a:t>
            </a:r>
            <a:r>
              <a:rPr lang="en-US" dirty="0" smtClean="0"/>
              <a:t>Land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795638" cy="334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9511"/>
            <a:ext cx="2160240" cy="17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0152" y="4509120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5240547" y="5011597"/>
            <a:ext cx="121531" cy="1079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055" y="980728"/>
            <a:ext cx="8474967" cy="5400600"/>
          </a:xfrm>
        </p:spPr>
        <p:txBody>
          <a:bodyPr>
            <a:normAutofit/>
          </a:bodyPr>
          <a:lstStyle/>
          <a:p>
            <a:r>
              <a:rPr lang="en-US" dirty="0" smtClean="0"/>
              <a:t>Same problems </a:t>
            </a:r>
            <a:r>
              <a:rPr lang="en-US" dirty="0" smtClean="0"/>
              <a:t>in large cities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Many of which are on the coast...</a:t>
            </a:r>
            <a:endParaRPr lang="en-US" dirty="0" smtClean="0"/>
          </a:p>
          <a:p>
            <a:pPr marL="109537" indent="0">
              <a:buNone/>
            </a:pPr>
            <a:r>
              <a:rPr lang="en-US" sz="2000" dirty="0" smtClean="0"/>
              <a:t>	(Yellow squares represent 100MWp area)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513" y="188640"/>
            <a:ext cx="8229600" cy="1143000"/>
          </a:xfrm>
        </p:spPr>
        <p:txBody>
          <a:bodyPr/>
          <a:lstStyle/>
          <a:p>
            <a:r>
              <a:rPr lang="en-US" dirty="0" smtClean="0"/>
              <a:t>Cost </a:t>
            </a:r>
            <a:r>
              <a:rPr lang="en-US" dirty="0" smtClean="0"/>
              <a:t>and Availability of </a:t>
            </a:r>
            <a:r>
              <a:rPr lang="en-US" dirty="0" smtClean="0"/>
              <a:t>Land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9" y="1556792"/>
            <a:ext cx="3240361" cy="2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14910"/>
            <a:ext cx="3330306" cy="23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33692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347" y="379590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382606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Shanghai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285962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Istanbul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 in Malta suitable for solar farms costs €40-50,000 per </a:t>
            </a:r>
            <a:r>
              <a:rPr lang="en-US" dirty="0" err="1" smtClean="0"/>
              <a:t>tumolo</a:t>
            </a:r>
            <a:r>
              <a:rPr lang="en-US" dirty="0" smtClean="0"/>
              <a:t>. In large cities it is even more expensive.</a:t>
            </a:r>
          </a:p>
          <a:p>
            <a:r>
              <a:rPr lang="en-US" dirty="0" smtClean="0"/>
              <a:t>Solar farms can </a:t>
            </a:r>
            <a:r>
              <a:rPr lang="en-US" dirty="0" smtClean="0"/>
              <a:t>be built outside city limits, requiring expensive cabling and the resultant transmission losses.</a:t>
            </a:r>
          </a:p>
          <a:p>
            <a:r>
              <a:rPr lang="en-US" dirty="0" smtClean="0"/>
              <a:t>Floating solution would be </a:t>
            </a:r>
          </a:p>
          <a:p>
            <a:pPr marL="109537" indent="0">
              <a:buNone/>
            </a:pPr>
            <a:r>
              <a:rPr lang="en-US" dirty="0" smtClean="0"/>
              <a:t>cost effective if its costs are</a:t>
            </a:r>
          </a:p>
          <a:p>
            <a:pPr marL="109537" indent="0">
              <a:buNone/>
            </a:pPr>
            <a:r>
              <a:rPr lang="en-US" dirty="0" smtClean="0"/>
              <a:t> similar to the cost of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Land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07" y="4365103"/>
            <a:ext cx="3736093" cy="156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b="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3092" y="1196752"/>
            <a:ext cx="8229600" cy="4525962"/>
          </a:xfrm>
        </p:spPr>
        <p:txBody>
          <a:bodyPr/>
          <a:lstStyle/>
          <a:p>
            <a:r>
              <a:rPr lang="en-US" dirty="0" smtClean="0"/>
              <a:t>Floating solar is happening around the </a:t>
            </a:r>
            <a:r>
              <a:rPr lang="en-US" dirty="0" smtClean="0"/>
              <a:t>world – in lakes, reservoirs and ponds. </a:t>
            </a:r>
            <a:r>
              <a:rPr lang="en-US" dirty="0" smtClean="0"/>
              <a:t>We pioneered solar at sea, but others are following.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Market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77" y="2583742"/>
            <a:ext cx="4048745" cy="121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257670" cy="215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06092"/>
            <a:ext cx="4590281" cy="13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90" y="4873131"/>
            <a:ext cx="3183632" cy="9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0" y="4663486"/>
            <a:ext cx="3513570" cy="168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758" y="1199824"/>
            <a:ext cx="8229600" cy="4525962"/>
          </a:xfrm>
        </p:spPr>
        <p:txBody>
          <a:bodyPr/>
          <a:lstStyle/>
          <a:p>
            <a:r>
              <a:rPr lang="en-US" dirty="0" smtClean="0"/>
              <a:t>Permanent moored structures already exist.</a:t>
            </a:r>
          </a:p>
          <a:p>
            <a:r>
              <a:rPr lang="en-US" dirty="0" smtClean="0"/>
              <a:t>So why not PV farms?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282252" cy="1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3229"/>
            <a:ext cx="3260001" cy="217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82700"/>
            <a:ext cx="2791197" cy="177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91992"/>
            <a:ext cx="3192087" cy="2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43" y="4437112"/>
            <a:ext cx="3520899" cy="207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Capabilities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15008" y="1076616"/>
            <a:ext cx="89289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We already have 4 years of experience working on this area.</a:t>
            </a:r>
          </a:p>
          <a:p>
            <a:r>
              <a:rPr lang="en-GB" sz="2400" dirty="0" smtClean="0">
                <a:latin typeface="+mj-lt"/>
              </a:rPr>
              <a:t>We have tested various floating structures</a:t>
            </a:r>
          </a:p>
          <a:p>
            <a:r>
              <a:rPr lang="en-GB" sz="2400" dirty="0" smtClean="0">
                <a:latin typeface="+mj-lt"/>
              </a:rPr>
              <a:t>Our prototypes </a:t>
            </a:r>
            <a:r>
              <a:rPr lang="en-GB" sz="2400" dirty="0" smtClean="0">
                <a:latin typeface="+mj-lt"/>
              </a:rPr>
              <a:t>were at </a:t>
            </a:r>
            <a:r>
              <a:rPr lang="en-GB" sz="2400" dirty="0" smtClean="0">
                <a:latin typeface="+mj-lt"/>
              </a:rPr>
              <a:t>sea for </a:t>
            </a:r>
            <a:r>
              <a:rPr lang="en-GB" sz="2400" dirty="0" smtClean="0">
                <a:latin typeface="+mj-lt"/>
              </a:rPr>
              <a:t>almost 3 </a:t>
            </a:r>
            <a:r>
              <a:rPr lang="en-GB" sz="2400" dirty="0" smtClean="0">
                <a:latin typeface="+mj-lt"/>
              </a:rPr>
              <a:t>years.</a:t>
            </a:r>
          </a:p>
          <a:p>
            <a:endParaRPr lang="en-GB" sz="2400" dirty="0">
              <a:latin typeface="+mj-lt"/>
            </a:endParaRPr>
          </a:p>
          <a:p>
            <a:endParaRPr lang="en-GB" sz="2400" dirty="0" smtClean="0">
              <a:latin typeface="+mj-lt"/>
            </a:endParaRPr>
          </a:p>
          <a:p>
            <a:endParaRPr lang="en-GB" sz="2400" dirty="0">
              <a:latin typeface="+mj-lt"/>
            </a:endParaRPr>
          </a:p>
          <a:p>
            <a:endParaRPr lang="en-GB" sz="2400" dirty="0" smtClean="0">
              <a:latin typeface="+mj-lt"/>
            </a:endParaRPr>
          </a:p>
          <a:p>
            <a:endParaRPr lang="en-GB" sz="2400" dirty="0">
              <a:latin typeface="+mj-lt"/>
            </a:endParaRPr>
          </a:p>
          <a:p>
            <a:endParaRPr lang="en-GB" sz="2400" dirty="0" smtClean="0">
              <a:latin typeface="+mj-lt"/>
            </a:endParaRPr>
          </a:p>
          <a:p>
            <a:endParaRPr lang="en-GB" sz="2400" dirty="0" smtClean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We have gained valuable experience as to what works and what doesn’t in practice 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56" y="2780928"/>
            <a:ext cx="3420145" cy="18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880320" cy="21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268760"/>
            <a:ext cx="5904656" cy="45259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As a direct result of our research, </a:t>
            </a:r>
          </a:p>
          <a:p>
            <a:r>
              <a:rPr lang="en-US" sz="2400" dirty="0" smtClean="0"/>
              <a:t>We believe the winning technology is large, cheap floating structures. </a:t>
            </a:r>
          </a:p>
          <a:p>
            <a:r>
              <a:rPr lang="en-US" sz="2400" dirty="0" smtClean="0"/>
              <a:t>Large: greater than 50-100m</a:t>
            </a:r>
          </a:p>
          <a:p>
            <a:r>
              <a:rPr lang="en-US" sz="2400" dirty="0" smtClean="0"/>
              <a:t>Cheap – costing no more than €50/m2.</a:t>
            </a:r>
          </a:p>
          <a:p>
            <a:r>
              <a:rPr lang="en-US" sz="2400" dirty="0" smtClean="0"/>
              <a:t>Durable – with a lifetime &gt;10 years and low maintenance.</a:t>
            </a:r>
          </a:p>
          <a:p>
            <a:endParaRPr lang="en-US" sz="2400" dirty="0"/>
          </a:p>
          <a:p>
            <a:r>
              <a:rPr lang="en-US" sz="2400" dirty="0" smtClean="0"/>
              <a:t>With these parameters such a farm would be directly competitive with on-ground systems.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97" y="3933056"/>
            <a:ext cx="3009946" cy="200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pPr>
              <a:defRPr/>
            </a:pPr>
            <a:fld id="{D6324C52-9952-4074-A3E4-4C0A93DBDDF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9" y="6268278"/>
            <a:ext cx="1616873" cy="5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63080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Institute for Sustainable Energy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EB757B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8477</TotalTime>
  <Words>568</Words>
  <Application>Microsoft Office PowerPoint</Application>
  <PresentationFormat>On-screen Show (4:3)</PresentationFormat>
  <Paragraphs>146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Solaqua 2- Floating Photovoltaics</vt:lpstr>
      <vt:lpstr>Alignment with National Priorities </vt:lpstr>
      <vt:lpstr>Cost and Availability of Land</vt:lpstr>
      <vt:lpstr>Cost and Availability of Land</vt:lpstr>
      <vt:lpstr>Cost of Land</vt:lpstr>
      <vt:lpstr>The Market</vt:lpstr>
      <vt:lpstr>Technology</vt:lpstr>
      <vt:lpstr>Capabilities</vt:lpstr>
      <vt:lpstr>Technology</vt:lpstr>
      <vt:lpstr>Technology</vt:lpstr>
      <vt:lpstr>Our Goals</vt:lpstr>
      <vt:lpstr>Improving Energy Output</vt:lpstr>
      <vt:lpstr>Best Design</vt:lpstr>
      <vt:lpstr>Way Forward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tonio</dc:creator>
  <cp:lastModifiedBy>Luciano Mule' Stagno</cp:lastModifiedBy>
  <cp:revision>123</cp:revision>
  <dcterms:created xsi:type="dcterms:W3CDTF">2010-04-14T05:14:38Z</dcterms:created>
  <dcterms:modified xsi:type="dcterms:W3CDTF">2018-01-10T15:08:06Z</dcterms:modified>
</cp:coreProperties>
</file>