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5"/>
  </p:sldMasterIdLst>
  <p:notesMasterIdLst>
    <p:notesMasterId r:id="rId16"/>
  </p:notesMasterIdLst>
  <p:handoutMasterIdLst>
    <p:handoutMasterId r:id="rId17"/>
  </p:handoutMasterIdLst>
  <p:sldIdLst>
    <p:sldId id="325" r:id="rId6"/>
    <p:sldId id="326" r:id="rId7"/>
    <p:sldId id="330" r:id="rId8"/>
    <p:sldId id="331" r:id="rId9"/>
    <p:sldId id="334" r:id="rId10"/>
    <p:sldId id="332" r:id="rId11"/>
    <p:sldId id="333" r:id="rId12"/>
    <p:sldId id="335" r:id="rId13"/>
    <p:sldId id="336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99CC00"/>
    <a:srgbClr val="01C6FD"/>
    <a:srgbClr val="145C72"/>
    <a:srgbClr val="FF9900"/>
    <a:srgbClr val="79AE02"/>
    <a:srgbClr val="067F9C"/>
    <a:srgbClr val="FF40FF"/>
    <a:srgbClr val="014E52"/>
    <a:srgbClr val="0C59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A803DB-3A63-4DA4-893E-8794B8AB2E75}" v="157" dt="2019-11-23T15:00:54.6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44" autoAdjust="0"/>
    <p:restoredTop sz="93431" autoAdjust="0"/>
  </p:normalViewPr>
  <p:slideViewPr>
    <p:cSldViewPr snapToGrid="0">
      <p:cViewPr varScale="1">
        <p:scale>
          <a:sx n="66" d="100"/>
          <a:sy n="66" d="100"/>
        </p:scale>
        <p:origin x="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31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1/20/2020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US" noProof="0" smtClean="0"/>
              <a:t>1/20/2020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135D-C480-4402-AC2D-70A020D63C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68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135D-C480-4402-AC2D-70A020D63C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42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135D-C480-4402-AC2D-70A020D63C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51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135D-C480-4402-AC2D-70A020D63C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26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135D-C480-4402-AC2D-70A020D63C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98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135D-C480-4402-AC2D-70A020D63C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97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135D-C480-4402-AC2D-70A020D63C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05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3135D-C480-4402-AC2D-70A020D63C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6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tx1"/>
                </a:solidFill>
              </a:rPr>
              <a:pPr/>
              <a:t>‹#›</a:t>
            </a:fld>
            <a:endParaRPr lang="en-US" b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500215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  <a:p>
            <a:pPr lvl="0"/>
            <a:endParaRPr lang="en-US" noProof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Header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l="1" r="-1352" b="15031"/>
          <a:stretch/>
        </p:blipFill>
        <p:spPr>
          <a:xfrm>
            <a:off x="0" y="0"/>
            <a:ext cx="631371" cy="6863137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948" y="111943"/>
            <a:ext cx="9666514" cy="746846"/>
          </a:xfrm>
        </p:spPr>
        <p:txBody>
          <a:bodyPr/>
          <a:lstStyle/>
          <a:p>
            <a:r>
              <a:rPr lang="en-GB" dirty="0"/>
              <a:t>Outline slide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2C7B128-5866-4067-9B7F-0E73E6CBF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5948" y="1081939"/>
            <a:ext cx="9666514" cy="5230150"/>
          </a:xfrm>
        </p:spPr>
        <p:txBody>
          <a:bodyPr/>
          <a:lstStyle/>
          <a:p>
            <a:r>
              <a:rPr lang="en-GB" sz="2400" dirty="0"/>
              <a:t>Text box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70606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77" r:id="rId6"/>
    <p:sldLayoutId id="2147483650" r:id="rId7"/>
    <p:sldLayoutId id="2147483668" r:id="rId8"/>
    <p:sldLayoutId id="2147483674" r:id="rId9"/>
    <p:sldLayoutId id="2147483666" r:id="rId10"/>
    <p:sldLayoutId id="2147483664" r:id="rId11"/>
    <p:sldLayoutId id="2147483663" r:id="rId12"/>
    <p:sldLayoutId id="2147483667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65" r:id="rId19"/>
    <p:sldLayoutId id="2147483669" r:id="rId20"/>
    <p:sldLayoutId id="2147483670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tiff"/><Relationship Id="rId18" Type="http://schemas.openxmlformats.org/officeDocument/2006/relationships/image" Target="../media/image19.png"/><Relationship Id="rId26" Type="http://schemas.openxmlformats.org/officeDocument/2006/relationships/image" Target="../media/image27.jpeg"/><Relationship Id="rId3" Type="http://schemas.openxmlformats.org/officeDocument/2006/relationships/image" Target="../media/image5.png"/><Relationship Id="rId21" Type="http://schemas.openxmlformats.org/officeDocument/2006/relationships/image" Target="../media/image22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17" Type="http://schemas.openxmlformats.org/officeDocument/2006/relationships/image" Target="../media/image18.jpeg"/><Relationship Id="rId25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jpeg"/><Relationship Id="rId20" Type="http://schemas.openxmlformats.org/officeDocument/2006/relationships/image" Target="../media/image21.jpeg"/><Relationship Id="rId29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24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hyperlink" Target="https://www.google.it/url?sa=i&amp;rct=j&amp;q=&amp;esrc=s&amp;frm=1&amp;source=images&amp;cd=&amp;cad=rja&amp;docid=vPhW9R4H0TokMM&amp;tbnid=DYm3EVplkW9wkM:&amp;ved=0CAUQjRw&amp;url=https://www.yeniansiklopedi.com/barbunya/&amp;ei=E7FBUZPxDMPGPaKPgOgP&amp;bvm=bv.43287494,d.bGE&amp;psig=AFQjCNEMhq_RG6Ig9gjOhJZ9ezKqu9ksPw&amp;ust=1363346057914250" TargetMode="External"/><Relationship Id="rId23" Type="http://schemas.openxmlformats.org/officeDocument/2006/relationships/image" Target="../media/image24.png"/><Relationship Id="rId28" Type="http://schemas.openxmlformats.org/officeDocument/2006/relationships/image" Target="../media/image29.jpe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3.png"/><Relationship Id="rId27" Type="http://schemas.openxmlformats.org/officeDocument/2006/relationships/image" Target="../media/image28.jpeg"/><Relationship Id="rId30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6686" y="1667358"/>
            <a:ext cx="11278156" cy="746846"/>
          </a:xfrm>
        </p:spPr>
        <p:txBody>
          <a:bodyPr/>
          <a:lstStyle/>
          <a:p>
            <a:r>
              <a:rPr lang="en-GB" sz="3800" dirty="0" smtClean="0"/>
              <a:t>GFCM contribution to a plastic-free Mediterranean Sea</a:t>
            </a:r>
            <a:endParaRPr lang="en-US" sz="3800" dirty="0"/>
          </a:p>
        </p:txBody>
      </p:sp>
      <p:sp>
        <p:nvSpPr>
          <p:cNvPr id="6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 txBox="1">
            <a:spLocks/>
          </p:cNvSpPr>
          <p:nvPr/>
        </p:nvSpPr>
        <p:spPr>
          <a:xfrm>
            <a:off x="5609052" y="5551714"/>
            <a:ext cx="10607040" cy="7017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spc="-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43</a:t>
            </a:r>
            <a:r>
              <a:rPr lang="en-US" baseline="30000" dirty="0">
                <a:solidFill>
                  <a:schemeClr val="bg1"/>
                </a:solidFill>
              </a:rPr>
              <a:t>rd</a:t>
            </a:r>
            <a:r>
              <a:rPr lang="en-US" dirty="0">
                <a:solidFill>
                  <a:schemeClr val="bg1"/>
                </a:solidFill>
              </a:rPr>
              <a:t> session of the GFCM </a:t>
            </a:r>
          </a:p>
        </p:txBody>
      </p:sp>
      <p:sp>
        <p:nvSpPr>
          <p:cNvPr id="7" name="Subtitle 51">
            <a:extLst>
              <a:ext uri="{FF2B5EF4-FFF2-40B4-BE49-F238E27FC236}">
                <a16:creationId xmlns:a16="http://schemas.microsoft.com/office/drawing/2014/main" id="{46FF1827-B46B-4BC4-8665-8914CF45DE0C}"/>
              </a:ext>
            </a:extLst>
          </p:cNvPr>
          <p:cNvSpPr txBox="1">
            <a:spLocks/>
          </p:cNvSpPr>
          <p:nvPr/>
        </p:nvSpPr>
        <p:spPr>
          <a:xfrm>
            <a:off x="5609052" y="6253445"/>
            <a:ext cx="9144000" cy="3416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b="0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4 – 8 November 2019 - Athens, Greece</a:t>
            </a:r>
          </a:p>
        </p:txBody>
      </p:sp>
      <p:pic>
        <p:nvPicPr>
          <p:cNvPr id="11" name="Picture 10" descr="A picture containing object&#10;&#10;Description automatically generated">
            <a:extLst>
              <a:ext uri="{FF2B5EF4-FFF2-40B4-BE49-F238E27FC236}">
                <a16:creationId xmlns:a16="http://schemas.microsoft.com/office/drawing/2014/main" id="{A8F15D0B-9F80-4451-8B4E-AF83CE68C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467" y="365359"/>
            <a:ext cx="7559040" cy="902208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6" name="Picture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1" r="501" b="38021"/>
          <a:stretch/>
        </p:blipFill>
        <p:spPr>
          <a:xfrm>
            <a:off x="0" y="4558398"/>
            <a:ext cx="12202913" cy="2299602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17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 txBox="1">
            <a:spLocks/>
          </p:cNvSpPr>
          <p:nvPr/>
        </p:nvSpPr>
        <p:spPr>
          <a:xfrm>
            <a:off x="5755147" y="4914079"/>
            <a:ext cx="6589985" cy="13849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Plastic-free healthy Mediterranean Sea: operationalizing the BLUEMED R&amp;I Pilot Action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ubtitle 51">
            <a:extLst>
              <a:ext uri="{FF2B5EF4-FFF2-40B4-BE49-F238E27FC236}">
                <a16:creationId xmlns:a16="http://schemas.microsoft.com/office/drawing/2014/main" id="{C358B585-316C-4A86-A34A-645EF1AEFD7B}"/>
              </a:ext>
            </a:extLst>
          </p:cNvPr>
          <p:cNvSpPr txBox="1">
            <a:spLocks/>
          </p:cNvSpPr>
          <p:nvPr/>
        </p:nvSpPr>
        <p:spPr>
          <a:xfrm>
            <a:off x="153132" y="6038796"/>
            <a:ext cx="5948324" cy="4616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z="2400" dirty="0"/>
              <a:t>20 January 2020, Venice, Italy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6686" y="3008435"/>
            <a:ext cx="5012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Miguel Bernal, GFCM Secretariat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1709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6959" y="1887460"/>
            <a:ext cx="9666514" cy="746846"/>
          </a:xfrm>
        </p:spPr>
        <p:txBody>
          <a:bodyPr/>
          <a:lstStyle/>
          <a:p>
            <a:r>
              <a:rPr lang="en-GB" dirty="0"/>
              <a:t>Thank you for your attention </a:t>
            </a:r>
            <a:endParaRPr lang="en-US" dirty="0"/>
          </a:p>
        </p:txBody>
      </p:sp>
      <p:sp>
        <p:nvSpPr>
          <p:cNvPr id="6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 txBox="1">
            <a:spLocks/>
          </p:cNvSpPr>
          <p:nvPr/>
        </p:nvSpPr>
        <p:spPr>
          <a:xfrm>
            <a:off x="5609052" y="5551714"/>
            <a:ext cx="10607040" cy="7017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spc="-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43</a:t>
            </a:r>
            <a:r>
              <a:rPr lang="en-US" baseline="30000" dirty="0">
                <a:solidFill>
                  <a:schemeClr val="bg1"/>
                </a:solidFill>
              </a:rPr>
              <a:t>rd</a:t>
            </a:r>
            <a:r>
              <a:rPr lang="en-US" dirty="0">
                <a:solidFill>
                  <a:schemeClr val="bg1"/>
                </a:solidFill>
              </a:rPr>
              <a:t> session of the GFCM </a:t>
            </a:r>
          </a:p>
        </p:txBody>
      </p:sp>
      <p:sp>
        <p:nvSpPr>
          <p:cNvPr id="7" name="Subtitle 51">
            <a:extLst>
              <a:ext uri="{FF2B5EF4-FFF2-40B4-BE49-F238E27FC236}">
                <a16:creationId xmlns:a16="http://schemas.microsoft.com/office/drawing/2014/main" id="{46FF1827-B46B-4BC4-8665-8914CF45DE0C}"/>
              </a:ext>
            </a:extLst>
          </p:cNvPr>
          <p:cNvSpPr txBox="1">
            <a:spLocks/>
          </p:cNvSpPr>
          <p:nvPr/>
        </p:nvSpPr>
        <p:spPr>
          <a:xfrm>
            <a:off x="5609052" y="6253445"/>
            <a:ext cx="9144000" cy="3416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b="0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4 – 8 November 2019 - Athens, Greece</a:t>
            </a:r>
          </a:p>
        </p:txBody>
      </p:sp>
      <p:sp>
        <p:nvSpPr>
          <p:cNvPr id="12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 txBox="1">
            <a:spLocks/>
          </p:cNvSpPr>
          <p:nvPr/>
        </p:nvSpPr>
        <p:spPr>
          <a:xfrm>
            <a:off x="5761452" y="5759514"/>
            <a:ext cx="6430548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spc="-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session of the GFCM </a:t>
            </a:r>
          </a:p>
        </p:txBody>
      </p:sp>
      <p:sp>
        <p:nvSpPr>
          <p:cNvPr id="13" name="Subtitle 51">
            <a:extLst>
              <a:ext uri="{FF2B5EF4-FFF2-40B4-BE49-F238E27FC236}">
                <a16:creationId xmlns:a16="http://schemas.microsoft.com/office/drawing/2014/main" id="{46FF1827-B46B-4BC4-8665-8914CF45DE0C}"/>
              </a:ext>
            </a:extLst>
          </p:cNvPr>
          <p:cNvSpPr txBox="1">
            <a:spLocks/>
          </p:cNvSpPr>
          <p:nvPr/>
        </p:nvSpPr>
        <p:spPr>
          <a:xfrm>
            <a:off x="7452029" y="6421752"/>
            <a:ext cx="4345961" cy="3416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b="0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4-8 November 2019 - Athens, Greece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1" r="501" b="38021"/>
          <a:stretch/>
        </p:blipFill>
        <p:spPr>
          <a:xfrm>
            <a:off x="0" y="4558398"/>
            <a:ext cx="12202913" cy="2299602"/>
          </a:xfrm>
        </p:spPr>
      </p:pic>
      <p:pic>
        <p:nvPicPr>
          <p:cNvPr id="14" name="Picture 13" descr="A picture containing object&#10;&#10;Description automatically generated">
            <a:extLst>
              <a:ext uri="{FF2B5EF4-FFF2-40B4-BE49-F238E27FC236}">
                <a16:creationId xmlns:a16="http://schemas.microsoft.com/office/drawing/2014/main" id="{A8F15D0B-9F80-4451-8B4E-AF83CE68C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67" y="365359"/>
            <a:ext cx="7559040" cy="902208"/>
          </a:xfrm>
          <a:prstGeom prst="rect">
            <a:avLst/>
          </a:prstGeom>
        </p:spPr>
      </p:pic>
      <p:sp>
        <p:nvSpPr>
          <p:cNvPr id="1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 txBox="1">
            <a:spLocks/>
          </p:cNvSpPr>
          <p:nvPr/>
        </p:nvSpPr>
        <p:spPr>
          <a:xfrm>
            <a:off x="5755147" y="4914079"/>
            <a:ext cx="6589985" cy="13849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Plastic-free healthy Mediterranean Sea: operationalizing the BLUEMED R&amp;I Pilot Action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ubtitle 51">
            <a:extLst>
              <a:ext uri="{FF2B5EF4-FFF2-40B4-BE49-F238E27FC236}">
                <a16:creationId xmlns:a16="http://schemas.microsoft.com/office/drawing/2014/main" id="{C358B585-316C-4A86-A34A-645EF1AEFD7B}"/>
              </a:ext>
            </a:extLst>
          </p:cNvPr>
          <p:cNvSpPr txBox="1">
            <a:spLocks/>
          </p:cNvSpPr>
          <p:nvPr/>
        </p:nvSpPr>
        <p:spPr>
          <a:xfrm>
            <a:off x="153132" y="6038796"/>
            <a:ext cx="5948324" cy="4616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z="2400" dirty="0"/>
              <a:t>20 January 2020, Venice, Italy</a:t>
            </a:r>
          </a:p>
        </p:txBody>
      </p:sp>
    </p:spTree>
    <p:extLst>
      <p:ext uri="{BB962C8B-B14F-4D97-AF65-F5344CB8AC3E}">
        <p14:creationId xmlns:p14="http://schemas.microsoft.com/office/powerpoint/2010/main" val="81542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7402" y="1366147"/>
            <a:ext cx="6013536" cy="3721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557" lvl="1" indent="-342557">
              <a:spcBef>
                <a:spcPts val="1199"/>
              </a:spcBef>
              <a:buFont typeface="Wingdings" panose="05000000000000000000" pitchFamily="2" charset="2"/>
              <a:buChar char="§"/>
            </a:pPr>
            <a:r>
              <a:rPr lang="en-GB" sz="2398" dirty="0">
                <a:latin typeface="Century Gothic" charset="0"/>
                <a:ea typeface="Century Gothic" charset="0"/>
                <a:cs typeface="Century Gothic" charset="0"/>
              </a:rPr>
              <a:t>The Mediterranean and Black Seas are</a:t>
            </a:r>
            <a:r>
              <a:rPr lang="en-GB" sz="2398" b="1" dirty="0">
                <a:solidFill>
                  <a:srgbClr val="00B0F0"/>
                </a:solidFill>
                <a:latin typeface="Century Gothic" charset="0"/>
                <a:ea typeface="Century Gothic" charset="0"/>
                <a:cs typeface="Century Gothic" charset="0"/>
              </a:rPr>
              <a:t> semi-enclosed basins; </a:t>
            </a:r>
            <a:r>
              <a:rPr lang="en-GB" sz="2398" b="1" dirty="0">
                <a:latin typeface="Century Gothic" charset="0"/>
                <a:ea typeface="Century Gothic" charset="0"/>
                <a:cs typeface="Century Gothic" charset="0"/>
              </a:rPr>
              <a:t>special marine environments more susceptible to human impacts (UNCLOS</a:t>
            </a:r>
            <a:r>
              <a:rPr lang="en-GB" sz="2398" b="1" dirty="0" smtClean="0">
                <a:latin typeface="Century Gothic" charset="0"/>
                <a:ea typeface="Century Gothic" charset="0"/>
                <a:cs typeface="Century Gothic" charset="0"/>
              </a:rPr>
              <a:t>)</a:t>
            </a:r>
          </a:p>
          <a:p>
            <a:pPr marL="0" lvl="1">
              <a:spcBef>
                <a:spcPts val="1199"/>
              </a:spcBef>
            </a:pPr>
            <a:endParaRPr lang="en-GB" sz="2398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342557" lvl="1" indent="-342557">
              <a:spcBef>
                <a:spcPts val="1199"/>
              </a:spcBef>
              <a:buFont typeface="Wingdings" panose="05000000000000000000" pitchFamily="2" charset="2"/>
              <a:buChar char="§"/>
            </a:pPr>
            <a:r>
              <a:rPr lang="en-GB" sz="2398" dirty="0" smtClean="0">
                <a:latin typeface="Century Gothic" charset="0"/>
                <a:ea typeface="Century Gothic" charset="0"/>
                <a:cs typeface="Century Gothic" charset="0"/>
              </a:rPr>
              <a:t>Cumulative impacts require integrated approach and collaboration between all actors</a:t>
            </a:r>
            <a:endParaRPr lang="en-GB" sz="2398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F69ECF2F-EFD4-2F4B-A6A6-CD351F6495FE}"/>
              </a:ext>
            </a:extLst>
          </p:cNvPr>
          <p:cNvSpPr txBox="1">
            <a:spLocks/>
          </p:cNvSpPr>
          <p:nvPr/>
        </p:nvSpPr>
        <p:spPr>
          <a:xfrm>
            <a:off x="787402" y="111896"/>
            <a:ext cx="9863441" cy="504741"/>
          </a:xfrm>
          <a:prstGeom prst="rect">
            <a:avLst/>
          </a:prstGeom>
        </p:spPr>
        <p:txBody>
          <a:bodyPr vert="horz" wrap="square" lIns="0" tIns="12687" rIns="0" bIns="0" rtlCol="0" anchor="t">
            <a:spAutoFit/>
          </a:bodyPr>
          <a:lstStyle>
            <a:lvl1pPr>
              <a:defRPr sz="2800" b="1" i="0">
                <a:solidFill>
                  <a:srgbClr val="1A3B6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87">
              <a:spcBef>
                <a:spcPts val="100"/>
              </a:spcBef>
            </a:pPr>
            <a:r>
              <a:rPr lang="en-GB" sz="3197" dirty="0" smtClean="0">
                <a:latin typeface="+mj-lt"/>
              </a:rPr>
              <a:t>A tailor made approach to semi-enclosed </a:t>
            </a:r>
            <a:r>
              <a:rPr lang="en-GB" sz="3197" dirty="0">
                <a:latin typeface="+mj-lt"/>
              </a:rPr>
              <a:t>seas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10813" r="593" b="7281"/>
          <a:stretch/>
        </p:blipFill>
        <p:spPr>
          <a:xfrm>
            <a:off x="6666905" y="1655416"/>
            <a:ext cx="5290390" cy="31742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66905" y="5336254"/>
            <a:ext cx="4871725" cy="1566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98" dirty="0"/>
              <a:t>“We need to maintain healthy ecosystems to allow for productive and sustainable fisheries”</a:t>
            </a:r>
            <a:endParaRPr lang="en-US" sz="2398" dirty="0"/>
          </a:p>
        </p:txBody>
      </p:sp>
      <p:pic>
        <p:nvPicPr>
          <p:cNvPr id="9" name="Picture 8" descr="A picture containing object&#10;&#10;Description automatically generated">
            <a:extLst>
              <a:ext uri="{FF2B5EF4-FFF2-40B4-BE49-F238E27FC236}">
                <a16:creationId xmlns:a16="http://schemas.microsoft.com/office/drawing/2014/main" id="{209B35DE-1101-42DD-A0BE-68B2ECDD33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92"/>
          <a:stretch/>
        </p:blipFill>
        <p:spPr>
          <a:xfrm>
            <a:off x="647204" y="5864935"/>
            <a:ext cx="5284046" cy="99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2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-405670" y="93757"/>
            <a:ext cx="13051709" cy="6394139"/>
            <a:chOff x="-603250" y="76200"/>
            <a:chExt cx="13065305" cy="6400800"/>
          </a:xfrm>
        </p:grpSpPr>
        <p:grpSp>
          <p:nvGrpSpPr>
            <p:cNvPr id="83" name="Group 82"/>
            <p:cNvGrpSpPr/>
            <p:nvPr/>
          </p:nvGrpSpPr>
          <p:grpSpPr>
            <a:xfrm>
              <a:off x="-603250" y="76200"/>
              <a:ext cx="13065305" cy="6400800"/>
              <a:chOff x="-603250" y="76200"/>
              <a:chExt cx="13065305" cy="6400800"/>
            </a:xfrm>
          </p:grpSpPr>
          <p:grpSp>
            <p:nvGrpSpPr>
              <p:cNvPr id="85" name="Group 84"/>
              <p:cNvGrpSpPr/>
              <p:nvPr/>
            </p:nvGrpSpPr>
            <p:grpSpPr>
              <a:xfrm>
                <a:off x="-603250" y="76200"/>
                <a:ext cx="13065305" cy="6400800"/>
                <a:chOff x="-374650" y="0"/>
                <a:chExt cx="13065305" cy="6400800"/>
              </a:xfrm>
            </p:grpSpPr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058862" y="3329122"/>
                  <a:ext cx="3632908" cy="347238"/>
                </a:xfrm>
                <a:prstGeom prst="rect">
                  <a:avLst/>
                </a:prstGeom>
              </p:spPr>
            </p:pic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901851" y="3759688"/>
                  <a:ext cx="3826800" cy="2641112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435263" y="951070"/>
                  <a:ext cx="3071645" cy="2378053"/>
                </a:xfrm>
                <a:prstGeom prst="rect">
                  <a:avLst/>
                </a:prstGeom>
              </p:spPr>
            </p:pic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718165" y="1505246"/>
                  <a:ext cx="367373" cy="3987973"/>
                </a:xfrm>
                <a:prstGeom prst="rect">
                  <a:avLst/>
                </a:prstGeom>
              </p:spPr>
            </p:pic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772022" y="3759688"/>
                  <a:ext cx="2571609" cy="2104471"/>
                </a:xfrm>
                <a:prstGeom prst="rect">
                  <a:avLst/>
                </a:prstGeom>
              </p:spPr>
            </p:pic>
            <p:pic>
              <p:nvPicPr>
                <p:cNvPr id="92" name="Picture 9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241372" y="3329952"/>
                  <a:ext cx="3632908" cy="347238"/>
                </a:xfrm>
                <a:prstGeom prst="rect">
                  <a:avLst/>
                </a:prstGeom>
              </p:spPr>
            </p:pic>
            <p:pic>
              <p:nvPicPr>
                <p:cNvPr id="93" name="Picture 9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20816" y="1505246"/>
                  <a:ext cx="367373" cy="3987973"/>
                </a:xfrm>
                <a:prstGeom prst="rect">
                  <a:avLst/>
                </a:prstGeom>
              </p:spPr>
            </p:pic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4023" y="3329952"/>
                  <a:ext cx="3632908" cy="347238"/>
                </a:xfrm>
                <a:prstGeom prst="rect">
                  <a:avLst/>
                </a:prstGeom>
              </p:spPr>
            </p:pic>
            <p:grpSp>
              <p:nvGrpSpPr>
                <p:cNvPr id="95" name="Group 94"/>
                <p:cNvGrpSpPr/>
                <p:nvPr/>
              </p:nvGrpSpPr>
              <p:grpSpPr>
                <a:xfrm>
                  <a:off x="-374650" y="0"/>
                  <a:ext cx="4560505" cy="2127945"/>
                  <a:chOff x="0" y="0"/>
                  <a:chExt cx="2170646" cy="1926249"/>
                </a:xfrm>
              </p:grpSpPr>
              <p:sp>
                <p:nvSpPr>
                  <p:cNvPr id="107" name="Rectangle 106"/>
                  <p:cNvSpPr/>
                  <p:nvPr/>
                </p:nvSpPr>
                <p:spPr>
                  <a:xfrm>
                    <a:off x="0" y="0"/>
                    <a:ext cx="1813859" cy="1926249"/>
                  </a:xfrm>
                  <a:prstGeom prst="rect">
                    <a:avLst/>
                  </a:prstGeom>
                </p:spPr>
                <p:style>
                  <a:lnRef idx="0">
                    <a:schemeClr val="dk1">
                      <a:alpha val="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108" name="TextBox 107"/>
                  <p:cNvSpPr txBox="1"/>
                  <p:nvPr/>
                </p:nvSpPr>
                <p:spPr>
                  <a:xfrm>
                    <a:off x="356787" y="1021118"/>
                    <a:ext cx="1813859" cy="471940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127883" tIns="127883" rIns="127883" bIns="127883" numCol="1" spcCol="1270" anchor="b" anchorCtr="0">
                    <a:noAutofit/>
                  </a:bodyPr>
                  <a:lstStyle/>
                  <a:p>
                    <a:pPr algn="ctr" defTabSz="7993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sz="1598" dirty="0">
                        <a:solidFill>
                          <a:srgbClr val="002060"/>
                        </a:solidFill>
                        <a:latin typeface="Franklin Gothic Demi Cond" panose="020B0706030402020204" pitchFamily="34" charset="0"/>
                        <a:ea typeface="Century Gothic" charset="0"/>
                        <a:cs typeface="Century Gothic" charset="0"/>
                      </a:rPr>
                      <a:t>Multispecies, multigear fisheries</a:t>
                    </a:r>
                  </a:p>
                </p:txBody>
              </p:sp>
            </p:grpSp>
            <p:pic>
              <p:nvPicPr>
                <p:cNvPr id="96" name="Picture 95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70741" y="4110645"/>
                  <a:ext cx="3112814" cy="1733696"/>
                </a:xfrm>
                <a:prstGeom prst="rect">
                  <a:avLst/>
                </a:prstGeom>
              </p:spPr>
            </p:pic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B8999379-023E-F846-B3AA-99E8C39482E2}"/>
                    </a:ext>
                  </a:extLst>
                </p:cNvPr>
                <p:cNvSpPr txBox="1"/>
                <p:nvPr/>
              </p:nvSpPr>
              <p:spPr>
                <a:xfrm>
                  <a:off x="815122" y="3562941"/>
                  <a:ext cx="2849685" cy="3382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98" dirty="0">
                      <a:solidFill>
                        <a:srgbClr val="002060"/>
                      </a:solidFill>
                      <a:latin typeface="Franklin Gothic Demi Cond" panose="020B0706030402020204" pitchFamily="34" charset="0"/>
                      <a:ea typeface="Century Gothic" charset="0"/>
                      <a:cs typeface="Century Gothic" charset="0"/>
                    </a:rPr>
                    <a:t>Mainly small-scale vessels</a:t>
                  </a:r>
                  <a:endParaRPr lang="en-US" sz="1598" dirty="0">
                    <a:solidFill>
                      <a:srgbClr val="002060"/>
                    </a:solidFill>
                    <a:latin typeface="Franklin Gothic Demi Cond" panose="020B0706030402020204" pitchFamily="34" charset="0"/>
                  </a:endParaRPr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4151345" y="5501896"/>
                  <a:ext cx="3810899" cy="521356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27883" tIns="127883" rIns="127883" bIns="127883" numCol="1" spcCol="1270" anchor="b" anchorCtr="0">
                  <a:noAutofit/>
                </a:bodyPr>
                <a:lstStyle/>
                <a:p>
                  <a:pPr algn="ctr" defTabSz="799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598" dirty="0">
                      <a:solidFill>
                        <a:srgbClr val="002060"/>
                      </a:solidFill>
                      <a:latin typeface="Franklin Gothic Demi Cond" panose="020B0706030402020204" pitchFamily="34" charset="0"/>
                      <a:ea typeface="Century Gothic" charset="0"/>
                      <a:cs typeface="Century Gothic" charset="0"/>
                    </a:rPr>
                    <a:t>High prevalence of IUU</a:t>
                  </a:r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8083550" y="4572000"/>
                  <a:ext cx="1905000" cy="533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8"/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9030368" y="3871085"/>
                  <a:ext cx="1905000" cy="6175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8"/>
                </a:p>
              </p:txBody>
            </p:sp>
            <p:pic>
              <p:nvPicPr>
                <p:cNvPr id="101" name="Picture 100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296795" y="4908915"/>
                  <a:ext cx="1314450" cy="542925"/>
                </a:xfrm>
                <a:prstGeom prst="rect">
                  <a:avLst/>
                </a:prstGeom>
              </p:spPr>
            </p:pic>
            <p:pic>
              <p:nvPicPr>
                <p:cNvPr id="102" name="Picture 101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258501" y="3738539"/>
                  <a:ext cx="1275827" cy="485775"/>
                </a:xfrm>
                <a:prstGeom prst="rect">
                  <a:avLst/>
                </a:prstGeom>
              </p:spPr>
            </p:pic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A662EF08-81D8-6D4C-8AD2-4033AA8F54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168" t="5448" r="694" b="2749"/>
                <a:stretch/>
              </p:blipFill>
              <p:spPr>
                <a:xfrm>
                  <a:off x="8121984" y="1066800"/>
                  <a:ext cx="2247566" cy="1123783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04" name="TextBox 103"/>
                <p:cNvSpPr txBox="1"/>
                <p:nvPr/>
              </p:nvSpPr>
              <p:spPr>
                <a:xfrm>
                  <a:off x="10369550" y="1764644"/>
                  <a:ext cx="2321105" cy="521356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27883" tIns="127883" rIns="127883" bIns="127883" numCol="1" spcCol="1270" anchor="b" anchorCtr="0">
                  <a:noAutofit/>
                </a:bodyPr>
                <a:lstStyle/>
                <a:p>
                  <a:pPr defTabSz="799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798" dirty="0">
                      <a:solidFill>
                        <a:srgbClr val="002060"/>
                      </a:solidFill>
                      <a:latin typeface="Franklin Gothic Demi Cond" panose="020B0706030402020204" pitchFamily="34" charset="0"/>
                      <a:ea typeface="Century Gothic" charset="0"/>
                      <a:cs typeface="Century Gothic" charset="0"/>
                    </a:rPr>
                    <a:t>Highly populated</a:t>
                  </a:r>
                </a:p>
                <a:p>
                  <a:pPr defTabSz="799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GB" sz="1798" dirty="0" smtClean="0">
                      <a:solidFill>
                        <a:srgbClr val="002060"/>
                      </a:solidFill>
                      <a:latin typeface="Franklin Gothic Demi Cond" panose="020B0706030402020204" pitchFamily="34" charset="0"/>
                      <a:ea typeface="Century Gothic" charset="0"/>
                      <a:cs typeface="Century Gothic" charset="0"/>
                    </a:rPr>
                    <a:t>Pollution (plastic)</a:t>
                  </a:r>
                  <a:endParaRPr lang="en-GB" sz="1798" dirty="0">
                    <a:solidFill>
                      <a:srgbClr val="002060"/>
                    </a:solidFill>
                    <a:latin typeface="Franklin Gothic Demi Cond" panose="020B0706030402020204" pitchFamily="34" charset="0"/>
                    <a:ea typeface="Century Gothic" charset="0"/>
                    <a:cs typeface="Century Gothic" charset="0"/>
                  </a:endParaRPr>
                </a:p>
                <a:p>
                  <a:pPr defTabSz="799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GB" sz="1798" dirty="0">
                      <a:solidFill>
                        <a:srgbClr val="002060"/>
                      </a:solidFill>
                      <a:latin typeface="Franklin Gothic Demi Cond" panose="020B0706030402020204" pitchFamily="34" charset="0"/>
                      <a:ea typeface="Century Gothic" charset="0"/>
                      <a:cs typeface="Century Gothic" charset="0"/>
                    </a:rPr>
                    <a:t>Degraded habitats</a:t>
                  </a:r>
                  <a:endParaRPr lang="en-US" sz="1798" dirty="0">
                    <a:solidFill>
                      <a:srgbClr val="002060"/>
                    </a:solidFill>
                    <a:latin typeface="Franklin Gothic Demi Cond" panose="020B0706030402020204" pitchFamily="34" charset="0"/>
                    <a:ea typeface="Century Gothic" charset="0"/>
                    <a:cs typeface="Century Gothic" charset="0"/>
                  </a:endParaRPr>
                </a:p>
              </p:txBody>
            </p:sp>
            <p:sp>
              <p:nvSpPr>
                <p:cNvPr id="105" name="TextBox 104"/>
                <p:cNvSpPr txBox="1"/>
                <p:nvPr/>
              </p:nvSpPr>
              <p:spPr>
                <a:xfrm>
                  <a:off x="7473950" y="2743200"/>
                  <a:ext cx="2321105" cy="521356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27883" tIns="127883" rIns="127883" bIns="127883" numCol="1" spcCol="1270" anchor="b" anchorCtr="0">
                  <a:noAutofit/>
                </a:bodyPr>
                <a:lstStyle/>
                <a:p>
                  <a:pPr algn="r" defTabSz="799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798" dirty="0">
                      <a:solidFill>
                        <a:srgbClr val="002060"/>
                      </a:solidFill>
                      <a:latin typeface="Franklin Gothic Demi Cond" panose="020B0706030402020204" pitchFamily="34" charset="0"/>
                      <a:ea typeface="Century Gothic" charset="0"/>
                      <a:cs typeface="Century Gothic" charset="0"/>
                    </a:rPr>
                    <a:t>Climate change</a:t>
                  </a:r>
                </a:p>
                <a:p>
                  <a:pPr algn="r" defTabSz="799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GB" sz="1798" dirty="0">
                      <a:solidFill>
                        <a:srgbClr val="002060"/>
                      </a:solidFill>
                      <a:latin typeface="Franklin Gothic Demi Cond" panose="020B0706030402020204" pitchFamily="34" charset="0"/>
                      <a:ea typeface="Century Gothic" charset="0"/>
                      <a:cs typeface="Century Gothic" charset="0"/>
                    </a:rPr>
                    <a:t>Increasing NIS</a:t>
                  </a:r>
                  <a:endParaRPr lang="en-US" sz="1798" dirty="0">
                    <a:solidFill>
                      <a:srgbClr val="002060"/>
                    </a:solidFill>
                    <a:latin typeface="Franklin Gothic Demi Cond" panose="020B0706030402020204" pitchFamily="34" charset="0"/>
                    <a:ea typeface="Century Gothic" charset="0"/>
                    <a:cs typeface="Century Gothic" charset="0"/>
                  </a:endParaRPr>
                </a:p>
              </p:txBody>
            </p:sp>
            <p:pic>
              <p:nvPicPr>
                <p:cNvPr id="106" name="Immagine 57">
                  <a:extLst>
                    <a:ext uri="{FF2B5EF4-FFF2-40B4-BE49-F238E27FC236}">
                      <a16:creationId xmlns:a16="http://schemas.microsoft.com/office/drawing/2014/main" id="{7AED6DDF-B6F5-FD48-9CB9-5A89CB0B3B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9825965" y="2289743"/>
                  <a:ext cx="2219986" cy="12154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6" name="Rectangle 85"/>
              <p:cNvSpPr/>
              <p:nvPr/>
            </p:nvSpPr>
            <p:spPr>
              <a:xfrm>
                <a:off x="8801768" y="5470904"/>
                <a:ext cx="196182" cy="1678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8"/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7489565" y="4441550"/>
              <a:ext cx="2572046" cy="5213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883" tIns="127883" rIns="127883" bIns="127883" numCol="1" spcCol="1270" anchor="b" anchorCtr="0">
              <a:noAutofit/>
            </a:bodyPr>
            <a:lstStyle/>
            <a:p>
              <a:pPr algn="ctr" defTabSz="799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99" dirty="0">
                  <a:solidFill>
                    <a:srgbClr val="002060"/>
                  </a:solidFill>
                  <a:latin typeface="Franklin Gothic Demi Cond" panose="020B0706030402020204" pitchFamily="34" charset="0"/>
                  <a:ea typeface="Century Gothic" charset="0"/>
                  <a:cs typeface="Century Gothic" charset="0"/>
                </a:rPr>
                <a:t>Reports of incidentally-caught vulnerable species</a:t>
              </a:r>
            </a:p>
          </p:txBody>
        </p:sp>
      </p:grpSp>
      <p:sp>
        <p:nvSpPr>
          <p:cNvPr id="60" name="object 2">
            <a:extLst>
              <a:ext uri="{FF2B5EF4-FFF2-40B4-BE49-F238E27FC236}">
                <a16:creationId xmlns:a16="http://schemas.microsoft.com/office/drawing/2014/main" id="{F69ECF2F-EFD4-2F4B-A6A6-CD351F6495FE}"/>
              </a:ext>
            </a:extLst>
          </p:cNvPr>
          <p:cNvSpPr txBox="1">
            <a:spLocks/>
          </p:cNvSpPr>
          <p:nvPr/>
        </p:nvSpPr>
        <p:spPr>
          <a:xfrm>
            <a:off x="995913" y="66758"/>
            <a:ext cx="9863441" cy="504741"/>
          </a:xfrm>
          <a:prstGeom prst="rect">
            <a:avLst/>
          </a:prstGeom>
        </p:spPr>
        <p:txBody>
          <a:bodyPr vert="horz" wrap="square" lIns="0" tIns="12687" rIns="0" bIns="0" rtlCol="0" anchor="t">
            <a:spAutoFit/>
          </a:bodyPr>
          <a:lstStyle>
            <a:lvl1pPr>
              <a:defRPr sz="2800" b="1" i="0">
                <a:solidFill>
                  <a:srgbClr val="1A3B6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87">
              <a:spcBef>
                <a:spcPts val="100"/>
              </a:spcBef>
            </a:pPr>
            <a:r>
              <a:rPr lang="en-GB" sz="3197" dirty="0">
                <a:latin typeface="+mj-lt"/>
              </a:rPr>
              <a:t>Mediterranean and Black Sea: challenges</a:t>
            </a:r>
            <a:endParaRPr lang="en-GB" sz="3197" kern="0" spc="20" dirty="0">
              <a:latin typeface="+mj-lt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3D34540-582C-4F4E-A7F8-30A906E5FF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92" y="1773573"/>
            <a:ext cx="1303941" cy="1309869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2009271" y="2489609"/>
            <a:ext cx="1738545" cy="954828"/>
            <a:chOff x="499279" y="1721123"/>
            <a:chExt cx="3264357" cy="1700398"/>
          </a:xfrm>
        </p:grpSpPr>
        <p:pic>
          <p:nvPicPr>
            <p:cNvPr id="64" name="Picture 63" descr="Image result for merluccius merluccius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651" y="2133379"/>
              <a:ext cx="1117425" cy="452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http://www.yeniansiklopedi.com/wp-content/uploads/2011/10/mullus_barbatus_el.jpg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1465605" y="2586060"/>
              <a:ext cx="747089" cy="358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7" descr="https://encrypted-tbn3.gstatic.com/images?q=tbn:ANd9GcQDfXZtmPnzdKCwI9eY5VeJGm1d_3seCZwMMxaAw-lQ_TaAC2Pu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3962" y="2340070"/>
              <a:ext cx="602020" cy="307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66" descr="C:\Users\Danilo\Desktop\gambero\A_antennatus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423951" y="2765511"/>
              <a:ext cx="482669" cy="23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67" descr="C:\Users\Danilo\Desktop\gambero\Giant_Red_shrimp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878" y="2945819"/>
              <a:ext cx="536965" cy="280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8" descr="Image result for squilla mantis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141" y="2663587"/>
              <a:ext cx="637918" cy="30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0" descr="Image result for common cuttlefish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" r="6042"/>
            <a:stretch/>
          </p:blipFill>
          <p:spPr bwMode="auto">
            <a:xfrm>
              <a:off x="2698304" y="2033128"/>
              <a:ext cx="509345" cy="32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 descr="Image result for pagellus bogaraveo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57" b="18787"/>
            <a:stretch/>
          </p:blipFill>
          <p:spPr bwMode="auto">
            <a:xfrm flipH="1">
              <a:off x="1532403" y="1837722"/>
              <a:ext cx="889651" cy="429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Image result for nephrops norvegicus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852" y="2340302"/>
              <a:ext cx="611355" cy="43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mage result for common pandora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853" y="2789115"/>
              <a:ext cx="770270" cy="46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http://ec.europa.eu/fisheries/images/engraulis_encrasicolus.jpg"/>
            <p:cNvPicPr>
              <a:picLocks noChangeAspect="1" noChangeArrowheads="1"/>
            </p:cNvPicPr>
            <p:nvPr/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784535" y="3178637"/>
              <a:ext cx="540620" cy="147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4" descr="http://www.all-fish-seafood-recipes.com/images/Sardines.jpg"/>
            <p:cNvPicPr>
              <a:picLocks noChangeAspect="1" noChangeArrowheads="1"/>
            </p:cNvPicPr>
            <p:nvPr/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7219" y="3177528"/>
              <a:ext cx="493267" cy="184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4" descr="Image result for sprattus sprattus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75" b="20490"/>
            <a:stretch/>
          </p:blipFill>
          <p:spPr bwMode="auto">
            <a:xfrm>
              <a:off x="874865" y="3222465"/>
              <a:ext cx="628320" cy="199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" descr="Image result for squalus acanthias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79" y="1898388"/>
              <a:ext cx="751172" cy="228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4" descr="Image result for Merlangius merlangus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03824" y="1721123"/>
              <a:ext cx="713412" cy="271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Image result for trachurus trachurus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22167" y="2331624"/>
              <a:ext cx="604805" cy="262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2" descr="Image result for psetta maxima">
              <a:extLst>
                <a:ext uri="{FF2B5EF4-FFF2-40B4-BE49-F238E27FC236}">
                  <a16:creationId xmlns:a16="http://schemas.microsoft.com/office/drawing/2014/main" id="{DE0DEB80-A575-44A5-AF21-41561C9C97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1542" y="2719502"/>
              <a:ext cx="742094" cy="470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1" name="TextBox 80"/>
          <p:cNvSpPr txBox="1"/>
          <p:nvPr/>
        </p:nvSpPr>
        <p:spPr>
          <a:xfrm>
            <a:off x="9300046" y="3665275"/>
            <a:ext cx="2261052" cy="589322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883" tIns="127883" rIns="127883" bIns="127883" numCol="1" spcCol="1270" anchor="b" anchorCtr="0">
            <a:noAutofit/>
          </a:bodyPr>
          <a:lstStyle/>
          <a:p>
            <a:pPr algn="ctr" defTabSz="799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99" dirty="0">
                <a:solidFill>
                  <a:srgbClr val="002060"/>
                </a:solidFill>
                <a:latin typeface="Franklin Gothic Demi Cond" panose="020B0706030402020204" pitchFamily="34" charset="0"/>
                <a:ea typeface="Century Gothic" charset="0"/>
                <a:cs typeface="Century Gothic" charset="0"/>
              </a:rPr>
              <a:t>275 000 </a:t>
            </a:r>
            <a:r>
              <a:rPr lang="en-US" sz="1399" dirty="0">
                <a:solidFill>
                  <a:srgbClr val="002060"/>
                </a:solidFill>
                <a:latin typeface="Franklin Gothic Demi" panose="020B0703020102020204" pitchFamily="34" charset="0"/>
                <a:ea typeface="Century Gothic" charset="0"/>
                <a:cs typeface="Century Gothic" charset="0"/>
              </a:rPr>
              <a:t>tonnes discarded</a:t>
            </a:r>
          </a:p>
        </p:txBody>
      </p:sp>
    </p:spTree>
    <p:extLst>
      <p:ext uri="{BB962C8B-B14F-4D97-AF65-F5344CB8AC3E}">
        <p14:creationId xmlns:p14="http://schemas.microsoft.com/office/powerpoint/2010/main" val="375112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2">
            <a:extLst>
              <a:ext uri="{FF2B5EF4-FFF2-40B4-BE49-F238E27FC236}">
                <a16:creationId xmlns:a16="http://schemas.microsoft.com/office/drawing/2014/main" id="{F69ECF2F-EFD4-2F4B-A6A6-CD351F6495FE}"/>
              </a:ext>
            </a:extLst>
          </p:cNvPr>
          <p:cNvSpPr txBox="1">
            <a:spLocks/>
          </p:cNvSpPr>
          <p:nvPr/>
        </p:nvSpPr>
        <p:spPr>
          <a:xfrm>
            <a:off x="995913" y="66758"/>
            <a:ext cx="9863441" cy="504741"/>
          </a:xfrm>
          <a:prstGeom prst="rect">
            <a:avLst/>
          </a:prstGeom>
        </p:spPr>
        <p:txBody>
          <a:bodyPr vert="horz" wrap="square" lIns="0" tIns="12687" rIns="0" bIns="0" rtlCol="0" anchor="t">
            <a:spAutoFit/>
          </a:bodyPr>
          <a:lstStyle>
            <a:lvl1pPr>
              <a:defRPr sz="2800" b="1" i="0">
                <a:solidFill>
                  <a:srgbClr val="1A3B6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87">
              <a:spcBef>
                <a:spcPts val="100"/>
              </a:spcBef>
            </a:pPr>
            <a:r>
              <a:rPr lang="en-GB" sz="3197" dirty="0">
                <a:latin typeface="+mj-lt"/>
              </a:rPr>
              <a:t>The GFCM response: The mid-term strategy</a:t>
            </a:r>
            <a:endParaRPr lang="en-GB" sz="3197" kern="0" spc="20" dirty="0">
              <a:latin typeface="+mj-lt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A68297D-0A20-D04F-B1DA-6732B2AD1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86" y="3746384"/>
            <a:ext cx="10587122" cy="3031927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98536DDA-6454-674A-AFC8-6B276961E635}"/>
              </a:ext>
            </a:extLst>
          </p:cNvPr>
          <p:cNvGrpSpPr/>
          <p:nvPr/>
        </p:nvGrpSpPr>
        <p:grpSpPr>
          <a:xfrm>
            <a:off x="12687" y="1152895"/>
            <a:ext cx="12179313" cy="2593489"/>
            <a:chOff x="0" y="-101601"/>
            <a:chExt cx="12192000" cy="2596191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906B00D-5330-4244-81BC-DB30120CF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112209"/>
              <a:ext cx="12192000" cy="1382381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91A28B7-95C7-5E46-974F-EAE74BA74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1258" y="-101601"/>
              <a:ext cx="1973792" cy="1905000"/>
            </a:xfrm>
            <a:prstGeom prst="rect">
              <a:avLst/>
            </a:prstGeom>
          </p:spPr>
        </p:pic>
      </p:grpSp>
      <p:sp>
        <p:nvSpPr>
          <p:cNvPr id="55" name="Rectangle 54"/>
          <p:cNvSpPr/>
          <p:nvPr/>
        </p:nvSpPr>
        <p:spPr>
          <a:xfrm>
            <a:off x="1985482" y="997768"/>
            <a:ext cx="9469718" cy="1245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98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Taking strategic action in direct response to the SDGs:</a:t>
            </a:r>
          </a:p>
          <a:p>
            <a:pPr lvl="0" algn="ctr"/>
            <a:r>
              <a:rPr lang="en-US" sz="2498" b="1" i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Improve, by 2020, the sustainability of </a:t>
            </a:r>
          </a:p>
          <a:p>
            <a:pPr lvl="0" algn="ctr"/>
            <a:r>
              <a:rPr lang="en-US" sz="2498" b="1" i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Mediterranean and Black Sea fisheries</a:t>
            </a:r>
            <a:endParaRPr lang="en-US" sz="2498" i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51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2">
            <a:extLst>
              <a:ext uri="{FF2B5EF4-FFF2-40B4-BE49-F238E27FC236}">
                <a16:creationId xmlns:a16="http://schemas.microsoft.com/office/drawing/2014/main" id="{F69ECF2F-EFD4-2F4B-A6A6-CD351F6495FE}"/>
              </a:ext>
            </a:extLst>
          </p:cNvPr>
          <p:cNvSpPr txBox="1">
            <a:spLocks/>
          </p:cNvSpPr>
          <p:nvPr/>
        </p:nvSpPr>
        <p:spPr>
          <a:xfrm>
            <a:off x="995913" y="66758"/>
            <a:ext cx="9863441" cy="504741"/>
          </a:xfrm>
          <a:prstGeom prst="rect">
            <a:avLst/>
          </a:prstGeom>
        </p:spPr>
        <p:txBody>
          <a:bodyPr vert="horz" wrap="square" lIns="0" tIns="12687" rIns="0" bIns="0" rtlCol="0" anchor="t">
            <a:spAutoFit/>
          </a:bodyPr>
          <a:lstStyle>
            <a:lvl1pPr>
              <a:defRPr sz="2800" b="1" i="0">
                <a:solidFill>
                  <a:srgbClr val="1A3B6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87">
              <a:spcBef>
                <a:spcPts val="100"/>
              </a:spcBef>
            </a:pPr>
            <a:r>
              <a:rPr lang="en-GB" sz="3197" dirty="0" smtClean="0">
                <a:latin typeface="+mj-lt"/>
              </a:rPr>
              <a:t>GFCM Contribution to plastic free Mediterranean</a:t>
            </a:r>
            <a:endParaRPr lang="en-GB" sz="3197" kern="0" spc="2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913" y="1165493"/>
            <a:ext cx="3095625" cy="46958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2363" y="4121834"/>
            <a:ext cx="2602523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Elbow Connector 4"/>
          <p:cNvCxnSpPr>
            <a:stCxn id="3" idx="3"/>
          </p:cNvCxnSpPr>
          <p:nvPr/>
        </p:nvCxnSpPr>
        <p:spPr>
          <a:xfrm flipV="1">
            <a:off x="3924886" y="1688123"/>
            <a:ext cx="326450" cy="2708031"/>
          </a:xfrm>
          <a:prstGeom prst="bentConnector2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51336" y="1688123"/>
            <a:ext cx="5738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951828" y="1350498"/>
            <a:ext cx="711825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Manual for surveys at sea includes dedicated indications for the harmonized collection of information on plastic abundance and distribution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Surveys are being carried out through all the Mediterranean (dedicated GFCM action + FAO regional projects activities + EU MEDITS programme); regional analysis expected in 2020 / 2021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088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2">
            <a:extLst>
              <a:ext uri="{FF2B5EF4-FFF2-40B4-BE49-F238E27FC236}">
                <a16:creationId xmlns:a16="http://schemas.microsoft.com/office/drawing/2014/main" id="{F69ECF2F-EFD4-2F4B-A6A6-CD351F6495FE}"/>
              </a:ext>
            </a:extLst>
          </p:cNvPr>
          <p:cNvSpPr txBox="1">
            <a:spLocks/>
          </p:cNvSpPr>
          <p:nvPr/>
        </p:nvSpPr>
        <p:spPr>
          <a:xfrm>
            <a:off x="995913" y="66758"/>
            <a:ext cx="9863441" cy="504741"/>
          </a:xfrm>
          <a:prstGeom prst="rect">
            <a:avLst/>
          </a:prstGeom>
        </p:spPr>
        <p:txBody>
          <a:bodyPr vert="horz" wrap="square" lIns="0" tIns="12687" rIns="0" bIns="0" rtlCol="0" anchor="t">
            <a:spAutoFit/>
          </a:bodyPr>
          <a:lstStyle>
            <a:lvl1pPr>
              <a:defRPr sz="2800" b="1" i="0">
                <a:solidFill>
                  <a:srgbClr val="1A3B6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87">
              <a:spcBef>
                <a:spcPts val="100"/>
              </a:spcBef>
            </a:pPr>
            <a:r>
              <a:rPr lang="en-GB" sz="3197" dirty="0" smtClean="0">
                <a:latin typeface="+mj-lt"/>
              </a:rPr>
              <a:t>GFCM Contribution to plastic free Mediterranean</a:t>
            </a:r>
            <a:endParaRPr lang="en-GB" sz="3197" kern="0" spc="2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913" y="1630166"/>
            <a:ext cx="3267075" cy="46386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20838" y="1758462"/>
            <a:ext cx="3305898" cy="4135900"/>
            <a:chOff x="1322363" y="1688123"/>
            <a:chExt cx="2908721" cy="3321254"/>
          </a:xfrm>
        </p:grpSpPr>
        <p:sp>
          <p:nvSpPr>
            <p:cNvPr id="12" name="Rectangle 11"/>
            <p:cNvSpPr/>
            <p:nvPr/>
          </p:nvSpPr>
          <p:spPr>
            <a:xfrm>
              <a:off x="1322363" y="4121833"/>
              <a:ext cx="2602523" cy="88754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3" name="Elbow Connector 12"/>
            <p:cNvCxnSpPr>
              <a:stCxn id="12" idx="3"/>
            </p:cNvCxnSpPr>
            <p:nvPr/>
          </p:nvCxnSpPr>
          <p:spPr>
            <a:xfrm flipV="1">
              <a:off x="3924886" y="1688123"/>
              <a:ext cx="163225" cy="2877482"/>
            </a:xfrm>
            <a:prstGeom prst="bentConnector2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078044" y="1688123"/>
              <a:ext cx="1530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4698600" y="1177267"/>
            <a:ext cx="731051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Regional plan of action for Small Scale Fisheries (RPOA - SSF) includes specific activities for marine (and plastic) litter such as: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Promoting the participation of fishers in the circular economy, including schemes for compensating fishers for collecting marine litter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Combatting ghost fishing by promoting the recovery of nets as well as SSF gear traceability </a:t>
            </a:r>
          </a:p>
        </p:txBody>
      </p:sp>
    </p:spTree>
    <p:extLst>
      <p:ext uri="{BB962C8B-B14F-4D97-AF65-F5344CB8AC3E}">
        <p14:creationId xmlns:p14="http://schemas.microsoft.com/office/powerpoint/2010/main" val="120907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2">
            <a:extLst>
              <a:ext uri="{FF2B5EF4-FFF2-40B4-BE49-F238E27FC236}">
                <a16:creationId xmlns:a16="http://schemas.microsoft.com/office/drawing/2014/main" id="{F69ECF2F-EFD4-2F4B-A6A6-CD351F6495FE}"/>
              </a:ext>
            </a:extLst>
          </p:cNvPr>
          <p:cNvSpPr txBox="1">
            <a:spLocks/>
          </p:cNvSpPr>
          <p:nvPr/>
        </p:nvSpPr>
        <p:spPr>
          <a:xfrm>
            <a:off x="995913" y="66758"/>
            <a:ext cx="9863441" cy="504741"/>
          </a:xfrm>
          <a:prstGeom prst="rect">
            <a:avLst/>
          </a:prstGeom>
        </p:spPr>
        <p:txBody>
          <a:bodyPr vert="horz" wrap="square" lIns="0" tIns="12687" rIns="0" bIns="0" rtlCol="0" anchor="t">
            <a:spAutoFit/>
          </a:bodyPr>
          <a:lstStyle>
            <a:lvl1pPr>
              <a:defRPr sz="2800" b="1" i="0">
                <a:solidFill>
                  <a:srgbClr val="1A3B6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87">
              <a:spcBef>
                <a:spcPts val="100"/>
              </a:spcBef>
            </a:pPr>
            <a:r>
              <a:rPr lang="en-GB" sz="3197" dirty="0" smtClean="0">
                <a:latin typeface="+mj-lt"/>
              </a:rPr>
              <a:t>GFCM Contribution to plastic free Mediterranean</a:t>
            </a:r>
            <a:endParaRPr lang="en-GB" sz="3197" kern="0" spc="2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913" y="1293421"/>
            <a:ext cx="3314700" cy="45243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52025" y="4642338"/>
            <a:ext cx="3058588" cy="8440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Elbow Connector 4"/>
          <p:cNvCxnSpPr>
            <a:stCxn id="4" idx="3"/>
          </p:cNvCxnSpPr>
          <p:nvPr/>
        </p:nvCxnSpPr>
        <p:spPr>
          <a:xfrm flipV="1">
            <a:off x="4310613" y="2208627"/>
            <a:ext cx="275455" cy="2855742"/>
          </a:xfrm>
          <a:prstGeom prst="bentConnector2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88964" y="2208627"/>
            <a:ext cx="362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1828" y="1350498"/>
            <a:ext cx="711825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Adoption of decisions towards better identification and management of fishing gears (in line with FAO guidelines)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Adoption of decisions requiring the use of more environmentally friendly fishing gear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862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2">
            <a:extLst>
              <a:ext uri="{FF2B5EF4-FFF2-40B4-BE49-F238E27FC236}">
                <a16:creationId xmlns:a16="http://schemas.microsoft.com/office/drawing/2014/main" id="{F69ECF2F-EFD4-2F4B-A6A6-CD351F6495FE}"/>
              </a:ext>
            </a:extLst>
          </p:cNvPr>
          <p:cNvSpPr txBox="1">
            <a:spLocks/>
          </p:cNvSpPr>
          <p:nvPr/>
        </p:nvSpPr>
        <p:spPr>
          <a:xfrm>
            <a:off x="995913" y="66758"/>
            <a:ext cx="9863441" cy="504741"/>
          </a:xfrm>
          <a:prstGeom prst="rect">
            <a:avLst/>
          </a:prstGeom>
        </p:spPr>
        <p:txBody>
          <a:bodyPr vert="horz" wrap="square" lIns="0" tIns="12687" rIns="0" bIns="0" rtlCol="0" anchor="t">
            <a:spAutoFit/>
          </a:bodyPr>
          <a:lstStyle>
            <a:lvl1pPr>
              <a:defRPr sz="2800" b="1" i="0">
                <a:solidFill>
                  <a:srgbClr val="1A3B6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87">
              <a:spcBef>
                <a:spcPts val="100"/>
              </a:spcBef>
            </a:pPr>
            <a:r>
              <a:rPr lang="en-GB" sz="3197" dirty="0" smtClean="0">
                <a:latin typeface="+mj-lt"/>
              </a:rPr>
              <a:t>GFCM Contribution to plastic free Mediterranean</a:t>
            </a:r>
            <a:endParaRPr lang="en-GB" sz="3197" kern="0" spc="2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913" y="1531473"/>
            <a:ext cx="3200400" cy="46672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64566" y="4459459"/>
            <a:ext cx="2672862" cy="8159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Elbow Connector 4"/>
          <p:cNvCxnSpPr>
            <a:stCxn id="4" idx="3"/>
          </p:cNvCxnSpPr>
          <p:nvPr/>
        </p:nvCxnSpPr>
        <p:spPr>
          <a:xfrm flipV="1">
            <a:off x="4037428" y="2025750"/>
            <a:ext cx="298315" cy="2841672"/>
          </a:xfrm>
          <a:prstGeom prst="bentConnector2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335743" y="2025748"/>
            <a:ext cx="5738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51828" y="1350498"/>
            <a:ext cx="71182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Alternative </a:t>
            </a:r>
            <a:r>
              <a:rPr lang="en-GB" sz="2400" dirty="0"/>
              <a:t>fishing gears, including degradable FADs and tailor made fishing gears for “fishing for litter” being </a:t>
            </a:r>
            <a:r>
              <a:rPr lang="en-GB" sz="2400" dirty="0" smtClean="0"/>
              <a:t>tested</a:t>
            </a:r>
            <a:endParaRPr lang="en-GB" sz="24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Information collected during the strategy (2017 – 2020) expected to inform an </a:t>
            </a:r>
            <a:r>
              <a:rPr lang="en-GB" sz="2400" b="1" dirty="0"/>
              <a:t>adaptation plan for marine litter and </a:t>
            </a:r>
            <a:r>
              <a:rPr lang="en-GB" sz="2400" b="1" dirty="0" smtClean="0"/>
              <a:t>fisheries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81872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2">
            <a:extLst>
              <a:ext uri="{FF2B5EF4-FFF2-40B4-BE49-F238E27FC236}">
                <a16:creationId xmlns:a16="http://schemas.microsoft.com/office/drawing/2014/main" id="{F69ECF2F-EFD4-2F4B-A6A6-CD351F6495FE}"/>
              </a:ext>
            </a:extLst>
          </p:cNvPr>
          <p:cNvSpPr txBox="1">
            <a:spLocks/>
          </p:cNvSpPr>
          <p:nvPr/>
        </p:nvSpPr>
        <p:spPr>
          <a:xfrm>
            <a:off x="995913" y="66758"/>
            <a:ext cx="9863441" cy="504741"/>
          </a:xfrm>
          <a:prstGeom prst="rect">
            <a:avLst/>
          </a:prstGeom>
        </p:spPr>
        <p:txBody>
          <a:bodyPr vert="horz" wrap="square" lIns="0" tIns="12687" rIns="0" bIns="0" rtlCol="0" anchor="t">
            <a:spAutoFit/>
          </a:bodyPr>
          <a:lstStyle>
            <a:lvl1pPr>
              <a:defRPr sz="2800" b="1" i="0">
                <a:solidFill>
                  <a:srgbClr val="1A3B6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87">
              <a:spcBef>
                <a:spcPts val="100"/>
              </a:spcBef>
            </a:pPr>
            <a:r>
              <a:rPr lang="en-GB" sz="3197" dirty="0" smtClean="0">
                <a:latin typeface="+mj-lt"/>
              </a:rPr>
              <a:t>GFCM Contribution to plastic free Mediterranean</a:t>
            </a:r>
            <a:endParaRPr lang="en-GB" sz="3197" kern="0" spc="2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913" y="1081526"/>
            <a:ext cx="3000375" cy="46386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2363" y="4304713"/>
            <a:ext cx="2673925" cy="14154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Elbow Connector 4"/>
          <p:cNvCxnSpPr>
            <a:stCxn id="4" idx="3"/>
          </p:cNvCxnSpPr>
          <p:nvPr/>
        </p:nvCxnSpPr>
        <p:spPr>
          <a:xfrm flipV="1">
            <a:off x="3996288" y="1688125"/>
            <a:ext cx="255048" cy="3324332"/>
          </a:xfrm>
          <a:prstGeom prst="bentConnector2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251336" y="1688123"/>
            <a:ext cx="5738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1828" y="1350498"/>
            <a:ext cx="711825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Strong collaboration with UN Environment / MAP, including on the implementation of regional plan for marine litter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Ongoing training activities in Mediterranean countries (implementation of manuals for the collection of scientific information on plastic, monitoring control and surveillance, etc.)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630529" y="6095967"/>
            <a:ext cx="711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dirty="0" smtClean="0">
                <a:solidFill>
                  <a:srgbClr val="FF0000"/>
                </a:solidFill>
              </a:rPr>
              <a:t>+  plastic-free meetings policy adopted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8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89715846_Ocean presentation_RVA_v4.potx" id="{354FE8D4-E883-4E79-A422-6A1915D44872}" vid="{AAC9F203-D7BC-4B95-936D-67F55828A5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A6495E2A662844B2DD67F9950F4477" ma:contentTypeVersion="422" ma:contentTypeDescription="Create a new document." ma:contentTypeScope="" ma:versionID="7db40beae9baf4ada3db3edc24d36657">
  <xsd:schema xmlns:xsd="http://www.w3.org/2001/XMLSchema" xmlns:xs="http://www.w3.org/2001/XMLSchema" xmlns:p="http://schemas.microsoft.com/office/2006/metadata/properties" xmlns:ns2="89d1c476-04b1-4b40-9252-d887d263eb17" xmlns:ns3="78c0aace-a60f-4876-90af-421bf11e9445" xmlns:ns4="f14b490c-ccd1-4b7d-a783-1cc4e4aa9747" targetNamespace="http://schemas.microsoft.com/office/2006/metadata/properties" ma:root="true" ma:fieldsID="9ef47421dccad3703eae8632f4a78ce2" ns2:_="" ns3:_="" ns4:_="">
    <xsd:import namespace="89d1c476-04b1-4b40-9252-d887d263eb17"/>
    <xsd:import namespace="78c0aace-a60f-4876-90af-421bf11e9445"/>
    <xsd:import namespace="f14b490c-ccd1-4b7d-a783-1cc4e4aa974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Year" minOccurs="0"/>
                <xsd:element ref="ns2:SharedWithDetails" minOccurs="0"/>
                <xsd:element ref="ns2:LastSharedByUser" minOccurs="0"/>
                <xsd:element ref="ns2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1c476-04b1-4b40-9252-d887d263eb1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4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0aace-a60f-4876-90af-421bf11e9445" elementFormDefault="qualified">
    <xsd:import namespace="http://schemas.microsoft.com/office/2006/documentManagement/types"/>
    <xsd:import namespace="http://schemas.microsoft.com/office/infopath/2007/PartnerControls"/>
    <xsd:element name="Year" ma:index="11" nillable="true" ma:displayName="Year" ma:default="2019" ma:description="" ma:format="Dropdown" ma:internalName="Year">
      <xsd:simpleType>
        <xsd:restriction base="dms:Choice"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4b490c-ccd1-4b7d-a783-1cc4e4aa97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MediaServiceAuto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9d1c476-04b1-4b40-9252-d887d263eb17">3VKTWKFPXRUP-162-2478</_dlc_DocId>
    <_dlc_DocIdUrl xmlns="89d1c476-04b1-4b40-9252-d887d263eb17">
      <Url>https://gfcm.sharepoint.com/EG/_layouts/15/DocIdRedir.aspx?ID=3VKTWKFPXRUP-162-2478</Url>
      <Description>3VKTWKFPXRUP-162-2478</Description>
    </_dlc_DocIdUrl>
    <Year xmlns="78c0aace-a60f-4876-90af-421bf11e9445">2019</Year>
  </documentManagement>
</p:properties>
</file>

<file path=customXml/itemProps1.xml><?xml version="1.0" encoding="utf-8"?>
<ds:datastoreItem xmlns:ds="http://schemas.openxmlformats.org/officeDocument/2006/customXml" ds:itemID="{DC3D7A05-DE9A-4773-A113-AAE964924F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D7766D-56A2-40BF-BE31-67C1C5D518C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08E1BD3-0918-4AAB-8237-0A0338BC2D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d1c476-04b1-4b40-9252-d887d263eb17"/>
    <ds:schemaRef ds:uri="78c0aace-a60f-4876-90af-421bf11e9445"/>
    <ds:schemaRef ds:uri="f14b490c-ccd1-4b7d-a783-1cc4e4aa97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599B7651-08C1-49A1-AFE9-4E4CD342176D}">
  <ds:schemaRefs>
    <ds:schemaRef ds:uri="89d1c476-04b1-4b40-9252-d887d263eb17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f14b490c-ccd1-4b7d-a783-1cc4e4aa9747"/>
    <ds:schemaRef ds:uri="http://schemas.openxmlformats.org/package/2006/metadata/core-properties"/>
    <ds:schemaRef ds:uri="78c0aace-a60f-4876-90af-421bf11e9445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presentation</Template>
  <TotalTime>0</TotalTime>
  <Words>482</Words>
  <Application>Microsoft Office PowerPoint</Application>
  <PresentationFormat>Widescreen</PresentationFormat>
  <Paragraphs>58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Century Gothic</vt:lpstr>
      <vt:lpstr>Franklin Gothic Demi</vt:lpstr>
      <vt:lpstr>Franklin Gothic Demi Cond</vt:lpstr>
      <vt:lpstr>Helvetica</vt:lpstr>
      <vt:lpstr>Wingdings</vt:lpstr>
      <vt:lpstr>Office Theme</vt:lpstr>
      <vt:lpstr>GFCM contribution to a plastic-free Mediterranean Sea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GFCM_2019_WGSAD_Intro</dc:title>
  <dc:creator/>
  <cp:lastModifiedBy/>
  <cp:revision>50</cp:revision>
  <dcterms:created xsi:type="dcterms:W3CDTF">2019-10-07T07:34:57Z</dcterms:created>
  <dcterms:modified xsi:type="dcterms:W3CDTF">2020-01-20T07:22:34Z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0x0101008EA6495E2A662844B2DD67F9950F4477</vt:lpwstr>
  </property>
  <property fmtid="{D5CDD505-2E9C-101B-9397-08002B2CF9AE}" pid="3" name="_dlc_DocIdItemGuid">
    <vt:lpwstr>1385ca0e-7994-4866-873a-61b277b45a47</vt:lpwstr>
  </property>
</Properties>
</file>