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5.jpg" ContentType="image/jpeg"/>
  <Override PartName="/ppt/notesSlides/notesSlide3.xml" ContentType="application/vnd.openxmlformats-officedocument.presentationml.notesSlide+xml"/>
  <Override PartName="/ppt/media/image6.jpg" ContentType="image/jpeg"/>
  <Override PartName="/ppt/media/image7.jpg" ContentType="image/jpeg"/>
  <Override PartName="/ppt/media/image8.jpg" ContentType="image/jpeg"/>
  <Override PartName="/ppt/media/image11.jpg" ContentType="image/jpeg"/>
  <Override PartName="/ppt/notesSlides/notesSlide4.xml" ContentType="application/vnd.openxmlformats-officedocument.presentationml.notesSlide+xml"/>
  <Override PartName="/ppt/media/image12.jpg" ContentType="image/jpeg"/>
  <Override PartName="/ppt/notesSlides/notesSlide5.xml" ContentType="application/vnd.openxmlformats-officedocument.presentationml.notesSlide+xml"/>
  <Override PartName="/ppt/media/image14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60.JPG" ContentType="image/jpeg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67.jpg" ContentType="image/pn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23"/>
  </p:notesMasterIdLst>
  <p:handoutMasterIdLst>
    <p:handoutMasterId r:id="rId24"/>
  </p:handoutMasterIdLst>
  <p:sldIdLst>
    <p:sldId id="279" r:id="rId2"/>
    <p:sldId id="264" r:id="rId3"/>
    <p:sldId id="303" r:id="rId4"/>
    <p:sldId id="312" r:id="rId5"/>
    <p:sldId id="292" r:id="rId6"/>
    <p:sldId id="268" r:id="rId7"/>
    <p:sldId id="295" r:id="rId8"/>
    <p:sldId id="306" r:id="rId9"/>
    <p:sldId id="307" r:id="rId10"/>
    <p:sldId id="293" r:id="rId11"/>
    <p:sldId id="270" r:id="rId12"/>
    <p:sldId id="302" r:id="rId13"/>
    <p:sldId id="297" r:id="rId14"/>
    <p:sldId id="283" r:id="rId15"/>
    <p:sldId id="284" r:id="rId16"/>
    <p:sldId id="269" r:id="rId17"/>
    <p:sldId id="287" r:id="rId18"/>
    <p:sldId id="288" r:id="rId19"/>
    <p:sldId id="289" r:id="rId20"/>
    <p:sldId id="315" r:id="rId21"/>
    <p:sldId id="280" r:id="rId22"/>
  </p:sldIdLst>
  <p:sldSz cx="12192000" cy="6858000"/>
  <p:notesSz cx="7010400" cy="9296400"/>
  <p:embeddedFontLst>
    <p:embeddedFont>
      <p:font typeface="Times" panose="02020603050405020304" pitchFamily="18" charset="0"/>
      <p:regular r:id="rId25"/>
      <p:bold r:id="rId26"/>
      <p:italic r:id="rId27"/>
      <p:boldItalic r:id="rId28"/>
    </p:embeddedFont>
    <p:embeddedFont>
      <p:font typeface="Century" panose="02040604050505020304" pitchFamily="18" charset="0"/>
      <p:regular r:id="rId29"/>
    </p:embeddedFont>
    <p:embeddedFont>
      <p:font typeface="Bradley Hand ITC" panose="03070402050302030203" pitchFamily="66" charset="0"/>
      <p:regular r:id="rId30"/>
    </p:embeddedFont>
    <p:embeddedFont>
      <p:font typeface="MS PGothic" panose="020B0600070205080204" pitchFamily="34" charset="-128"/>
      <p:regular r:id="rId31"/>
    </p:embeddedFont>
    <p:embeddedFont>
      <p:font typeface="Andalus" panose="02020603050405020304" pitchFamily="18" charset="-78"/>
      <p:regular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MS PGothic" panose="020B0600070205080204" pitchFamily="34" charset="-128"/>
      <p:regular r:id="rId31"/>
    </p:embeddedFont>
    <p:embeddedFont>
      <p:font typeface="Century Schoolbook" panose="02040604050505020304" pitchFamily="18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entury Gothic" panose="020B050202020202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82"/>
    <a:srgbClr val="000076"/>
    <a:srgbClr val="009E9A"/>
    <a:srgbClr val="000066"/>
    <a:srgbClr val="FFFF66"/>
    <a:srgbClr val="0069B0"/>
    <a:srgbClr val="FFAD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3" autoAdjust="0"/>
    <p:restoredTop sz="93979" autoAdjust="0"/>
  </p:normalViewPr>
  <p:slideViewPr>
    <p:cSldViewPr snapToGrid="0">
      <p:cViewPr varScale="1">
        <p:scale>
          <a:sx n="69" d="100"/>
          <a:sy n="69" d="100"/>
        </p:scale>
        <p:origin x="488" y="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0" d="100"/>
          <a:sy n="80" d="100"/>
        </p:scale>
        <p:origin x="3162" y="6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114988-739D-4060-A0AF-3FD6C8E5DDC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FCD54FC-F4E2-4538-B84B-83BD68F87314}">
      <dgm:prSet phldrT="[Text]" custT="1"/>
      <dgm:spPr>
        <a:solidFill>
          <a:schemeClr val="accent5">
            <a:lumMod val="75000"/>
          </a:schemeClr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en-US" sz="1800" b="1" dirty="0"/>
            <a:t>Science community </a:t>
          </a:r>
        </a:p>
      </dgm:t>
    </dgm:pt>
    <dgm:pt modelId="{AF448736-99A8-4F1C-BC87-3CFDE2EC7E95}" type="parTrans" cxnId="{098591D3-9C99-4039-ACBD-F137E1C44D54}">
      <dgm:prSet/>
      <dgm:spPr/>
      <dgm:t>
        <a:bodyPr/>
        <a:lstStyle/>
        <a:p>
          <a:endParaRPr lang="en-US" sz="1800"/>
        </a:p>
      </dgm:t>
    </dgm:pt>
    <dgm:pt modelId="{4108435F-D2EA-439B-B460-FAED8F831CCA}" type="sibTrans" cxnId="{098591D3-9C99-4039-ACBD-F137E1C44D54}">
      <dgm:prSet/>
      <dgm:spPr/>
      <dgm:t>
        <a:bodyPr/>
        <a:lstStyle/>
        <a:p>
          <a:endParaRPr lang="en-US" sz="1800"/>
        </a:p>
      </dgm:t>
    </dgm:pt>
    <dgm:pt modelId="{EFA52DB9-DD76-4813-AD09-F15E4C7ABD8F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800" dirty="0"/>
            <a:t>Private Sector </a:t>
          </a:r>
        </a:p>
      </dgm:t>
    </dgm:pt>
    <dgm:pt modelId="{ACE1BEEA-9542-4D20-BF6E-04657E8668E3}" type="parTrans" cxnId="{B3EBA5DE-3804-406E-8900-810E36F4F9CD}">
      <dgm:prSet/>
      <dgm:spPr/>
      <dgm:t>
        <a:bodyPr/>
        <a:lstStyle/>
        <a:p>
          <a:endParaRPr lang="en-US" sz="1800"/>
        </a:p>
      </dgm:t>
    </dgm:pt>
    <dgm:pt modelId="{3549CBD6-550E-421B-BA2D-6E290C1F0D94}" type="sibTrans" cxnId="{B3EBA5DE-3804-406E-8900-810E36F4F9CD}">
      <dgm:prSet/>
      <dgm:spPr/>
      <dgm:t>
        <a:bodyPr/>
        <a:lstStyle/>
        <a:p>
          <a:endParaRPr lang="en-US" sz="1800"/>
        </a:p>
      </dgm:t>
    </dgm:pt>
    <dgm:pt modelId="{34E2D0B8-33BD-4E7D-9898-333174035B1B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1800" dirty="0"/>
            <a:t>Foundations</a:t>
          </a:r>
        </a:p>
      </dgm:t>
    </dgm:pt>
    <dgm:pt modelId="{2F197CB6-6C34-4886-B88A-5213767E6C1A}" type="parTrans" cxnId="{2D8EF238-A93E-4F3B-9AEE-8CFE57A8B140}">
      <dgm:prSet/>
      <dgm:spPr/>
      <dgm:t>
        <a:bodyPr/>
        <a:lstStyle/>
        <a:p>
          <a:endParaRPr lang="en-US" sz="1800"/>
        </a:p>
      </dgm:t>
    </dgm:pt>
    <dgm:pt modelId="{4B0558C4-8B02-408A-8CFF-FBC6F5D0653C}" type="sibTrans" cxnId="{2D8EF238-A93E-4F3B-9AEE-8CFE57A8B140}">
      <dgm:prSet/>
      <dgm:spPr/>
      <dgm:t>
        <a:bodyPr/>
        <a:lstStyle/>
        <a:p>
          <a:endParaRPr lang="en-US" sz="1800"/>
        </a:p>
      </dgm:t>
    </dgm:pt>
    <dgm:pt modelId="{BDB03227-1AFD-4AB6-81D5-D04910AA7829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800" dirty="0"/>
            <a:t>UN partners</a:t>
          </a:r>
        </a:p>
      </dgm:t>
    </dgm:pt>
    <dgm:pt modelId="{5799D84E-ED5B-40C1-90FC-BE14A9CDADD0}" type="parTrans" cxnId="{E63CC87B-1617-480C-A4EA-ADB6719D89A2}">
      <dgm:prSet/>
      <dgm:spPr/>
      <dgm:t>
        <a:bodyPr/>
        <a:lstStyle/>
        <a:p>
          <a:endParaRPr lang="en-US" sz="1800"/>
        </a:p>
      </dgm:t>
    </dgm:pt>
    <dgm:pt modelId="{3E430852-A952-4076-8FA4-9267656721B0}" type="sibTrans" cxnId="{E63CC87B-1617-480C-A4EA-ADB6719D89A2}">
      <dgm:prSet/>
      <dgm:spPr/>
      <dgm:t>
        <a:bodyPr/>
        <a:lstStyle/>
        <a:p>
          <a:endParaRPr lang="en-US" sz="1800"/>
        </a:p>
      </dgm:t>
    </dgm:pt>
    <dgm:pt modelId="{25224ABF-80E0-4273-BBF3-4567BE4C5414}" type="pres">
      <dgm:prSet presAssocID="{F6114988-739D-4060-A0AF-3FD6C8E5DDC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A8841152-FA32-4918-A1AA-3447C33FAB91}" type="pres">
      <dgm:prSet presAssocID="{F6114988-739D-4060-A0AF-3FD6C8E5DDC7}" presName="Name1" presStyleCnt="0"/>
      <dgm:spPr/>
    </dgm:pt>
    <dgm:pt modelId="{F08858B3-9E22-4DE2-9D87-96864DA74084}" type="pres">
      <dgm:prSet presAssocID="{F6114988-739D-4060-A0AF-3FD6C8E5DDC7}" presName="cycle" presStyleCnt="0"/>
      <dgm:spPr/>
    </dgm:pt>
    <dgm:pt modelId="{DDEEB818-5985-417E-AE83-DD928E2A32F1}" type="pres">
      <dgm:prSet presAssocID="{F6114988-739D-4060-A0AF-3FD6C8E5DDC7}" presName="srcNode" presStyleLbl="node1" presStyleIdx="0" presStyleCnt="4"/>
      <dgm:spPr/>
    </dgm:pt>
    <dgm:pt modelId="{7630DF88-FBA0-4705-8951-3C257B186EA7}" type="pres">
      <dgm:prSet presAssocID="{F6114988-739D-4060-A0AF-3FD6C8E5DDC7}" presName="conn" presStyleLbl="parChTrans1D2" presStyleIdx="0" presStyleCnt="1"/>
      <dgm:spPr/>
      <dgm:t>
        <a:bodyPr/>
        <a:lstStyle/>
        <a:p>
          <a:endParaRPr lang="en-US"/>
        </a:p>
      </dgm:t>
    </dgm:pt>
    <dgm:pt modelId="{ED209864-C62D-4BE0-AC09-FD9601949E8A}" type="pres">
      <dgm:prSet presAssocID="{F6114988-739D-4060-A0AF-3FD6C8E5DDC7}" presName="extraNode" presStyleLbl="node1" presStyleIdx="0" presStyleCnt="4"/>
      <dgm:spPr/>
    </dgm:pt>
    <dgm:pt modelId="{03100C3B-D80E-4CE1-866F-A83A4F4C7883}" type="pres">
      <dgm:prSet presAssocID="{F6114988-739D-4060-A0AF-3FD6C8E5DDC7}" presName="dstNode" presStyleLbl="node1" presStyleIdx="0" presStyleCnt="4"/>
      <dgm:spPr/>
    </dgm:pt>
    <dgm:pt modelId="{D4647FAF-7B89-4F64-B91F-ED13B1E88D12}" type="pres">
      <dgm:prSet presAssocID="{8FCD54FC-F4E2-4538-B84B-83BD68F87314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222940-0365-4D7E-8B1D-A09F654143A5}" type="pres">
      <dgm:prSet presAssocID="{8FCD54FC-F4E2-4538-B84B-83BD68F87314}" presName="accent_1" presStyleCnt="0"/>
      <dgm:spPr/>
    </dgm:pt>
    <dgm:pt modelId="{25695206-6F25-4348-B9AF-E7708285A981}" type="pres">
      <dgm:prSet presAssocID="{8FCD54FC-F4E2-4538-B84B-83BD68F87314}" presName="accentRepeatNode" presStyleLbl="solidFgAcc1" presStyleIdx="0" presStyleCnt="4"/>
      <dgm:spPr/>
    </dgm:pt>
    <dgm:pt modelId="{B1E0A512-C8DF-4988-8599-F6EBC33E247B}" type="pres">
      <dgm:prSet presAssocID="{EFA52DB9-DD76-4813-AD09-F15E4C7ABD8F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3D1D08-20B1-44A4-A880-48A7AE874C91}" type="pres">
      <dgm:prSet presAssocID="{EFA52DB9-DD76-4813-AD09-F15E4C7ABD8F}" presName="accent_2" presStyleCnt="0"/>
      <dgm:spPr/>
    </dgm:pt>
    <dgm:pt modelId="{FF531313-E239-4A9E-84B5-EAC9F38B23E6}" type="pres">
      <dgm:prSet presAssocID="{EFA52DB9-DD76-4813-AD09-F15E4C7ABD8F}" presName="accentRepeatNode" presStyleLbl="solidFgAcc1" presStyleIdx="1" presStyleCnt="4" custLinFactNeighborX="4039" custLinFactNeighborY="-1908"/>
      <dgm:spPr/>
    </dgm:pt>
    <dgm:pt modelId="{5F5D6B0B-A55B-4AB6-99D9-7B2ED6840A7B}" type="pres">
      <dgm:prSet presAssocID="{34E2D0B8-33BD-4E7D-9898-333174035B1B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3ABE2A-630B-4208-BE1B-3E67FCCA5B96}" type="pres">
      <dgm:prSet presAssocID="{34E2D0B8-33BD-4E7D-9898-333174035B1B}" presName="accent_3" presStyleCnt="0"/>
      <dgm:spPr/>
    </dgm:pt>
    <dgm:pt modelId="{043179E3-70C4-4151-9BD7-0668E0B1C85D}" type="pres">
      <dgm:prSet presAssocID="{34E2D0B8-33BD-4E7D-9898-333174035B1B}" presName="accentRepeatNode" presStyleLbl="solidFgAcc1" presStyleIdx="2" presStyleCnt="4"/>
      <dgm:spPr/>
    </dgm:pt>
    <dgm:pt modelId="{FB01498A-3059-4740-8BED-8F4A112257A4}" type="pres">
      <dgm:prSet presAssocID="{BDB03227-1AFD-4AB6-81D5-D04910AA7829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F8D37F-C9E0-4D12-B961-260BA1BCE407}" type="pres">
      <dgm:prSet presAssocID="{BDB03227-1AFD-4AB6-81D5-D04910AA7829}" presName="accent_4" presStyleCnt="0"/>
      <dgm:spPr/>
    </dgm:pt>
    <dgm:pt modelId="{41749C21-E905-465E-9822-3E54EA4A4F05}" type="pres">
      <dgm:prSet presAssocID="{BDB03227-1AFD-4AB6-81D5-D04910AA7829}" presName="accentRepeatNode" presStyleLbl="solidFgAcc1" presStyleIdx="3" presStyleCnt="4"/>
      <dgm:spPr/>
    </dgm:pt>
  </dgm:ptLst>
  <dgm:cxnLst>
    <dgm:cxn modelId="{B3EBA5DE-3804-406E-8900-810E36F4F9CD}" srcId="{F6114988-739D-4060-A0AF-3FD6C8E5DDC7}" destId="{EFA52DB9-DD76-4813-AD09-F15E4C7ABD8F}" srcOrd="1" destOrd="0" parTransId="{ACE1BEEA-9542-4D20-BF6E-04657E8668E3}" sibTransId="{3549CBD6-550E-421B-BA2D-6E290C1F0D94}"/>
    <dgm:cxn modelId="{8215983B-0742-4DFB-9597-AB63A73E6262}" type="presOf" srcId="{EFA52DB9-DD76-4813-AD09-F15E4C7ABD8F}" destId="{B1E0A512-C8DF-4988-8599-F6EBC33E247B}" srcOrd="0" destOrd="0" presId="urn:microsoft.com/office/officeart/2008/layout/VerticalCurvedList"/>
    <dgm:cxn modelId="{A6B1CA57-6319-4DCB-BE15-13F258B0D863}" type="presOf" srcId="{34E2D0B8-33BD-4E7D-9898-333174035B1B}" destId="{5F5D6B0B-A55B-4AB6-99D9-7B2ED6840A7B}" srcOrd="0" destOrd="0" presId="urn:microsoft.com/office/officeart/2008/layout/VerticalCurvedList"/>
    <dgm:cxn modelId="{E63CC87B-1617-480C-A4EA-ADB6719D89A2}" srcId="{F6114988-739D-4060-A0AF-3FD6C8E5DDC7}" destId="{BDB03227-1AFD-4AB6-81D5-D04910AA7829}" srcOrd="3" destOrd="0" parTransId="{5799D84E-ED5B-40C1-90FC-BE14A9CDADD0}" sibTransId="{3E430852-A952-4076-8FA4-9267656721B0}"/>
    <dgm:cxn modelId="{913B91F0-EED4-4F90-8B96-FB5C27F05E66}" type="presOf" srcId="{4108435F-D2EA-439B-B460-FAED8F831CCA}" destId="{7630DF88-FBA0-4705-8951-3C257B186EA7}" srcOrd="0" destOrd="0" presId="urn:microsoft.com/office/officeart/2008/layout/VerticalCurvedList"/>
    <dgm:cxn modelId="{C3E65D9D-E38F-4850-827E-E264F0DE57AC}" type="presOf" srcId="{F6114988-739D-4060-A0AF-3FD6C8E5DDC7}" destId="{25224ABF-80E0-4273-BBF3-4567BE4C5414}" srcOrd="0" destOrd="0" presId="urn:microsoft.com/office/officeart/2008/layout/VerticalCurvedList"/>
    <dgm:cxn modelId="{23E4ECD8-59FE-4349-ADC2-2010F60978D7}" type="presOf" srcId="{8FCD54FC-F4E2-4538-B84B-83BD68F87314}" destId="{D4647FAF-7B89-4F64-B91F-ED13B1E88D12}" srcOrd="0" destOrd="0" presId="urn:microsoft.com/office/officeart/2008/layout/VerticalCurvedList"/>
    <dgm:cxn modelId="{098591D3-9C99-4039-ACBD-F137E1C44D54}" srcId="{F6114988-739D-4060-A0AF-3FD6C8E5DDC7}" destId="{8FCD54FC-F4E2-4538-B84B-83BD68F87314}" srcOrd="0" destOrd="0" parTransId="{AF448736-99A8-4F1C-BC87-3CFDE2EC7E95}" sibTransId="{4108435F-D2EA-439B-B460-FAED8F831CCA}"/>
    <dgm:cxn modelId="{2D8EF238-A93E-4F3B-9AEE-8CFE57A8B140}" srcId="{F6114988-739D-4060-A0AF-3FD6C8E5DDC7}" destId="{34E2D0B8-33BD-4E7D-9898-333174035B1B}" srcOrd="2" destOrd="0" parTransId="{2F197CB6-6C34-4886-B88A-5213767E6C1A}" sibTransId="{4B0558C4-8B02-408A-8CFF-FBC6F5D0653C}"/>
    <dgm:cxn modelId="{2457FCB7-8F89-4BA1-AAC4-07C8B3F33618}" type="presOf" srcId="{BDB03227-1AFD-4AB6-81D5-D04910AA7829}" destId="{FB01498A-3059-4740-8BED-8F4A112257A4}" srcOrd="0" destOrd="0" presId="urn:microsoft.com/office/officeart/2008/layout/VerticalCurvedList"/>
    <dgm:cxn modelId="{F651F91B-9ABE-430F-86EF-A9F3D3361820}" type="presParOf" srcId="{25224ABF-80E0-4273-BBF3-4567BE4C5414}" destId="{A8841152-FA32-4918-A1AA-3447C33FAB91}" srcOrd="0" destOrd="0" presId="urn:microsoft.com/office/officeart/2008/layout/VerticalCurvedList"/>
    <dgm:cxn modelId="{89B656AE-7E77-4D3A-96BB-D5DA96C1B1AD}" type="presParOf" srcId="{A8841152-FA32-4918-A1AA-3447C33FAB91}" destId="{F08858B3-9E22-4DE2-9D87-96864DA74084}" srcOrd="0" destOrd="0" presId="urn:microsoft.com/office/officeart/2008/layout/VerticalCurvedList"/>
    <dgm:cxn modelId="{EFFFF4BF-6782-454A-AE94-22C71A479115}" type="presParOf" srcId="{F08858B3-9E22-4DE2-9D87-96864DA74084}" destId="{DDEEB818-5985-417E-AE83-DD928E2A32F1}" srcOrd="0" destOrd="0" presId="urn:microsoft.com/office/officeart/2008/layout/VerticalCurvedList"/>
    <dgm:cxn modelId="{DA095FBD-177F-4FE2-8904-B0DE2EA4C9E6}" type="presParOf" srcId="{F08858B3-9E22-4DE2-9D87-96864DA74084}" destId="{7630DF88-FBA0-4705-8951-3C257B186EA7}" srcOrd="1" destOrd="0" presId="urn:microsoft.com/office/officeart/2008/layout/VerticalCurvedList"/>
    <dgm:cxn modelId="{BD2CEA2D-48DF-4501-9F5A-6DFEAC01D38A}" type="presParOf" srcId="{F08858B3-9E22-4DE2-9D87-96864DA74084}" destId="{ED209864-C62D-4BE0-AC09-FD9601949E8A}" srcOrd="2" destOrd="0" presId="urn:microsoft.com/office/officeart/2008/layout/VerticalCurvedList"/>
    <dgm:cxn modelId="{E2F53600-07B5-4E99-B677-069B92222DAF}" type="presParOf" srcId="{F08858B3-9E22-4DE2-9D87-96864DA74084}" destId="{03100C3B-D80E-4CE1-866F-A83A4F4C7883}" srcOrd="3" destOrd="0" presId="urn:microsoft.com/office/officeart/2008/layout/VerticalCurvedList"/>
    <dgm:cxn modelId="{784A4DF4-B1C7-47F9-BD4D-054C8A516B90}" type="presParOf" srcId="{A8841152-FA32-4918-A1AA-3447C33FAB91}" destId="{D4647FAF-7B89-4F64-B91F-ED13B1E88D12}" srcOrd="1" destOrd="0" presId="urn:microsoft.com/office/officeart/2008/layout/VerticalCurvedList"/>
    <dgm:cxn modelId="{02BA3A3F-2246-49D1-84D4-033909E48793}" type="presParOf" srcId="{A8841152-FA32-4918-A1AA-3447C33FAB91}" destId="{F3222940-0365-4D7E-8B1D-A09F654143A5}" srcOrd="2" destOrd="0" presId="urn:microsoft.com/office/officeart/2008/layout/VerticalCurvedList"/>
    <dgm:cxn modelId="{333D9806-EBB3-4C1B-9DB8-79BC8D97929F}" type="presParOf" srcId="{F3222940-0365-4D7E-8B1D-A09F654143A5}" destId="{25695206-6F25-4348-B9AF-E7708285A981}" srcOrd="0" destOrd="0" presId="urn:microsoft.com/office/officeart/2008/layout/VerticalCurvedList"/>
    <dgm:cxn modelId="{C7345387-AE1F-4123-919F-80DAD68BAB86}" type="presParOf" srcId="{A8841152-FA32-4918-A1AA-3447C33FAB91}" destId="{B1E0A512-C8DF-4988-8599-F6EBC33E247B}" srcOrd="3" destOrd="0" presId="urn:microsoft.com/office/officeart/2008/layout/VerticalCurvedList"/>
    <dgm:cxn modelId="{112B423F-81C3-4D33-8EE6-192522DFBF5C}" type="presParOf" srcId="{A8841152-FA32-4918-A1AA-3447C33FAB91}" destId="{ED3D1D08-20B1-44A4-A880-48A7AE874C91}" srcOrd="4" destOrd="0" presId="urn:microsoft.com/office/officeart/2008/layout/VerticalCurvedList"/>
    <dgm:cxn modelId="{6084A571-E934-4BBD-A341-FE7FAC61BC0E}" type="presParOf" srcId="{ED3D1D08-20B1-44A4-A880-48A7AE874C91}" destId="{FF531313-E239-4A9E-84B5-EAC9F38B23E6}" srcOrd="0" destOrd="0" presId="urn:microsoft.com/office/officeart/2008/layout/VerticalCurvedList"/>
    <dgm:cxn modelId="{A6AACD72-8E07-4915-80B7-F770DA1DCC41}" type="presParOf" srcId="{A8841152-FA32-4918-A1AA-3447C33FAB91}" destId="{5F5D6B0B-A55B-4AB6-99D9-7B2ED6840A7B}" srcOrd="5" destOrd="0" presId="urn:microsoft.com/office/officeart/2008/layout/VerticalCurvedList"/>
    <dgm:cxn modelId="{08AE6683-2A83-4B2C-9E47-7CBDED41617A}" type="presParOf" srcId="{A8841152-FA32-4918-A1AA-3447C33FAB91}" destId="{693ABE2A-630B-4208-BE1B-3E67FCCA5B96}" srcOrd="6" destOrd="0" presId="urn:microsoft.com/office/officeart/2008/layout/VerticalCurvedList"/>
    <dgm:cxn modelId="{11FBBD8C-85BC-4BC8-AA6D-F1D717D7E3D6}" type="presParOf" srcId="{693ABE2A-630B-4208-BE1B-3E67FCCA5B96}" destId="{043179E3-70C4-4151-9BD7-0668E0B1C85D}" srcOrd="0" destOrd="0" presId="urn:microsoft.com/office/officeart/2008/layout/VerticalCurvedList"/>
    <dgm:cxn modelId="{F5878410-DDD4-40CA-A1D3-624575B2E81A}" type="presParOf" srcId="{A8841152-FA32-4918-A1AA-3447C33FAB91}" destId="{FB01498A-3059-4740-8BED-8F4A112257A4}" srcOrd="7" destOrd="0" presId="urn:microsoft.com/office/officeart/2008/layout/VerticalCurvedList"/>
    <dgm:cxn modelId="{7E4B4A6F-8CA9-40B5-9801-ACB6DFCF7482}" type="presParOf" srcId="{A8841152-FA32-4918-A1AA-3447C33FAB91}" destId="{B3F8D37F-C9E0-4D12-B961-260BA1BCE407}" srcOrd="8" destOrd="0" presId="urn:microsoft.com/office/officeart/2008/layout/VerticalCurvedList"/>
    <dgm:cxn modelId="{725000AF-15E0-45E8-8C85-E6EF3F750553}" type="presParOf" srcId="{B3F8D37F-C9E0-4D12-B961-260BA1BCE407}" destId="{41749C21-E905-465E-9822-3E54EA4A4F05}" srcOrd="0" destOrd="0" presId="urn:microsoft.com/office/officeart/2008/layout/VerticalCurvedList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30DF88-FBA0-4705-8951-3C257B186EA7}">
      <dsp:nvSpPr>
        <dsp:cNvPr id="0" name=""/>
        <dsp:cNvSpPr/>
      </dsp:nvSpPr>
      <dsp:spPr>
        <a:xfrm>
          <a:off x="-4279328" y="-656518"/>
          <a:ext cx="5098610" cy="5098610"/>
        </a:xfrm>
        <a:prstGeom prst="blockArc">
          <a:avLst>
            <a:gd name="adj1" fmla="val 18900000"/>
            <a:gd name="adj2" fmla="val 2700000"/>
            <a:gd name="adj3" fmla="val 424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647FAF-7B89-4F64-B91F-ED13B1E88D12}">
      <dsp:nvSpPr>
        <dsp:cNvPr id="0" name=""/>
        <dsp:cNvSpPr/>
      </dsp:nvSpPr>
      <dsp:spPr>
        <a:xfrm>
          <a:off x="429221" y="291034"/>
          <a:ext cx="3535860" cy="582372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58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Science community </a:t>
          </a:r>
        </a:p>
      </dsp:txBody>
      <dsp:txXfrm>
        <a:off x="429221" y="291034"/>
        <a:ext cx="3535860" cy="582372"/>
      </dsp:txXfrm>
    </dsp:sp>
    <dsp:sp modelId="{25695206-6F25-4348-B9AF-E7708285A981}">
      <dsp:nvSpPr>
        <dsp:cNvPr id="0" name=""/>
        <dsp:cNvSpPr/>
      </dsp:nvSpPr>
      <dsp:spPr>
        <a:xfrm>
          <a:off x="65238" y="218238"/>
          <a:ext cx="727965" cy="7279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E0A512-C8DF-4988-8599-F6EBC33E247B}">
      <dsp:nvSpPr>
        <dsp:cNvPr id="0" name=""/>
        <dsp:cNvSpPr/>
      </dsp:nvSpPr>
      <dsp:spPr>
        <a:xfrm>
          <a:off x="763109" y="1164745"/>
          <a:ext cx="3201972" cy="582372"/>
        </a:xfrm>
        <a:prstGeom prst="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58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Private Sector </a:t>
          </a:r>
        </a:p>
      </dsp:txBody>
      <dsp:txXfrm>
        <a:off x="763109" y="1164745"/>
        <a:ext cx="3201972" cy="582372"/>
      </dsp:txXfrm>
    </dsp:sp>
    <dsp:sp modelId="{FF531313-E239-4A9E-84B5-EAC9F38B23E6}">
      <dsp:nvSpPr>
        <dsp:cNvPr id="0" name=""/>
        <dsp:cNvSpPr/>
      </dsp:nvSpPr>
      <dsp:spPr>
        <a:xfrm>
          <a:off x="428528" y="1078058"/>
          <a:ext cx="727965" cy="7279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5D6B0B-A55B-4AB6-99D9-7B2ED6840A7B}">
      <dsp:nvSpPr>
        <dsp:cNvPr id="0" name=""/>
        <dsp:cNvSpPr/>
      </dsp:nvSpPr>
      <dsp:spPr>
        <a:xfrm>
          <a:off x="763109" y="2038455"/>
          <a:ext cx="3201972" cy="582372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58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Foundations</a:t>
          </a:r>
        </a:p>
      </dsp:txBody>
      <dsp:txXfrm>
        <a:off x="763109" y="2038455"/>
        <a:ext cx="3201972" cy="582372"/>
      </dsp:txXfrm>
    </dsp:sp>
    <dsp:sp modelId="{043179E3-70C4-4151-9BD7-0668E0B1C85D}">
      <dsp:nvSpPr>
        <dsp:cNvPr id="0" name=""/>
        <dsp:cNvSpPr/>
      </dsp:nvSpPr>
      <dsp:spPr>
        <a:xfrm>
          <a:off x="399126" y="1965658"/>
          <a:ext cx="727965" cy="7279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01498A-3059-4740-8BED-8F4A112257A4}">
      <dsp:nvSpPr>
        <dsp:cNvPr id="0" name=""/>
        <dsp:cNvSpPr/>
      </dsp:nvSpPr>
      <dsp:spPr>
        <a:xfrm>
          <a:off x="429221" y="2912165"/>
          <a:ext cx="3535860" cy="582372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58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UN partners</a:t>
          </a:r>
        </a:p>
      </dsp:txBody>
      <dsp:txXfrm>
        <a:off x="429221" y="2912165"/>
        <a:ext cx="3535860" cy="582372"/>
      </dsp:txXfrm>
    </dsp:sp>
    <dsp:sp modelId="{41749C21-E905-465E-9822-3E54EA4A4F05}">
      <dsp:nvSpPr>
        <dsp:cNvPr id="0" name=""/>
        <dsp:cNvSpPr/>
      </dsp:nvSpPr>
      <dsp:spPr>
        <a:xfrm>
          <a:off x="65238" y="2839369"/>
          <a:ext cx="727965" cy="7279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6725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1"/>
            <a:ext cx="3038475" cy="466725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fld id="{BC39D145-B22D-4B07-9F3F-E71CB4EF459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3038475" cy="466725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676"/>
            <a:ext cx="3038475" cy="466725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fld id="{880983A5-D391-478D-94F6-14DEC5BCF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066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CF3E4278-8920-47F0-9283-719262CB7714}" type="datetimeFigureOut">
              <a:rPr lang="en-US" smtClean="0"/>
              <a:t>1/20/2020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693F3B3-A63C-4DA7-AEC1-C64AF4EF6E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9184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know that changes the image you may have of our ocean; It changed ours, too, when we learned about it,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3F3B3-A63C-4DA7-AEC1-C64AF4EF6E5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698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>
            <a:extLst>
              <a:ext uri="{FF2B5EF4-FFF2-40B4-BE49-F238E27FC236}">
                <a16:creationId xmlns:a16="http://schemas.microsoft.com/office/drawing/2014/main" id="{568FEDDA-A7F3-224F-A5F3-551EAEC227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>
            <a:extLst>
              <a:ext uri="{FF2B5EF4-FFF2-40B4-BE49-F238E27FC236}">
                <a16:creationId xmlns:a16="http://schemas.microsoft.com/office/drawing/2014/main" id="{B4D85E78-D06F-6345-A782-D6E1EA30B9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fact, the sustainable Goals have been partially achieved overall, and some say we haven't made any progress of some of the goals, such as goal 17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== Whey do we need Decade of Ocean science now?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81923" name="Slide Number Placeholder 3">
            <a:extLst>
              <a:ext uri="{FF2B5EF4-FFF2-40B4-BE49-F238E27FC236}">
                <a16:creationId xmlns:a16="http://schemas.microsoft.com/office/drawing/2014/main" id="{4F2A7313-7BA8-CB4C-BE69-3F1585B7B5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564B478-9EF2-214D-9B72-2DC5F7219B52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1036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6d322b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6800" y="696913"/>
            <a:ext cx="4876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6d322bc9_0_0:notes"/>
          <p:cNvSpPr txBox="1">
            <a:spLocks noGrp="1"/>
          </p:cNvSpPr>
          <p:nvPr>
            <p:ph type="body" idx="1"/>
          </p:nvPr>
        </p:nvSpPr>
        <p:spPr>
          <a:xfrm>
            <a:off x="805212" y="3779182"/>
            <a:ext cx="5608320" cy="4907618"/>
          </a:xfrm>
          <a:prstGeom prst="rect">
            <a:avLst/>
          </a:prstGeom>
        </p:spPr>
        <p:txBody>
          <a:bodyPr spcFirstLastPara="1" wrap="square" lIns="93148" tIns="93148" rIns="93148" bIns="93148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But these steps will be effective only if they are based on sound and informed knowledge of science.  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endParaRPr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3F3B3-A63C-4DA7-AEC1-C64AF4EF6E5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144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== Whey do we need Decade of Ocean science now?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fact, Ocean Science has made many remarkable achievements in some areas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 sz="800" dirty="0">
              <a:solidFill>
                <a:schemeClr val="bg1"/>
              </a:solidFill>
            </a:endParaRPr>
          </a:p>
          <a:p>
            <a:pPr algn="l"/>
            <a:r>
              <a:rPr lang="en-GB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Proclaimed the </a:t>
            </a:r>
            <a:r>
              <a:rPr lang="en-GB" sz="1200" u="sng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UN Decade of Ocean </a:t>
            </a:r>
            <a:br>
              <a:rPr lang="en-GB" sz="1200" u="sng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GB" sz="1200" u="sng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Science for Sustainable Development </a:t>
            </a:r>
            <a:br>
              <a:rPr lang="en-GB" sz="1200" u="sng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GB" sz="1200" u="sng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2021-2030</a:t>
            </a:r>
            <a:r>
              <a:rPr lang="en-GB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 </a:t>
            </a:r>
            <a:r>
              <a:rPr lang="en-GB" sz="1200" dirty="0">
                <a:solidFill>
                  <a:schemeClr val="accent4">
                    <a:lumMod val="75000"/>
                  </a:schemeClr>
                </a:solidFill>
              </a:rPr>
              <a:t>within existing structures </a:t>
            </a:r>
            <a:br>
              <a:rPr lang="en-GB" sz="12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GB" sz="1200" dirty="0">
                <a:solidFill>
                  <a:schemeClr val="accent4">
                    <a:lumMod val="75000"/>
                  </a:schemeClr>
                </a:solidFill>
              </a:rPr>
              <a:t>and available resources</a:t>
            </a:r>
            <a:r>
              <a:rPr lang="en-GB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br>
              <a:rPr lang="en-GB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GB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and called upon the IOC to prepare an </a:t>
            </a:r>
            <a:r>
              <a:rPr lang="en-GB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implementation plan</a:t>
            </a:r>
            <a:r>
              <a:rPr lang="en-GB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for the Decade </a:t>
            </a:r>
            <a:br>
              <a:rPr lang="en-GB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GB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 consultation with …(everyone).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64320-C8CE-3D44-918B-6A6D8B336FE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6594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fr-FR" b="0" dirty="0">
              <a:effectLst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64320-C8CE-3D44-918B-6A6D8B336FE5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8018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Responsive</a:t>
            </a:r>
            <a:r>
              <a:rPr lang="en-US" b="1" baseline="0" dirty="0"/>
              <a:t> to societal needs: </a:t>
            </a:r>
          </a:p>
          <a:p>
            <a:endParaRPr lang="en-US" baseline="0" dirty="0"/>
          </a:p>
          <a:p>
            <a:r>
              <a:rPr lang="en-US" baseline="0" dirty="0"/>
              <a:t>If the societal benefits of the sustainable use of the ocean are to be accrued through achievement of the SDG targets as well as other frameworks, it is important to define a number of outcomes that the Decade will address over the course of its implementation. </a:t>
            </a:r>
          </a:p>
          <a:p>
            <a:r>
              <a:rPr lang="en-US" baseline="0" dirty="0"/>
              <a:t>These outcomes are considered to be highly transformative because they are expected to trigger environmental, societal and policy changes. </a:t>
            </a:r>
          </a:p>
          <a:p>
            <a:endParaRPr lang="en-US" baseline="0" dirty="0"/>
          </a:p>
          <a:p>
            <a:r>
              <a:rPr lang="en-US" baseline="0" dirty="0"/>
              <a:t>The Decade will address both deep disciplinary understanding of ocean processes and solution-oriented research to generate knowledge. </a:t>
            </a:r>
          </a:p>
          <a:p>
            <a:r>
              <a:rPr lang="en-US" baseline="0" dirty="0"/>
              <a:t>This knowledge will support societal actors in reducing pressures of the ocean, preserving and restoring ocean ecosystems and safeguarding ocean-related prosperity for generations to come. </a:t>
            </a:r>
          </a:p>
          <a:p>
            <a:r>
              <a:rPr lang="en-US" baseline="0" dirty="0"/>
              <a:t>The Decade should turn the scientific knowledge and understanding into effective actions supporting improved ocean management, stewardship and sustainable development. </a:t>
            </a:r>
          </a:p>
          <a:p>
            <a:endParaRPr lang="en-US" baseline="0" dirty="0"/>
          </a:p>
          <a:p>
            <a:r>
              <a:rPr lang="en-US" baseline="0" dirty="0"/>
              <a:t>Here are 6 societal outcomes.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64320-C8CE-3D44-918B-6A6D8B336FE5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6264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64320-C8CE-3D44-918B-6A6D8B336FE5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09995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6d322b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6800" y="696913"/>
            <a:ext cx="4876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6d322bc9_0_0:notes"/>
          <p:cNvSpPr txBox="1">
            <a:spLocks noGrp="1"/>
          </p:cNvSpPr>
          <p:nvPr>
            <p:ph type="body" idx="1"/>
          </p:nvPr>
        </p:nvSpPr>
        <p:spPr>
          <a:xfrm>
            <a:off x="805212" y="3779182"/>
            <a:ext cx="5608320" cy="4907618"/>
          </a:xfrm>
          <a:prstGeom prst="rect">
            <a:avLst/>
          </a:prstGeom>
        </p:spPr>
        <p:txBody>
          <a:bodyPr spcFirstLastPara="1" wrap="square" lIns="93148" tIns="93148" rIns="93148" bIns="93148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i="0" dirty="0" smtClean="0">
                <a:latin typeface="Arial" panose="020B0604020202020204" pitchFamily="34" charset="0"/>
                <a:cs typeface="Arial" panose="020B0604020202020204" pitchFamily="34" charset="0"/>
              </a:rPr>
              <a:t>Decade will</a:t>
            </a:r>
            <a:r>
              <a:rPr lang="en-US" i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not start from scratch , it will build on….</a:t>
            </a:r>
            <a:endParaRPr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3F3B3-A63C-4DA7-AEC1-C64AF4EF6E5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0161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02EA80-1085-4E28-8F44-E1E75188D2A2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5385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5 </a:t>
            </a:r>
            <a:r>
              <a:rPr lang="fr-FR" dirty="0" err="1"/>
              <a:t>regional</a:t>
            </a:r>
            <a:r>
              <a:rPr lang="fr-FR" dirty="0"/>
              <a:t> workshops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take</a:t>
            </a:r>
            <a:r>
              <a:rPr lang="fr-FR" dirty="0"/>
              <a:t> place in 2019 to </a:t>
            </a:r>
            <a:r>
              <a:rPr lang="fr-FR" dirty="0" err="1"/>
              <a:t>cover</a:t>
            </a:r>
            <a:r>
              <a:rPr lang="fr-FR" dirty="0"/>
              <a:t> the main Ocean basin</a:t>
            </a:r>
            <a:r>
              <a:rPr lang="fr-FR" baseline="0" dirty="0"/>
              <a:t> and </a:t>
            </a:r>
            <a:r>
              <a:rPr lang="fr-FR" baseline="0" dirty="0" err="1"/>
              <a:t>will</a:t>
            </a:r>
            <a:r>
              <a:rPr lang="fr-FR" baseline="0" dirty="0"/>
              <a:t> </a:t>
            </a:r>
            <a:r>
              <a:rPr lang="fr-FR" baseline="0" dirty="0" err="1"/>
              <a:t>contribute</a:t>
            </a:r>
            <a:r>
              <a:rPr lang="fr-FR" baseline="0" dirty="0"/>
              <a:t> to the Regular </a:t>
            </a:r>
            <a:r>
              <a:rPr lang="fr-FR" baseline="0" dirty="0" err="1"/>
              <a:t>Process</a:t>
            </a:r>
            <a:r>
              <a:rPr lang="fr-FR" baseline="0" dirty="0"/>
              <a:t> (</a:t>
            </a:r>
            <a:r>
              <a:rPr lang="fr-FR" dirty="0" err="1"/>
              <a:t>corresponding</a:t>
            </a:r>
            <a:r>
              <a:rPr lang="fr-FR" dirty="0"/>
              <a:t> to the workshops </a:t>
            </a:r>
            <a:r>
              <a:rPr lang="fr-FR" dirty="0" err="1"/>
              <a:t>organized</a:t>
            </a:r>
            <a:r>
              <a:rPr lang="fr-FR" dirty="0"/>
              <a:t> to </a:t>
            </a:r>
            <a:r>
              <a:rPr lang="fr-FR" dirty="0" err="1"/>
              <a:t>assist</a:t>
            </a:r>
            <a:r>
              <a:rPr lang="fr-FR" dirty="0"/>
              <a:t> the Regular </a:t>
            </a:r>
            <a:r>
              <a:rPr lang="fr-FR" dirty="0" err="1"/>
              <a:t>Process</a:t>
            </a:r>
            <a:r>
              <a:rPr lang="fr-FR" dirty="0"/>
              <a:t> for global </a:t>
            </a:r>
            <a:r>
              <a:rPr lang="fr-FR" dirty="0" err="1"/>
              <a:t>reporting</a:t>
            </a:r>
            <a:r>
              <a:rPr lang="fr-FR" dirty="0"/>
              <a:t> and </a:t>
            </a:r>
            <a:r>
              <a:rPr lang="fr-FR" dirty="0" err="1"/>
              <a:t>assessment</a:t>
            </a:r>
            <a:r>
              <a:rPr lang="fr-FR" dirty="0"/>
              <a:t> of the state of the marine </a:t>
            </a:r>
            <a:r>
              <a:rPr lang="fr-FR" dirty="0" err="1"/>
              <a:t>environment</a:t>
            </a:r>
            <a:r>
              <a:rPr lang="fr-FR" dirty="0"/>
              <a:t>, </a:t>
            </a:r>
            <a:r>
              <a:rPr lang="fr-FR" dirty="0" err="1"/>
              <a:t>including</a:t>
            </a:r>
            <a:r>
              <a:rPr lang="fr-FR" dirty="0"/>
              <a:t> </a:t>
            </a:r>
            <a:r>
              <a:rPr lang="fr-FR" dirty="0" err="1"/>
              <a:t>socioeconomic</a:t>
            </a:r>
            <a:r>
              <a:rPr lang="fr-FR" dirty="0"/>
              <a:t> aspects):</a:t>
            </a:r>
          </a:p>
          <a:p>
            <a:pPr marL="228600" indent="-228600">
              <a:buAutoNum type="alphaLcParenBoth"/>
            </a:pPr>
            <a:r>
              <a:rPr lang="fr-FR" dirty="0"/>
              <a:t>The </a:t>
            </a:r>
            <a:r>
              <a:rPr lang="fr-FR" dirty="0" err="1"/>
              <a:t>North</a:t>
            </a:r>
            <a:r>
              <a:rPr lang="fr-FR" dirty="0"/>
              <a:t> Pacific;</a:t>
            </a:r>
          </a:p>
          <a:p>
            <a:pPr marL="228600" indent="-228600">
              <a:buAutoNum type="alphaLcParenBoth"/>
            </a:pPr>
            <a:r>
              <a:rPr lang="fr-FR" dirty="0"/>
              <a:t>The South Pacific; </a:t>
            </a:r>
          </a:p>
          <a:p>
            <a:pPr marL="228600" indent="-228600">
              <a:buAutoNum type="alphaLcParenBoth"/>
            </a:pPr>
            <a:r>
              <a:rPr lang="fr-FR" dirty="0"/>
              <a:t>The </a:t>
            </a:r>
            <a:r>
              <a:rPr lang="fr-FR" dirty="0" err="1"/>
              <a:t>Indian</a:t>
            </a:r>
            <a:r>
              <a:rPr lang="fr-FR" dirty="0"/>
              <a:t> </a:t>
            </a:r>
            <a:r>
              <a:rPr lang="fr-FR" dirty="0" err="1"/>
              <a:t>Ocean</a:t>
            </a:r>
            <a:r>
              <a:rPr lang="fr-FR" dirty="0"/>
              <a:t> (</a:t>
            </a:r>
            <a:r>
              <a:rPr lang="fr-FR" dirty="0" err="1"/>
              <a:t>including</a:t>
            </a:r>
            <a:r>
              <a:rPr lang="fr-FR" dirty="0"/>
              <a:t> the </a:t>
            </a:r>
            <a:r>
              <a:rPr lang="fr-FR" dirty="0" err="1"/>
              <a:t>Arabian</a:t>
            </a:r>
            <a:r>
              <a:rPr lang="fr-FR" dirty="0"/>
              <a:t> </a:t>
            </a:r>
            <a:r>
              <a:rPr lang="fr-FR" dirty="0" err="1"/>
              <a:t>Sea</a:t>
            </a:r>
            <a:r>
              <a:rPr lang="fr-FR" dirty="0"/>
              <a:t> and the </a:t>
            </a:r>
            <a:r>
              <a:rPr lang="fr-FR" dirty="0" err="1"/>
              <a:t>Bay</a:t>
            </a:r>
            <a:r>
              <a:rPr lang="fr-FR" dirty="0"/>
              <a:t> of </a:t>
            </a:r>
            <a:r>
              <a:rPr lang="fr-FR" dirty="0" err="1"/>
              <a:t>Bengal</a:t>
            </a:r>
            <a:r>
              <a:rPr lang="fr-FR" dirty="0"/>
              <a:t>), the </a:t>
            </a:r>
            <a:r>
              <a:rPr lang="fr-FR" dirty="0" err="1"/>
              <a:t>Red</a:t>
            </a:r>
            <a:r>
              <a:rPr lang="fr-FR" dirty="0"/>
              <a:t> </a:t>
            </a:r>
            <a:r>
              <a:rPr lang="fr-FR" dirty="0" err="1"/>
              <a:t>Sea</a:t>
            </a:r>
            <a:r>
              <a:rPr lang="fr-FR" dirty="0"/>
              <a:t> and Gulf of Aden and the ROPME/RECOFI area; 5 </a:t>
            </a:r>
          </a:p>
          <a:p>
            <a:pPr marL="228600" indent="-228600">
              <a:buAutoNum type="alphaLcParenBoth"/>
            </a:pPr>
            <a:r>
              <a:rPr lang="fr-FR" dirty="0"/>
              <a:t>The </a:t>
            </a:r>
            <a:r>
              <a:rPr lang="fr-FR" dirty="0" err="1"/>
              <a:t>North</a:t>
            </a:r>
            <a:r>
              <a:rPr lang="fr-FR" dirty="0"/>
              <a:t> Atlantic, the </a:t>
            </a:r>
            <a:r>
              <a:rPr lang="fr-FR" dirty="0" err="1"/>
              <a:t>Baltic</a:t>
            </a:r>
            <a:r>
              <a:rPr lang="fr-FR" dirty="0"/>
              <a:t> </a:t>
            </a:r>
            <a:r>
              <a:rPr lang="fr-FR" dirty="0" err="1"/>
              <a:t>Sea</a:t>
            </a:r>
            <a:r>
              <a:rPr lang="fr-FR" dirty="0"/>
              <a:t>, the </a:t>
            </a:r>
            <a:r>
              <a:rPr lang="fr-FR" dirty="0" err="1"/>
              <a:t>Mediterranean</a:t>
            </a:r>
            <a:r>
              <a:rPr lang="fr-FR" dirty="0"/>
              <a:t> </a:t>
            </a:r>
            <a:r>
              <a:rPr lang="fr-FR" dirty="0" err="1"/>
              <a:t>Sea</a:t>
            </a:r>
            <a:r>
              <a:rPr lang="fr-FR" dirty="0"/>
              <a:t> and the Black </a:t>
            </a:r>
            <a:r>
              <a:rPr lang="fr-FR" dirty="0" err="1"/>
              <a:t>Sea</a:t>
            </a:r>
            <a:r>
              <a:rPr lang="fr-FR" dirty="0"/>
              <a:t>; </a:t>
            </a:r>
          </a:p>
          <a:p>
            <a:pPr marL="228600" indent="-228600">
              <a:buAutoNum type="alphaLcParenBoth"/>
            </a:pPr>
            <a:r>
              <a:rPr lang="fr-FR" dirty="0"/>
              <a:t>and The South Atlantic (</a:t>
            </a:r>
            <a:r>
              <a:rPr lang="fr-FR" dirty="0" err="1"/>
              <a:t>between</a:t>
            </a:r>
            <a:r>
              <a:rPr lang="fr-FR" dirty="0"/>
              <a:t> the </a:t>
            </a:r>
            <a:r>
              <a:rPr lang="fr-FR" dirty="0" err="1"/>
              <a:t>African</a:t>
            </a:r>
            <a:r>
              <a:rPr lang="fr-FR" dirty="0"/>
              <a:t> and American </a:t>
            </a:r>
            <a:r>
              <a:rPr lang="fr-FR" dirty="0" err="1"/>
              <a:t>coasts</a:t>
            </a:r>
            <a:r>
              <a:rPr lang="fr-FR" dirty="0"/>
              <a:t>) and the </a:t>
            </a:r>
            <a:r>
              <a:rPr lang="fr-FR" dirty="0" err="1"/>
              <a:t>wider</a:t>
            </a:r>
            <a:r>
              <a:rPr lang="fr-FR" dirty="0"/>
              <a:t> Caribbean.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4148F-39F6-634B-AEE9-D6C6C0EF12D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8800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SAP will then present the intended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science action outcomes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Decade. These will anticipate the impacts of the Decade on ocean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 to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bridge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 generated by ocean science with actions needed to achieve ocean sustainability.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section of the SAB will be populated with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conventional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science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(e.g. ICES Science Plan; the WCRP Strategic Plan 2019–2028) that will have undertaken, on the basis of the principles of the SAP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02EA80-1085-4E28-8F44-E1E75188D2A2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8693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6d322b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6800" y="696913"/>
            <a:ext cx="4876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6d322bc9_0_0:notes"/>
          <p:cNvSpPr txBox="1">
            <a:spLocks noGrp="1"/>
          </p:cNvSpPr>
          <p:nvPr>
            <p:ph type="body" idx="1"/>
          </p:nvPr>
        </p:nvSpPr>
        <p:spPr>
          <a:xfrm>
            <a:off x="805212" y="3779182"/>
            <a:ext cx="5608320" cy="4907618"/>
          </a:xfrm>
          <a:prstGeom prst="rect">
            <a:avLst/>
          </a:prstGeom>
        </p:spPr>
        <p:txBody>
          <a:bodyPr spcFirstLastPara="1" wrap="square" lIns="93148" tIns="93148" rIns="93148" bIns="93148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None/>
              <a:tabLst/>
              <a:defRPr/>
            </a:pP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Ocean supports life on earth-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According to statistics recently quoted  …..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endParaRPr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3F3B3-A63C-4DA7-AEC1-C64AF4EF6E5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8950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</a:rPr>
              <a:t> I congratulate you, and everybody associated with these efforts, for getting so much done so quickly. But we must always keep moving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3F3B3-A63C-4DA7-AEC1-C64AF4EF6E5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023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We are alarmed</a:t>
            </a:r>
            <a:r>
              <a:rPr lang="en-US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by the Ocean </a:t>
            </a:r>
            <a:r>
              <a:rPr lang="en-US" b="1" baseline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challneges</a:t>
            </a:r>
            <a:r>
              <a:rPr lang="en-US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as&gt;&gt;&gt;&gt;&gt;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ocean is changing rapidly in ways that are still not fully understood or predictable. Important marine ecosystem services that humanity benefit is under threat. 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Unsustainable resource extraction, pollution and habitat destruction are on the rise in many parts of the world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3F3B3-A63C-4DA7-AEC1-C64AF4EF6E5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990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Last World Economic Forum report points out that each year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3F3B3-A63C-4DA7-AEC1-C64AF4EF6E5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644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last report of climat  Changes by </a:t>
            </a:r>
            <a:r>
              <a:rPr lang="fr-FR" dirty="0"/>
              <a:t>the IPCC SROC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64320-C8CE-3D44-918B-6A6D8B336FE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1622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6d322b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6800" y="696913"/>
            <a:ext cx="4876800" cy="2743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6d322bc9_0_0:notes"/>
          <p:cNvSpPr txBox="1">
            <a:spLocks noGrp="1"/>
          </p:cNvSpPr>
          <p:nvPr>
            <p:ph type="body" idx="1"/>
          </p:nvPr>
        </p:nvSpPr>
        <p:spPr>
          <a:xfrm>
            <a:off x="805212" y="3779182"/>
            <a:ext cx="5608320" cy="4907618"/>
          </a:xfrm>
          <a:prstGeom prst="rect">
            <a:avLst/>
          </a:prstGeom>
        </p:spPr>
        <p:txBody>
          <a:bodyPr spcFirstLastPara="1" wrap="square" lIns="93148" tIns="93148" rIns="93148" bIns="93148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endParaRPr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3F3B3-A63C-4DA7-AEC1-C64AF4EF6E5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3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But these steps will be effective only if they are based on sound and informed knowledge of science.  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64320-C8CE-3D44-918B-6A6D8B336FE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2392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EU announced new  22 new commitments for clean, healthy and safe oceans and launches The Ocean Tracker (at Ocean Conference,2019 Oslo, Norway October  </a:t>
            </a:r>
            <a:endParaRPr lang="en-US" dirty="0" smtClean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3F3B3-A63C-4DA7-AEC1-C64AF4EF6E5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987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the SDGs Goals, the world met for the first time around a simple and shared agenda. </a:t>
            </a:r>
            <a:endParaRPr lang="fr-FR" dirty="0" smtClean="0"/>
          </a:p>
          <a:p>
            <a:r>
              <a:rPr lang="fr-FR" dirty="0" smtClean="0"/>
              <a:t>Good </a:t>
            </a:r>
            <a:r>
              <a:rPr lang="fr-FR" dirty="0" err="1"/>
              <a:t>political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as </a:t>
            </a:r>
            <a:r>
              <a:rPr lang="fr-FR" dirty="0" err="1"/>
              <a:t>relfected</a:t>
            </a:r>
            <a:r>
              <a:rPr lang="fr-FR" dirty="0"/>
              <a:t> by </a:t>
            </a:r>
            <a:r>
              <a:rPr lang="fr-FR" dirty="0" err="1"/>
              <a:t>SDGs</a:t>
            </a:r>
            <a:r>
              <a:rPr lang="fr-FR" dirty="0"/>
              <a:t>, and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ocean</a:t>
            </a:r>
            <a:r>
              <a:rPr lang="fr-FR" dirty="0"/>
              <a:t> fora</a:t>
            </a:r>
          </a:p>
          <a:p>
            <a:r>
              <a:rPr lang="fr-FR" dirty="0"/>
              <a:t>But </a:t>
            </a:r>
            <a:r>
              <a:rPr lang="fr-FR" dirty="0" err="1" smtClean="0"/>
              <a:t>still</a:t>
            </a:r>
            <a:r>
              <a:rPr lang="fr-FR" dirty="0" smtClean="0"/>
              <a:t> </a:t>
            </a:r>
            <a:r>
              <a:rPr lang="fr-FR" dirty="0" err="1" smtClean="0"/>
              <a:t>our</a:t>
            </a:r>
            <a:r>
              <a:rPr lang="fr-FR" dirty="0" smtClean="0"/>
              <a:t> </a:t>
            </a:r>
            <a:r>
              <a:rPr lang="fr-FR" dirty="0" err="1" smtClean="0"/>
              <a:t>ocean</a:t>
            </a:r>
            <a:r>
              <a:rPr lang="fr-FR" dirty="0" smtClean="0"/>
              <a:t> </a:t>
            </a:r>
            <a:r>
              <a:rPr lang="fr-FR" dirty="0" err="1" smtClean="0"/>
              <a:t>polluted</a:t>
            </a:r>
            <a:r>
              <a:rPr lang="fr-FR" dirty="0" smtClean="0"/>
              <a:t>  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speciﬁc targets in the ocean-focused Goal 14  are to:</a:t>
            </a:r>
          </a:p>
          <a:p>
            <a:pPr marL="514350" indent="-514350">
              <a:buAutoNum type="arabicPeriod"/>
            </a:pPr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Stop pollution ,finishing, acidification - . Manage and restore ecosystems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But these steps will be effective only if they are based on sound and informed knowledge of science.  </a:t>
            </a:r>
          </a:p>
          <a:p>
            <a:pPr marL="514350" indent="-514350">
              <a:buAutoNum type="arabicPeriod"/>
            </a:pPr>
            <a:endParaRPr lang="en-US" sz="12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64320-C8CE-3D44-918B-6A6D8B336FE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5708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1_Title Slide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2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4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9pPr>
          </a:lstStyle>
          <a:p>
            <a:endParaRPr/>
          </a:p>
        </p:txBody>
      </p:sp>
      <p:sp>
        <p:nvSpPr>
          <p:cNvPr id="279" name="Google Shape;279;p42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80" name="Google Shape;280;p42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81" name="Google Shape;281;p42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087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54F1-44A8-406A-A4DE-280061BA59B9}" type="datetimeFigureOut">
              <a:rPr lang="fr-FR" smtClean="0"/>
              <a:t>20/01/2020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528A-BF8C-4370-AE29-F72048EE35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7831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54F1-44A8-406A-A4DE-280061BA59B9}" type="datetimeFigureOut">
              <a:rPr lang="fr-FR" smtClean="0"/>
              <a:t>20/01/2020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528A-BF8C-4370-AE29-F72048EE35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0825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FB421E-A639-F148-B1A1-591B163622C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9B1"/>
          </a:solidFill>
          <a:ln w="0">
            <a:solidFill>
              <a:srgbClr val="0069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58310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14EF73-AD98-C94C-894F-EDC52AD389D1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64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0"/>
          <p:cNvSpPr txBox="1">
            <a:spLocks noGrp="1"/>
          </p:cNvSpPr>
          <p:nvPr>
            <p:ph type="title"/>
          </p:nvPr>
        </p:nvSpPr>
        <p:spPr>
          <a:xfrm>
            <a:off x="2071243" y="-10591"/>
            <a:ext cx="82544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5" name="Google Shape;265;p40"/>
          <p:cNvSpPr txBox="1">
            <a:spLocks noGrp="1"/>
          </p:cNvSpPr>
          <p:nvPr>
            <p:ph type="body" idx="1"/>
          </p:nvPr>
        </p:nvSpPr>
        <p:spPr>
          <a:xfrm>
            <a:off x="229209" y="2154427"/>
            <a:ext cx="11733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6" name="Google Shape;266;p40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67" name="Google Shape;267;p40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68" name="Google Shape;268;p40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9468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hyperlink" Target="file:///D:\EVENT_20January\One%20Planet,%20One%20Ocean-%20Mobilizing%20Science%20to#SaveOurOcean.mp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jpeg"/><Relationship Id="rId21" Type="http://schemas.openxmlformats.org/officeDocument/2006/relationships/image" Target="../media/image43.pn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png"/><Relationship Id="rId18" Type="http://schemas.openxmlformats.org/officeDocument/2006/relationships/image" Target="../media/image59.jpeg"/><Relationship Id="rId3" Type="http://schemas.openxmlformats.org/officeDocument/2006/relationships/image" Target="../media/image45.png"/><Relationship Id="rId7" Type="http://schemas.openxmlformats.org/officeDocument/2006/relationships/image" Target="../media/image32.png"/><Relationship Id="rId12" Type="http://schemas.openxmlformats.org/officeDocument/2006/relationships/image" Target="../media/image53.png"/><Relationship Id="rId17" Type="http://schemas.openxmlformats.org/officeDocument/2006/relationships/image" Target="../media/image58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5" Type="http://schemas.openxmlformats.org/officeDocument/2006/relationships/image" Target="../media/image56.png"/><Relationship Id="rId10" Type="http://schemas.openxmlformats.org/officeDocument/2006/relationships/image" Target="../media/image51.jpeg"/><Relationship Id="rId4" Type="http://schemas.openxmlformats.org/officeDocument/2006/relationships/image" Target="../media/image46.png"/><Relationship Id="rId9" Type="http://schemas.openxmlformats.org/officeDocument/2006/relationships/image" Target="../media/image50.jpeg"/><Relationship Id="rId1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6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4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68.gif"/><Relationship Id="rId10" Type="http://schemas.openxmlformats.org/officeDocument/2006/relationships/image" Target="../media/image6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62.PNG"/><Relationship Id="rId14" Type="http://schemas.openxmlformats.org/officeDocument/2006/relationships/image" Target="../media/image6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tiff"/><Relationship Id="rId18" Type="http://schemas.openxmlformats.org/officeDocument/2006/relationships/image" Target="../media/image83.tiff"/><Relationship Id="rId3" Type="http://schemas.openxmlformats.org/officeDocument/2006/relationships/image" Target="../media/image69.tiff"/><Relationship Id="rId7" Type="http://schemas.openxmlformats.org/officeDocument/2006/relationships/image" Target="../media/image73.tiff"/><Relationship Id="rId12" Type="http://schemas.openxmlformats.org/officeDocument/2006/relationships/image" Target="../media/image78.tiff"/><Relationship Id="rId17" Type="http://schemas.openxmlformats.org/officeDocument/2006/relationships/image" Target="../media/image82.tiff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1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tiff"/><Relationship Id="rId11" Type="http://schemas.openxmlformats.org/officeDocument/2006/relationships/image" Target="../media/image77.tiff"/><Relationship Id="rId5" Type="http://schemas.openxmlformats.org/officeDocument/2006/relationships/image" Target="../media/image71.tiff"/><Relationship Id="rId15" Type="http://schemas.openxmlformats.org/officeDocument/2006/relationships/image" Target="../media/image24.tiff"/><Relationship Id="rId10" Type="http://schemas.openxmlformats.org/officeDocument/2006/relationships/image" Target="../media/image76.tiff"/><Relationship Id="rId4" Type="http://schemas.openxmlformats.org/officeDocument/2006/relationships/image" Target="../media/image70.emf"/><Relationship Id="rId9" Type="http://schemas.openxmlformats.org/officeDocument/2006/relationships/image" Target="../media/image75.tiff"/><Relationship Id="rId14" Type="http://schemas.openxmlformats.org/officeDocument/2006/relationships/image" Target="../media/image80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hyperlink" Target="file:///D:\EVENT_20January\Venice%20is%20flooded%20by%20the%20highest%20tides%20since%201960s.mp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4;p39"/>
          <p:cNvSpPr txBox="1">
            <a:spLocks/>
          </p:cNvSpPr>
          <p:nvPr/>
        </p:nvSpPr>
        <p:spPr>
          <a:xfrm>
            <a:off x="0" y="55711"/>
            <a:ext cx="12034684" cy="1034996"/>
          </a:xfrm>
          <a:prstGeom prst="rect">
            <a:avLst/>
          </a:prstGeom>
          <a:solidFill>
            <a:srgbClr val="0069B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400"/>
            <a:r>
              <a:rPr lang="en-US" sz="3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Healthy Mediterranean </a:t>
            </a:r>
            <a:r>
              <a:rPr lang="en-US" sz="2800" kern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800" kern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Arial" panose="020B0604020202020204" pitchFamily="34" charset="0"/>
              </a:rPr>
              <a:t>January 20</a:t>
            </a:r>
            <a:r>
              <a:rPr lang="en-US" sz="2800" b="1" kern="0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Arial" panose="020B0604020202020204" pitchFamily="34" charset="0"/>
              </a:rPr>
              <a:t>th</a:t>
            </a:r>
            <a:r>
              <a:rPr lang="en-US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Arial" panose="020B0604020202020204" pitchFamily="34" charset="0"/>
              </a:rPr>
              <a:t> , 2020, Venice, Italy</a:t>
            </a:r>
            <a:endParaRPr lang="en-US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099" y="5277072"/>
            <a:ext cx="50164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Prof. Suzan Kholeif</a:t>
            </a:r>
          </a:p>
          <a:p>
            <a:pPr algn="ctr"/>
            <a:r>
              <a:rPr lang="en-US" sz="2000" b="1" dirty="0" smtClean="0">
                <a:solidFill>
                  <a:srgbClr val="0000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NIOF/ EPG for UN Decade of Ocean Science</a:t>
            </a:r>
            <a:endParaRPr lang="en-US" sz="2000" b="1" dirty="0">
              <a:solidFill>
                <a:srgbClr val="0000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Object 1" descr="/tmp/-LrU0pfYqAyjbqAIX5cw-HiRes.jpg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1100541"/>
            <a:ext cx="12034684" cy="57704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7598" y="2263740"/>
            <a:ext cx="11521442" cy="138037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 UN Decade of Ocean Science - and why </a:t>
            </a: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we need it 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now???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11"/>
            <a:ext cx="1192584" cy="104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9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8" name="Group 17">
            <a:extLst>
              <a:ext uri="{FF2B5EF4-FFF2-40B4-BE49-F238E27FC236}">
                <a16:creationId xmlns:a16="http://schemas.microsoft.com/office/drawing/2014/main" id="{8B29C9A0-5C66-5E40-8259-01B5C2B328B2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228725"/>
            <a:ext cx="10423525" cy="5338763"/>
            <a:chOff x="897825" y="1044207"/>
            <a:chExt cx="10422636" cy="5339060"/>
          </a:xfrm>
        </p:grpSpPr>
        <p:pic>
          <p:nvPicPr>
            <p:cNvPr id="80900" name="Picture 3">
              <a:extLst>
                <a:ext uri="{FF2B5EF4-FFF2-40B4-BE49-F238E27FC236}">
                  <a16:creationId xmlns:a16="http://schemas.microsoft.com/office/drawing/2014/main" id="{91779D41-DC68-BF46-AF31-C2890C2D8E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65" b="9421"/>
            <a:stretch>
              <a:fillRect/>
            </a:stretch>
          </p:blipFill>
          <p:spPr bwMode="auto">
            <a:xfrm>
              <a:off x="1828800" y="1044207"/>
              <a:ext cx="9491661" cy="5339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DAB5C2E-8E89-5040-BB1F-EA9F2ED58722}"/>
                </a:ext>
              </a:extLst>
            </p:cNvPr>
            <p:cNvSpPr/>
            <p:nvPr/>
          </p:nvSpPr>
          <p:spPr>
            <a:xfrm>
              <a:off x="2101047" y="1899918"/>
              <a:ext cx="485734" cy="500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0902" name="TextBox 7">
              <a:extLst>
                <a:ext uri="{FF2B5EF4-FFF2-40B4-BE49-F238E27FC236}">
                  <a16:creationId xmlns:a16="http://schemas.microsoft.com/office/drawing/2014/main" id="{C10D39B0-2A98-B745-B91C-473FC06E32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7825" y="2400300"/>
              <a:ext cx="113223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Climate</a:t>
              </a:r>
            </a:p>
          </p:txBody>
        </p:sp>
        <p:sp>
          <p:nvSpPr>
            <p:cNvPr id="80903" name="TextBox 8">
              <a:extLst>
                <a:ext uri="{FF2B5EF4-FFF2-40B4-BE49-F238E27FC236}">
                  <a16:creationId xmlns:a16="http://schemas.microsoft.com/office/drawing/2014/main" id="{E8EC7784-1AE5-1A45-8DEB-6AF85752CC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2062" y="1715571"/>
              <a:ext cx="110158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Oceans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CF5FDC3-06D6-5E47-AC21-664F20A465DE}"/>
                </a:ext>
              </a:extLst>
            </p:cNvPr>
            <p:cNvCxnSpPr>
              <a:cxnSpLocks/>
              <a:stCxn id="80903" idx="3"/>
              <a:endCxn id="7" idx="3"/>
            </p:cNvCxnSpPr>
            <p:nvPr/>
          </p:nvCxnSpPr>
          <p:spPr>
            <a:xfrm>
              <a:off x="2023267" y="1945957"/>
              <a:ext cx="563514" cy="204799"/>
            </a:xfrm>
            <a:prstGeom prst="straightConnector1">
              <a:avLst/>
            </a:prstGeom>
            <a:ln w="476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D69F446-3465-C345-9517-E7AE0943CD43}"/>
                </a:ext>
              </a:extLst>
            </p:cNvPr>
            <p:cNvCxnSpPr>
              <a:cxnSpLocks/>
              <a:stCxn id="80902" idx="3"/>
            </p:cNvCxnSpPr>
            <p:nvPr/>
          </p:nvCxnSpPr>
          <p:spPr>
            <a:xfrm flipV="1">
              <a:off x="2029616" y="2400007"/>
              <a:ext cx="557164" cy="231788"/>
            </a:xfrm>
            <a:prstGeom prst="straightConnector1">
              <a:avLst/>
            </a:prstGeom>
            <a:ln w="476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0D59E6F3-9923-0742-8DAF-BD0FDB82A3AA}"/>
              </a:ext>
            </a:extLst>
          </p:cNvPr>
          <p:cNvSpPr txBox="1">
            <a:spLocks/>
          </p:cNvSpPr>
          <p:nvPr/>
        </p:nvSpPr>
        <p:spPr>
          <a:xfrm>
            <a:off x="310680" y="108970"/>
            <a:ext cx="943448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kern="0" dirty="0"/>
              <a:t>Do we have the knowledge and therefore solutions we need to achieve SDGs?</a:t>
            </a:r>
          </a:p>
        </p:txBody>
      </p:sp>
      <p:pic>
        <p:nvPicPr>
          <p:cNvPr id="80897" name="Picture 5">
            <a:extLst>
              <a:ext uri="{FF2B5EF4-FFF2-40B4-BE49-F238E27FC236}">
                <a16:creationId xmlns:a16="http://schemas.microsoft.com/office/drawing/2014/main" id="{741E5FF8-4793-BE46-991B-FA86CAE22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5075" y="116632"/>
            <a:ext cx="1617589" cy="16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06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63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4843" y="5682925"/>
            <a:ext cx="3685045" cy="1159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543715" y="1407437"/>
            <a:ext cx="11205556" cy="2246769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</a:t>
            </a:r>
          </a:p>
          <a:p>
            <a:pPr algn="ctr"/>
            <a:r>
              <a:rPr lang="en-US" sz="2800" dirty="0" smtClean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To </a:t>
            </a:r>
            <a:r>
              <a:rPr lang="en-US" sz="2800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meet this challenges the UN General Assembly called for an acceleration of Ocean Science data exchange to reverse declines in the health and functioning of the ocean </a:t>
            </a:r>
            <a:r>
              <a:rPr lang="en-US" sz="2800" dirty="0" smtClean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system.</a:t>
            </a:r>
          </a:p>
          <a:p>
            <a:pPr algn="ctr"/>
            <a:endParaRPr lang="en-US" sz="2800" dirty="0">
              <a:solidFill>
                <a:srgbClr val="0000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914400" y="139709"/>
            <a:ext cx="10153650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way forward……?</a:t>
            </a:r>
          </a:p>
        </p:txBody>
      </p:sp>
      <p:sp>
        <p:nvSpPr>
          <p:cNvPr id="8" name="Rectangle 7"/>
          <p:cNvSpPr/>
          <p:nvPr/>
        </p:nvSpPr>
        <p:spPr>
          <a:xfrm>
            <a:off x="472708" y="4093976"/>
            <a:ext cx="11276563" cy="2400657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Declare the UN Decade of Ocean Science for Sustainable Development 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2021-2030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,  within existing structures and available resources,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and called upon the IOC to prepare an implementation plan for the Decade 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in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consultation with …(everyone).</a:t>
            </a:r>
          </a:p>
        </p:txBody>
      </p:sp>
    </p:spTree>
    <p:extLst>
      <p:ext uri="{BB962C8B-B14F-4D97-AF65-F5344CB8AC3E}">
        <p14:creationId xmlns:p14="http://schemas.microsoft.com/office/powerpoint/2010/main" val="198349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9072"/>
            <a:ext cx="12268200" cy="75976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9175" y="1948785"/>
            <a:ext cx="10077450" cy="3288234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UN Decade of Ocean Science </a:t>
            </a:r>
            <a:r>
              <a:rPr lang="en-US" sz="4000" b="1" dirty="0" err="1" smtClean="0">
                <a:solidFill>
                  <a:srgbClr val="002060"/>
                </a:solidFill>
              </a:rPr>
              <a:t>fo</a:t>
            </a:r>
            <a:r>
              <a:rPr lang="en-US" sz="4000" b="1" dirty="0" smtClean="0">
                <a:solidFill>
                  <a:srgbClr val="002060"/>
                </a:solidFill>
              </a:rPr>
              <a:t> sustainable Development</a:t>
            </a:r>
          </a:p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The Ocean We Need for the Future We Want</a:t>
            </a:r>
          </a:p>
          <a:p>
            <a:pPr algn="ctr"/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4A4AEF8-B330-D04A-979D-B2503FF7F01D}"/>
              </a:ext>
            </a:extLst>
          </p:cNvPr>
          <p:cNvSpPr txBox="1"/>
          <p:nvPr/>
        </p:nvSpPr>
        <p:spPr>
          <a:xfrm>
            <a:off x="2506532" y="-6884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808DA68-A490-B04A-BFEF-1CE571EDE0E9}"/>
              </a:ext>
            </a:extLst>
          </p:cNvPr>
          <p:cNvSpPr txBox="1"/>
          <p:nvPr/>
        </p:nvSpPr>
        <p:spPr>
          <a:xfrm>
            <a:off x="2377440" y="-63470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6" name="Picture 5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7" y="1432266"/>
            <a:ext cx="1524000" cy="140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3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85EF4BF-D54A-834F-9039-108D0D3EBBDC}"/>
              </a:ext>
            </a:extLst>
          </p:cNvPr>
          <p:cNvSpPr txBox="1"/>
          <p:nvPr/>
        </p:nvSpPr>
        <p:spPr>
          <a:xfrm>
            <a:off x="253445" y="203258"/>
            <a:ext cx="11874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we are                  </a:t>
            </a:r>
            <a:r>
              <a:rPr lang="en-US" sz="3200" b="1" i="1" u="sng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sz="3200" b="1" i="1" u="sng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3200" b="1" i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3200" b="1" i="1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we would like to be</a:t>
            </a:r>
            <a:r>
              <a:rPr lang="en-US" sz="3200" b="1" i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</a:t>
            </a:r>
            <a:endParaRPr lang="en-US" sz="3200" i="1" u="sng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93075A-A1A5-C04A-BE6D-8EF81D0880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6441" y="1045115"/>
            <a:ext cx="1198491" cy="29027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6FC17C-033D-AD46-BC5E-74E4C9183EC3}"/>
              </a:ext>
            </a:extLst>
          </p:cNvPr>
          <p:cNvSpPr txBox="1"/>
          <p:nvPr/>
        </p:nvSpPr>
        <p:spPr>
          <a:xfrm>
            <a:off x="235457" y="473478"/>
            <a:ext cx="649799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 largely competent </a:t>
            </a:r>
            <a:b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problem </a:t>
            </a:r>
            <a:r>
              <a:rPr lang="en-US" sz="28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diagnostic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 b="1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3018B5-F957-3147-8150-76A02CB1C9D0}"/>
              </a:ext>
            </a:extLst>
          </p:cNvPr>
          <p:cNvSpPr txBox="1"/>
          <p:nvPr/>
        </p:nvSpPr>
        <p:spPr>
          <a:xfrm>
            <a:off x="6883855" y="460340"/>
            <a:ext cx="491342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accent6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 providing </a:t>
            </a:r>
            <a:r>
              <a:rPr lang="en-US" sz="2800" b="1" i="1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solutions</a:t>
            </a:r>
            <a:r>
              <a:rPr lang="en-US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motivation</a:t>
            </a:r>
            <a:r>
              <a:rPr lang="en-US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action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 b="1" dirty="0">
              <a:solidFill>
                <a:schemeClr val="accent6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FA6A49-D36C-484A-A0A5-8902A9CA8E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89635" y="159210"/>
            <a:ext cx="638570" cy="6077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0AA7D5-2E4F-264A-B0B5-4D473A5DA954}"/>
              </a:ext>
            </a:extLst>
          </p:cNvPr>
          <p:cNvSpPr txBox="1"/>
          <p:nvPr/>
        </p:nvSpPr>
        <p:spPr>
          <a:xfrm>
            <a:off x="299782" y="1335717"/>
            <a:ext cx="649799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 b="1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Observing system for climate </a:t>
            </a:r>
            <a:br>
              <a:rPr lang="en-US" sz="28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emerging data service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 b="1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00B1FE-9761-8A43-98E9-C497D3DE3BF8}"/>
              </a:ext>
            </a:extLst>
          </p:cNvPr>
          <p:cNvSpPr txBox="1"/>
          <p:nvPr/>
        </p:nvSpPr>
        <p:spPr>
          <a:xfrm>
            <a:off x="262759" y="2737590"/>
            <a:ext cx="65266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1000" b="1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 knowledge gaps, </a:t>
            </a:r>
            <a:b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weak ocean literacy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 b="1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302950-0D97-E24B-A0D4-6D652542635B}"/>
              </a:ext>
            </a:extLst>
          </p:cNvPr>
          <p:cNvSpPr txBox="1"/>
          <p:nvPr/>
        </p:nvSpPr>
        <p:spPr>
          <a:xfrm>
            <a:off x="305512" y="3749735"/>
            <a:ext cx="64979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1000" b="1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Funding base mostly </a:t>
            </a:r>
            <a:b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research mode</a:t>
            </a:r>
            <a:endParaRPr lang="en-US" sz="1000" b="1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00" b="1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5B894C-23A6-824A-9120-0C6C6866303F}"/>
              </a:ext>
            </a:extLst>
          </p:cNvPr>
          <p:cNvSpPr txBox="1"/>
          <p:nvPr/>
        </p:nvSpPr>
        <p:spPr>
          <a:xfrm>
            <a:off x="303426" y="4724703"/>
            <a:ext cx="64979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b="1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Hugely uneven capacity, especially developing countries/IDS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4855FD-5914-AE48-96C2-FB47B3BE7809}"/>
              </a:ext>
            </a:extLst>
          </p:cNvPr>
          <p:cNvSpPr txBox="1"/>
          <p:nvPr/>
        </p:nvSpPr>
        <p:spPr>
          <a:xfrm>
            <a:off x="6880468" y="1775890"/>
            <a:ext cx="491342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1000" b="1" dirty="0">
              <a:solidFill>
                <a:schemeClr val="accent6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Adequate ocean data and information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 b="1" dirty="0">
              <a:solidFill>
                <a:schemeClr val="accent6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CD64AF-C3B6-A34D-B6D5-5010E7E41F98}"/>
              </a:ext>
            </a:extLst>
          </p:cNvPr>
          <p:cNvSpPr txBox="1"/>
          <p:nvPr/>
        </p:nvSpPr>
        <p:spPr>
          <a:xfrm>
            <a:off x="6877081" y="2756942"/>
            <a:ext cx="491342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1000" b="1" dirty="0">
              <a:solidFill>
                <a:schemeClr val="accent6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 literate society and </a:t>
            </a:r>
            <a:br>
              <a:rPr lang="en-US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well-informed decisions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 b="1" dirty="0">
              <a:solidFill>
                <a:schemeClr val="accent6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CB890B-EC26-EA44-9F1A-08AFE120B83F}"/>
              </a:ext>
            </a:extLst>
          </p:cNvPr>
          <p:cNvSpPr txBox="1"/>
          <p:nvPr/>
        </p:nvSpPr>
        <p:spPr>
          <a:xfrm>
            <a:off x="6884616" y="3758899"/>
            <a:ext cx="491342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1000" b="1" dirty="0">
              <a:solidFill>
                <a:schemeClr val="accent6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value chain leading to resourcing and solutions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 b="1" dirty="0">
              <a:solidFill>
                <a:schemeClr val="accent6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98CAED-8D68-9747-B538-9BCBCF132427}"/>
              </a:ext>
            </a:extLst>
          </p:cNvPr>
          <p:cNvSpPr txBox="1"/>
          <p:nvPr/>
        </p:nvSpPr>
        <p:spPr>
          <a:xfrm>
            <a:off x="6879698" y="4724703"/>
            <a:ext cx="49134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1000" b="1" dirty="0">
              <a:solidFill>
                <a:schemeClr val="accent6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CD/ transfer of technology: no one remains behind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86E9B6-F987-6548-A1D6-50E0F743B151}"/>
              </a:ext>
            </a:extLst>
          </p:cNvPr>
          <p:cNvSpPr txBox="1"/>
          <p:nvPr/>
        </p:nvSpPr>
        <p:spPr>
          <a:xfrm>
            <a:off x="62021" y="6034708"/>
            <a:ext cx="1206795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Investment in Science, </a:t>
            </a:r>
            <a:r>
              <a:rPr lang="fr-FR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Technological</a:t>
            </a:r>
            <a:r>
              <a:rPr lang="fr-FR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Innovation and </a:t>
            </a:r>
            <a:r>
              <a:rPr lang="fr-FR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Capacity</a:t>
            </a:r>
            <a:r>
              <a:rPr lang="fr-FR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fr-FR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D2A9F03-6EE8-CD46-8A41-25AE7E8A8FD3}"/>
              </a:ext>
            </a:extLst>
          </p:cNvPr>
          <p:cNvSpPr/>
          <p:nvPr/>
        </p:nvSpPr>
        <p:spPr>
          <a:xfrm>
            <a:off x="9323614" y="5875812"/>
            <a:ext cx="114300" cy="116774"/>
          </a:xfrm>
          <a:prstGeom prst="roundRect">
            <a:avLst/>
          </a:prstGeom>
          <a:solidFill>
            <a:srgbClr val="0069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65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1B7B7C8-CD57-9149-AA9B-D215D255DB03}"/>
              </a:ext>
            </a:extLst>
          </p:cNvPr>
          <p:cNvSpPr/>
          <p:nvPr/>
        </p:nvSpPr>
        <p:spPr>
          <a:xfrm>
            <a:off x="-41237" y="-40341"/>
            <a:ext cx="12274475" cy="693868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061D8C6-9017-5344-9DDA-715F75CA464D}"/>
              </a:ext>
            </a:extLst>
          </p:cNvPr>
          <p:cNvSpPr txBox="1">
            <a:spLocks/>
          </p:cNvSpPr>
          <p:nvPr/>
        </p:nvSpPr>
        <p:spPr>
          <a:xfrm>
            <a:off x="904304" y="150210"/>
            <a:ext cx="11129060" cy="94408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500" b="1" dirty="0">
                <a:solidFill>
                  <a:schemeClr val="bg1"/>
                </a:solidFill>
                <a:latin typeface="+mn-lt"/>
              </a:rPr>
              <a:t>Acting for </a:t>
            </a:r>
            <a:r>
              <a:rPr lang="fr-FR" sz="3500" b="1" dirty="0" err="1">
                <a:solidFill>
                  <a:schemeClr val="bg1"/>
                </a:solidFill>
                <a:latin typeface="+mn-lt"/>
              </a:rPr>
              <a:t>Societal</a:t>
            </a:r>
            <a:r>
              <a:rPr lang="fr-FR" sz="35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fr-FR" sz="3500" b="1" dirty="0" err="1">
                <a:solidFill>
                  <a:schemeClr val="bg1"/>
                </a:solidFill>
                <a:latin typeface="+mn-lt"/>
              </a:rPr>
              <a:t>Outcomes</a:t>
            </a:r>
            <a:endParaRPr lang="fr-FR" sz="35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AutoShape 2" descr="data:image/png;base64,iVBORw0KGgoAAAANSUhEUgAAASsAAACoCAMAAACPKThEAAABhlBMVEX///8AAAAAcLmiPpfzbzHEHC4BtazT09OoqKgXFxf8/Pz5+fn29vbx8fHt7e3w8PDj4+Pa2toAbbjzbCvi4uK+vb3Hxsa8u7tYVVa0s7N9e3tdW1ttamvPz8+Eg4O1tLSZmJhGQ0SjoqJRTk8oJCWSkZE1LzJta2uMiotAPT9/fX5zcnKfNpRdWlrCGib+9/T1iVz0ekP38Pbo9/b6xrP83dDz6PHAhbn70MDr8vj4sZXO3+767e7o1OawYaf2k2sofsDsu8L34uXQ7+7GkcDz0tfYdYHGIza5cLKqVKFUxb5uos+Mtdmb3dq35eP2nHb96eFal8v3pobKOEvVrdDMnsbgwtw7hsLor7fs2+n1hFTDi7zI3OzRWmd/086uyeTTZHDhmaGJ1dHJMUjciJHsfWHDRGeCSZ83YK+2GlLAcaRVarOZV6QHrLAfkbuustSvNXu1KGLfSi3Rj6+l1N/KtNWbw+HfgJDOPlbWPi/kgHd9j8VcsMlmVqcAhLXwt7Dxoo/OcI5RZKHlAAAcb0lEQVR4nO2diXfTyJb/BYFYKS2WiCRrtxbLli2cdCAQQgc6QLOEJewQmiVsM/Nm3rw3b978fjQzv2Vm/vO5VVpsx7Jc7gb69Tn6nneILZWW+vjWrVt1q/oxTK25YleOYf3Wr/G7UM2KXjUretWs6FWzolfNil41K3rVrOhVxgoteI9Fy//yi35blbBC6+sL3QLt7JQer7wNOsMdPbRT/Vi0vU11mzFxZ0sOlt2mWtzZ9IctY/XgwkKw0NUrZbAenKu6C/fi0hHLunq9HHmh7VdTtUSXLp2puOLstWs0d5mjs9dms2LWNzcXgrV+8G66/IPNc5XN7PyTZxPnr767PqdZbh9+OlJNdOnJ+cpLrt07Cmv706sFW//Z/f3MPEt9+4NHmwvd8OqNg6NN4cHFObzRs61L47f4+G6OWUE9736afMyLl8+qmiDU896byWa4fffugmbF7b/JeZeyQhe+u7AILHTl88Fk+fWL9x/MuejM060XxZedj2+vz30Md/jwcPwxL7Z+rDYrMKzbE7C27z78fu5jJoT2b9/Lf4/ymGH90WKwdm58vjJefn3zp/nN+NKtrbyqO+8+H1A0++07z8da0PmXly9VFCZC+8vvR7C2Pz0/2oznXj8Ge0Z8dW7ju3OL3PP649djdrG+uTHXrMCwnuxldrF+8PjGVZrHvHo+gnX+x72nVY491dk3y/fyynKHzx8u2AKv3V7eL36dGazWL65S1HaknXdro0aELvy0QWOWL24tPcWw1g8+f7hCZcbbd48/fJV+PPN06daL6tLkXfaXl7NGBKh2Dxdz7IBqzCxnxe0Pflh9tAisq6/XctMAb7f6aK6jBnHP9rBprF95ffIjTXnQ9w9P3SEeB4xyaY5jT3X2/fJtYhroFVy7mFlde7N8e6wjncVqffPEiUVgcQc3T6aw0LkfVikb8PkfT+89OXP99drr+Y49e8zh7nEMC1CdfjnPsacC28CwMKrnrygfkwra7/K9sd9j5njwwaPVExcXgHX1xtrNjxjWufurJyjjM3Tp8unL//Z27eb8eCHX9p1Tx+9sn3kGFz6ja0/cvWWwDvT9w+PHF4sXwCInzGo2K3RhY3XjIn1Miq58AFg7zIP7J+hd3ZknS3/5x5NrFPFC8ZhXz0/t3v3ft04vUTj2VNg8bv+vO8dPLRYvYFRjjp2pmmcA974QrJ2Pa2sf3p17dGJ1gz6SffFPgOrDwQIeF9z7qT/+89LpW3PjhVzYvf/pz8dP7R7S+LdcZ8Eclycj2Yo5mXPfra5ShEmFwO+sPf67jdVFOoWrN06unfz7Z9TlQa8e/uEflpb2nvDUV5x9j1EdX8ixn713G6xxf+JYBStw7wvBWj84ufbX1ROrP12gfqOdjzfXTn74y9bRcXSVtv8FUJ2miRcK7f/5ODarBR7C7QOq8XgBq2qu7wF46dUFAvirN/56AkTfbnfeAaqT/7q0tLVAzV9sLYH+uECD2v60e+r48T+/L5uhKRciqG4fGXhXsUKbGxgWdQC/81+rgGrjP2nh7rz7AKg+/AWqTtn/MzjOwKj+36nn1PMF24cY1fM/jQL4eULXMKqJeAGrcg4Zxw0nVn+ghAWDQMzqr7TB0s7BY4zqv6FPW1qaOwrOdP4pRvUPfzgOATwdLP7wOaA6/mdceTpYGao3R0tXz7efw7VfvU8FC0Y2BNXaSTpY6wTVyRvXnywBrL2nVLDOPN07TcwKak8XAnAE1an//6cySylXiuqIY2fmsVq/eAJa4QmaeAmPbLC3+neo/1uKgTC68hlQrT0+gGEhrj7NQJiE61D21v/Brer4HQpYOB7Djv3/ZvWnsEUY2SxPO3Zmbh4HxitgWDSjnXME1epfT2LNnzVAEGHgkj/vMOgZAQCjnXkXZaj2nsB45TiGNT8K+D4r+f37ZUpYZ98sl5vVPFYI4gYqWAQqdAT/gd312s2f58FKUa19vsLk7vr0XFhnUqhLW+cR6dkoQqYUFR4Ipg2rDMGkMlRlzXVefhDHDRSwMlQnLsKw8OR8WGBVJ0mxjyS+gNHd0nzL4lKrWtp7lg4LKWDhQSAuBgNBdG+ZBlaO6mi8gDU3lwrDQkKh0mdlvgp3mVcep7Cqxnjo4DNpgPn8whnSuYFlVfmszK1Dl4kLpZ1btYNHWaFTZM4rM6zl2/cqmmFeaLms0FxW648IBmheM0d56xc3UlQbm2RYSFzWyc9T+YpcOx8/pKg+vMuOXLqVYljamjnKu7SVllhKB4J4WEhgPf8067W27+6mqHbTIvsZhulgIFcags4sMj9HnzptTOJRaeyALvxwIitBbC9z2hA53Sg1Le7g9cmsRNEFQPPKSFwujx3OPL2cFVh6kv4ErzLDOrV7p3RWCh0+zGjm/WXevLBplf6M10YFShvqfFYkbiAoVjemJ7TQhfupUWGYZCC4/i4FAUAe/zxFa/3K25sZKRwv5HqxlRnW6aVb0zm/M09u5aSKgSCXG9YpoDXVENGrO7sZKRgIZgcLq8EwpmiNSJXFC1gUaz9Sv01onNi4v/lgZPPr5y5+Bwjzs4/SgeD1t2sFrQ9vD8ZSpOvXP36+eTLXzZ/HBo5ZF0e09/LZGK7zz17uLRUn957kx7NogPju3Yefvh9Vnn91F2wqPzvy/9z7EY3l22+ujYCga/duj58rcex0rJjN3HKwbZ3Y+O7+xc0LFzY3L97/aWN1dXSqGDge5JYDtADX57cfD0DvPr4GUGujUxPh/ZkfC1RLp08v7d16+eQZ6MnLW3v4e6GtEcVPuwUOALP7/M7dT4eHh5/uPny+O0ZqfOL42jgQQHL7zb17+/fuvb89ebzUsVOySuOGEa4xjR0+cTEvn8YNI1xjGjt88+PEQ7K4ocA10tjhpctjU11p3DDCNaax48fvjlX83jKNZpgV3fqrdKRXrdUfRr4sjRvm6PVkBMY9XaLQj+NuJo8bqjQ5cXz29nxSYFYzMFCxWr84lxWJF4ryH+eSWvtwcOQhL26dnkfqyMRx4d4rUO1+mnjI/nxSs0MKunV9edxQwer++AxfETfM1tup1M2TvXmwRo491ffzDetIYH/2zVxUswN7yjWQedwwE9WRieN3N6tJrT2+MvWM81tzWJ3eOhpNfJpjWKeeHx654trcVvh+ZlhPyerBD5Wsxhx7qqtvKw0Lxoslb/RsjmHtTeUwth/OMaw7U2HU+zmoZjl2elbjcUMZq6mJ5oMPlbBKpwPH44YyvZweLR7uVsEqSzTPc++zHPsCrPJhIZ1Z4VVGlWb1ruwZzKXLVYZ1uSQ1tn2nyqp275Y8pDpumOnYF2BVGTeMxwu5rnyuMKxpx06EKuOGp2WO5FWFey9PNFcaVuWMDTUrNNu9T8QLuXY+znTv4wPBSb24NRtVeUYQzY4bRgPBSe1XwKoyqwX2AlTEDY/KMoIVccONmRnEYr5h2rE/Kb8inc4rd+zlE4Hc7LihwrEzC+2bmOXeV38qn6uZGTd8nj0NeGZrFqutWdOAn2a595kriGbHDe8rASzAanJYWOXYU119O8OxfywvT/Tscjmq6Xgh1/Ysw7o7M1CaFTdUm9VC+3EulBrW6nezZpcPyoeFr6um4tGMuOHH2bPLM+KG57Nnl2e594p4AWsRVuuPaB17qvK4YUa8kKvcvVetOObL4oajA8FJlQ8LKx07s+A+rzL3PjkQnNSVMvc+I14oVObeZzn2VKXDwsoVx6XufW46bLE9cdPuvXJpCHo3Hb1XOPZUZ14u4NhTlbj3OUtDy9x7VX6HaDFW60eDrGyOfZbI+qoJxz4ztBppuhXOW2w1NTlT3QKxpoOseS1w4b2WO48mYM1d7nj15wlYa4/fUSwouHQE1vzljtuTsADV3EUeR4c681EtvC/1wcWNUTKiImeY6+rHD2OT70e37czQpa1RMuJ0Rc5wJJwLLFIVp2h2knCTlkWBavE9vOubP+RT7jMShpPaOXh9M5ts/3BjetKqXOefXs6m3JcuP6Va88fjdGCqGQnDKe2PHPxtqpVZv2C/84PNR9/9tPHTD482qdbQouvvbrx+/Pjx658PqPbcEHGXnm5d3tu7fOtp5WbKcX3/6c7z3d3nD+8c0q6hPbv/Bmdwbr+Z2mVYrl+0N/zBuQsXLlRuO50Qunr9ypUr87adHtGZF5eePbv0gn61MYO2Xx0evlpo2+nZa/ugs5SrKet99PSqWdGrZkWvmhW9alb0qlnRq2ZFr5oVvWpW9KpZ0atmRa+aFb1qVvSqWdGrZkWvmhW9alb0qlnRq2ZFr5oVvWpW9KpZ0atmRa+aFb1qVvRalJWYJoJ5kWFQvhYFNbPsMBLSDyhN5PLN6YQupznFZyQ5wuhL02FZVapa34LkyJOp3/TLa0FWYsiS2gQ+fB5kNZUsNjsbD0T8t9XGzFCcSNM36NvFZ561G8XxwO/2+92uq8xOmCt2t9eifdOvoEVZ9QPCKuowTHPFTOul+EF6lmN1bDXNgY1/fsmOhOkb+L3iM2fYuZlIbjfRxKbs+aEzE1ZDZ3/T/+z7oqz8lJXXBSSdYxF5dSnMWDFaaJB/Oyr8UXUVTiO+2eRJMR5BYxVDYldwVOB5o5exEuN+aq+MbOkKM34VxzGcQD4jx2LR+B0RhzgBf+KFpnCkMHlgsynk3gE/b5wzEvJzPMfwRbmvxqrrd4NJVnIv4hkOmlMsMsgbAgleNcNwoMGr8HGrHboSYSW2knAYNQpWrdDLX1ZpSYjhNbjK1OBRqMU2AyscNBBqJF09asA5V9dNtQl3YTXWippcI9ZD22jinycQWMtPNEwFDoc+XICy5+mxMwIitG04gM/xXkuJdT1Svi6rjhd1WhOsBK+nMLIdx9AWxQSclxD17Si2unCV2OlasUHsSoy6PTg67CUpKyGyGuNP4b2uFUVWx0MMN+iaVuRZocakrHjWh3N23xPhQX3LbQmGP4y9pGuCq4z9RI88u6/BPVqh5bGRpbcRI0V+4sVWaOSwxEE/idywD28v9EMbTob2tG/9oqwCxuxq46yYNtTJ8DXwLFzDgmYV9AN4P8HtaIzY7TbwDWyGD7os/KKi18n8lZLE4vhTjG6EDTFaMRjOXTHBYhTLxO0TWrgaYi/IsdDJACtwj43QxRe3+hG81rEefBYtGzENnxyWXLsBhQ38vEjX0vujqI8PSElXZgS/48EhzQ+Yefp1dsWIti+Ps3KGrOj2FN5NFCME27Jc8lMKlgWsSOsDVlLoksKSmbGSe954LyBYCbkK2T7HuX1cRvBsgQH64NksTQTJZqLINuBAcejgA6LbFYEVLsyxvgimmhqKZMhyz5RxCc2K0p9EDj1SC8V3gZWOP0s992uxijJWjKIPJXHEShq4xhCKtIetuCeBl9dShxp0BaETM2k/2OinPT+X+6sjdiX77fQqo6MgV8efeRaqjlnJiW8OTJBlNWQ7EJhmz8dfzYHdb5DXAsZqXxGtuLifFurkEjMcpPwMP23yHNxc8AekYgPzS7NqhimrOGfFOGHi6AUrjh1aloPNu6d7TWgwTl5rccTK8dO2wLWS9J2bkT2KMXHzUdOrtI6MXAt/4o2clW0HRGxLlG2WZ8SelR0wRCbyC1bDqLijGposKcFqqfmyfvo4Lgp5wSdQRfeLs+L0iLCy+zkr+NWskV1Bu1+JcI8UdLtQYVlPQwEU+1wzY2WD3aTlhSBDhNphUPSDqiiFXsrK64rcEVbKIH0BRmxC0zWgvzfNFEATTDPSC1aJmZZDIu/YRnrvbNABr5z+GELPhjbofiVWTELcAIm+M1ao3e2yxXm511XT1wlxxDCwCA0HHK/YJaygHxRNchRpll3EV6FBaowaPQvaXUjsTe4PmAlWQxY3RlJP2WV52cYdGxuqHKks3D4a5qzAn5P34DSvIcZJ+jwz8whi0sMhAqd2ja/JqtWPHUV2cfcnrhBWEE/1R3YlRAmJVMQB6YYcK1FlWdWhRxYLu0KO3tNkuZX08/iKkc3QcxRJblsYhQz/yrJmhUrBivgriNuhpN2Cc6aloZSVONDbsuy4fWPMrqDDSSxVEZWWbSqMZg/geW27eJwGIZ/cYEMwyWbGapB8cVYwjNETPcSG1PQzcxKCdnEeqa3U9lsqMXgt0Xs2hJLYojDapj3AP3YS2rYdeW7hphRvOExMWx8QB+eYIVyVONilkDrw7QTiqcTAlucO7d4wgfBWHpBnyfHQTnQbRwEBKYy0oQID7YGeuIkVy+R5Vs8eug1UvGVP71l6DD+rYHuEVTTqC74UKzAKNmCJb+bUPNblx3oxoZn+zUYdjNRiWRWf5zTSn6fzDHDUcHixMQoVeIf1okDL7iSqLDhv/DiZlEcSBN1NR8rPqfiT4Eip29EMtk2op4UZEY8TIFiHG5JHM0iBt9DG+1qlzRqkVPpaDCdPRMOl+luav0JffGC8yH+wfb7+llj9ratmRa+aFb1qVvSqWdGrZkWvmhW9vhirLxIb/W3/H87+clbIUVVVk9NgWDACsaowp85O7Eka3MjBl8uelkePnDEeRyMRl9FmTfMKbGMmZQnCdRhAf4m84i9nxVuhroe6HeHXEBO98m0EnZ11imvDXXS9ZwiM6hfzo7w1fgGn+qQMW/6DSNnUT4mQBqNKIfC/RF7xV7DqDhxNZc2+peGkiVaZNRL6M6ezYTQeaJph+y1O1IpMqqCPX8AbfSjTTvxy4lI4m5U61GA4qFVaPaV+DSsWRnC8qOnpbBQ+pGSvxCsKl3kfJR3v9j3yFUlyM7+BmCbkOZx9Rpxsm1J6hYiB8SkrLsvhGSEpk5BMNtykqDp8FtJseDGHQP5tNkirZrgW/imzg5wiC0UhUZ7O9Fbr17Eicroxw7cCjmkkuo1biWD0dD1RNU9iRM/S3QbD9jphAu+s9vTQwqm4puGxlpmO8NNMPRfbiuQ5iA8sHZpNyipI0okDwopkKGQyKaNbMXFnSDN13fIaIYsEl0x+oMDDpAIrhAfJjOSF3WEkO9hfcWoCT/dI0seTIwte9puzElxdFCKbl8xeO0oajBj5ptF2rSG4MDZkDSvgnKCbGApj9G1D9cKezIhu1w6cZsqKTME5livKlsG1Qq/dizjMine7QW5XxB3KdiIizbICNbAsBzHICG1W9Sy7yyKxT14HJUPsPX1Pc9ih7fDawI81sW0Bfda32Vbs47lIz7eStkqmB78tK67tO3zU48kUr8gzhh80OU4wfF9mBlA5UYR+rO8hpPRNHlqtPDQ50e2zXNYwWN8NPDf0NUa22lw0lPAVvG4ISaeduSHe6EKZWAcXLSemzEFzNE2FcYauwsENrWNjrCyG9/oajxjeseDpuA0izErVIwkKt3B+0eskEkJiYi00afMFWCGt3+K9Hq/0EmzfSkJmjxk+DmUmylI2xLdHXZkTBL7J+o7oWnkAwLHdbtcfxg6Hk6VAjkyy8kO31y+WgfDGSr/Tt1wNoVZo8ALI0FXkZelqtTvBSvG99MUkmWdU7K+AlRClSW4ugtfyurhtI9ZfyOV/CVaqr2FW8HcIhuAMM8s2hjKj2H2Sv2xiVvaKTuR3jaab5J4V/FVgWw1sZZhV0+2DxQCrjj9aYgD+iu3pGpThg044JDfpsOIgSyuCbx9npfXH1njlrKQki0c0DDkkc66t/rdmxUehBKwEBslm1wPLz2bfDdw/ikEf/yGsrNBRNSxHFN0kjzHAXzXUkFQEs8JcfPAuVqerjbNqNHycwxYCi9XSm0iimeWRIXorWNk2sBrFsQUrJcl8n6O3OE//jViBG8KLPnBlwX+qSi9b8xIQf4zk0ORSVqaP54nBJUs4xVRE6NAPoqAPlFJW4Nwsm+ctz+wUKQ/MCrW7Hi4NrgffhBc5zs0WbMg+9INp0hHpA6bRHfnsgpXopq6BYf0G81uxknV4OLAigGSLRV7qo2QLfDt2OAOdT1k5K+QK3u0JR1gxzRhfhFnhK4KQ58FU3JU8HiUxQ9PDuX1nSJKpPA4f2j6JQbkB+HbGJvkuuRMwgk1QwEu5UuGvoEsmsbsEfelvwMpUW23P7uDkqQD9oNNTIZxR8VIfVhINvRvKTdOTNN/FduXBu7krnig4PYB8lBUj96CpNixDiF2lodskZmC8Y1kiimdxfKUkegM+dl256Qy6gQCtvxvD56S7AqzUlUQWtT6ufqODnb4Ud4PMrgxgBV2vp4jqEBo4k/mr9jdj1ccXrvgxST+RfvDYsQ5e7iANVjqdjhfYMud1Vo5ZYuavGM5bWeke81VmmhWjhTi+avNsf+UY9FTCENugccxNlwSmsWhDB5uA8c5KZ6VP1lLxQRc+2xoZ4xidY3ApLoec8FgXOk5jrA3iFGBnBd4GF8jtyp+/6OqLsGJI1114aB5n4Zzs2aLTAFePFx2KjpzWNkXDN7IhHzcaPnLZEkkBnBDCWb8GV1zAZyMilC2IJElHXtbk/HK4ocQw2R3g5vlNG4GnCsWV2eUw8JGKtyXnFqpwPddHr5oVvWpW9KpZ0atmRa+aFb1qVvSqWdHrW7L6tdm/3zp7+A1YiY0GHlEIMs4WIFHCEb4gKVIxFuOVhjiLw6gU3CcP4sXmjNJfV1+fleImSQIDvMhOkgbeeuOQ3EFi5jMufKs3tpRzUsgrUl/IcbNpKXFsfeq31FdnxZuxIrk9xA5l0bN5TrPbeHdJIDfycWsj8RyvxYOxidi8OI4T04XogiTyUYDtSGwiDgl5kkqMYFwNhQQ4CP9rZmYGl8O1MDbkxZlm+qv01VmJeB6ioQs23lM11BjeBVZyoglFdRqmgfcDc40gjjSeaaiqF+ONrQp8V+OA4ZwoDjRVEYuFt8CK1zx8UJRULYg9PNomxVWHaWkGHPgaVfnqrDi8VtjoNfFMMjJZpgltDzm66xWJaoE18fruhhu1g6TFseHAYC2VUXpumx2ELKNZHpywNNnMdw5EBtcyPcOzLdmxewF80HBKxGAHfsBYQ6/tlewe/vX6Jv2gbLcFnLdBMbAaACuZNbykWGIgsjYr8JHrSJJnS2RaLxigGM9wyT7LJ7gZtoDVYMRKcQ3EoACzwtsjvKQZmdgU+8AqQYyQLJb5o9O3YKUkHidYCp4YTVlh8axbzB7xLbutmL04jt1EYvH+mraJbJJbdwNxiG1EGkyw0sgugoYrOySVI9tKj2wpcQMGZ5Ob8YIpZSp9A1bSwBMYDk9P8mAEmJWgIIZrufmugSZYiOvEnuM4miqwMbAyTNTDTDkzaJKZTCVJWXGigFmlfaJjyo6LSTq2lFoS2CB2jL9XVsrAbkgSigYir1oi8Vey6whynG3mQloAPWSssJ7Mi20jY5UgtgffNT9AkSsJUqCn/qppGILstsTIUwQlsuSGxUqC4ka80WtA8W7Gyv1dsuI9P4ljT1B6EYt/eyFWwTB6QZzvxUEN143BpyvQ28Wmxhk4VdiKkRCZbODCJfLADbyB6Sh4aw3fSrwIPjhuHESmqTiJ6QWuqzDgsILAhQY40PD0/+/SX/Faq9VuQ0fXYFm8ao+DuApJRmAUa9uQbJBNkJLKGhCSKjJOb+DNTi34Litk74wqy6JAdu801YCFEAHJ+GBDcGJNZdt4ml1U0+J4dMDJFNviF9bvaTyYiRu/j+Z+iVVodPq9zzMo6rcbG/7eWSH+280+/N5ZfUvVrOhVs6JXzYpeNSt61azoVbOiV82KXjUretWs6FWzolfNil41K3rVrOhVs6JXzYpeNSt61azolbNq1JonOU5Z/Q+2EdhnB1xrN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186988" y="926451"/>
            <a:ext cx="8046250" cy="16020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186988" y="940379"/>
            <a:ext cx="4764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2060"/>
                </a:solidFill>
              </a:rPr>
              <a:t>A Clean Ocean 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Sources of pollution </a:t>
            </a:r>
            <a:r>
              <a:rPr lang="fr-FR" dirty="0" err="1" smtClean="0">
                <a:solidFill>
                  <a:srgbClr val="002060"/>
                </a:solidFill>
              </a:rPr>
              <a:t>removed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from</a:t>
            </a:r>
            <a:r>
              <a:rPr lang="fr-FR" dirty="0" smtClean="0">
                <a:solidFill>
                  <a:srgbClr val="002060"/>
                </a:solidFill>
              </a:rPr>
              <a:t> the </a:t>
            </a:r>
            <a:r>
              <a:rPr lang="fr-FR" dirty="0" err="1" smtClean="0">
                <a:solidFill>
                  <a:srgbClr val="002060"/>
                </a:solidFill>
              </a:rPr>
              <a:t>Ocean</a:t>
            </a:r>
            <a:r>
              <a:rPr lang="fr-FR" dirty="0" smtClean="0">
                <a:solidFill>
                  <a:srgbClr val="002060"/>
                </a:solidFill>
              </a:rPr>
              <a:t> -------</a:t>
            </a:r>
            <a:r>
              <a:rPr lang="fr-FR" dirty="0" smtClean="0">
                <a:solidFill>
                  <a:srgbClr val="002060"/>
                </a:solidFill>
                <a:sym typeface="Wingdings" panose="05000000000000000000" pitchFamily="2" charset="2"/>
              </a:rPr>
              <a:t> </a:t>
            </a:r>
            <a:r>
              <a:rPr lang="fr-FR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Zero</a:t>
            </a:r>
            <a:r>
              <a:rPr lang="fr-FR" dirty="0" smtClean="0">
                <a:solidFill>
                  <a:srgbClr val="002060"/>
                </a:solidFill>
                <a:sym typeface="Wingdings" panose="05000000000000000000" pitchFamily="2" charset="2"/>
              </a:rPr>
              <a:t> Pollution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80" y="940379"/>
            <a:ext cx="4219067" cy="1593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105" y="993881"/>
            <a:ext cx="736942" cy="7538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0"/>
          <a:stretch/>
        </p:blipFill>
        <p:spPr>
          <a:xfrm>
            <a:off x="10861657" y="1729872"/>
            <a:ext cx="800500" cy="70719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-32080" y="2626343"/>
            <a:ext cx="12265318" cy="2322253"/>
            <a:chOff x="-32080" y="-47225"/>
            <a:chExt cx="12265318" cy="2322253"/>
          </a:xfrm>
        </p:grpSpPr>
        <p:sp>
          <p:nvSpPr>
            <p:cNvPr id="23" name="Rectangle 22"/>
            <p:cNvSpPr/>
            <p:nvPr/>
          </p:nvSpPr>
          <p:spPr>
            <a:xfrm>
              <a:off x="4186988" y="-47225"/>
              <a:ext cx="8046250" cy="228553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86988" y="-33296"/>
              <a:ext cx="49381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</a:rPr>
                <a:t>A Healthy and Resilient Ocean </a:t>
              </a:r>
            </a:p>
            <a:p>
              <a:r>
                <a:rPr lang="en-US" dirty="0">
                  <a:solidFill>
                    <a:srgbClr val="002060"/>
                  </a:solidFill>
                </a:rPr>
                <a:t>Marine ecosystems are mapped and protected, multiple impacts, including climate change, are measured and reduced, </a:t>
              </a:r>
              <a:r>
                <a:rPr lang="en-US" dirty="0" smtClean="0">
                  <a:solidFill>
                    <a:srgbClr val="002060"/>
                  </a:solidFill>
                </a:rPr>
                <a:t> maintained</a:t>
              </a:r>
              <a:r>
                <a:rPr lang="en-US" dirty="0">
                  <a:solidFill>
                    <a:srgbClr val="002060"/>
                  </a:solidFill>
                </a:rPr>
                <a:t>.</a:t>
              </a:r>
              <a:endParaRPr lang="fr-FR" dirty="0">
                <a:solidFill>
                  <a:srgbClr val="002060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80" y="-33296"/>
              <a:ext cx="4237386" cy="2271604"/>
            </a:xfrm>
            <a:prstGeom prst="rect">
              <a:avLst/>
            </a:prstGeom>
          </p:spPr>
        </p:pic>
      </p:grpSp>
      <p:sp>
        <p:nvSpPr>
          <p:cNvPr id="34" name="Rectangle 33"/>
          <p:cNvSpPr/>
          <p:nvPr/>
        </p:nvSpPr>
        <p:spPr>
          <a:xfrm>
            <a:off x="4205307" y="5003862"/>
            <a:ext cx="8046250" cy="17847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4196148" y="4929130"/>
            <a:ext cx="48032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A predicted Ocean </a:t>
            </a:r>
          </a:p>
          <a:p>
            <a:r>
              <a:rPr lang="en-US" dirty="0">
                <a:solidFill>
                  <a:srgbClr val="002060"/>
                </a:solidFill>
              </a:rPr>
              <a:t>Society has the capacity to understand current and future Ocean conditions, forecast their change and impact on human wellbeing and livelihoods.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37" y="5013289"/>
            <a:ext cx="4243663" cy="177428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604" y="5870872"/>
            <a:ext cx="821483" cy="8255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106" y="5085573"/>
            <a:ext cx="830981" cy="80916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/>
          <a:srcRect l="36854" r="37512"/>
          <a:stretch/>
        </p:blipFill>
        <p:spPr>
          <a:xfrm>
            <a:off x="11325222" y="3031308"/>
            <a:ext cx="708141" cy="1386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0"/>
          <a:stretch/>
        </p:blipFill>
        <p:spPr>
          <a:xfrm>
            <a:off x="10629801" y="3718309"/>
            <a:ext cx="703951" cy="69911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912" y="1728044"/>
            <a:ext cx="723411" cy="70902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23" y="1712747"/>
            <a:ext cx="734774" cy="72432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620" y="996663"/>
            <a:ext cx="754949" cy="75494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027" y="994138"/>
            <a:ext cx="791130" cy="74930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92" y="3031022"/>
            <a:ext cx="704096" cy="69905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224" y="3036171"/>
            <a:ext cx="702747" cy="70274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258" y="3030160"/>
            <a:ext cx="703539" cy="69992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428" y="3734299"/>
            <a:ext cx="701543" cy="68312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545" y="3729076"/>
            <a:ext cx="681921" cy="68835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862" y="5085574"/>
            <a:ext cx="814862" cy="81486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861" y="5894741"/>
            <a:ext cx="806904" cy="80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7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1B7B7C8-CD57-9149-AA9B-D215D255DB03}"/>
              </a:ext>
            </a:extLst>
          </p:cNvPr>
          <p:cNvSpPr/>
          <p:nvPr/>
        </p:nvSpPr>
        <p:spPr>
          <a:xfrm>
            <a:off x="-41237" y="-40341"/>
            <a:ext cx="12274475" cy="693868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061D8C6-9017-5344-9DDA-715F75CA464D}"/>
              </a:ext>
            </a:extLst>
          </p:cNvPr>
          <p:cNvSpPr txBox="1">
            <a:spLocks/>
          </p:cNvSpPr>
          <p:nvPr/>
        </p:nvSpPr>
        <p:spPr>
          <a:xfrm>
            <a:off x="155575" y="226139"/>
            <a:ext cx="12191999" cy="56450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380" b="1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8" name="AutoShape 2" descr="data:image/png;base64,iVBORw0KGgoAAAANSUhEUgAAASsAAACoCAMAAACPKThEAAABhlBMVEX///8AAAAAcLmiPpfzbzHEHC4BtazT09OoqKgXFxf8/Pz5+fn29vbx8fHt7e3w8PDj4+Pa2toAbbjzbCvi4uK+vb3Hxsa8u7tYVVa0s7N9e3tdW1ttamvPz8+Eg4O1tLSZmJhGQ0SjoqJRTk8oJCWSkZE1LzJta2uMiotAPT9/fX5zcnKfNpRdWlrCGib+9/T1iVz0ekP38Pbo9/b6xrP83dDz6PHAhbn70MDr8vj4sZXO3+767e7o1OawYaf2k2sofsDsu8L34uXQ7+7GkcDz0tfYdYHGIza5cLKqVKFUxb5uos+Mtdmb3dq35eP2nHb96eFal8v3pobKOEvVrdDMnsbgwtw7hsLor7fs2+n1hFTDi7zI3OzRWmd/086uyeTTZHDhmaGJ1dHJMUjciJHsfWHDRGeCSZ83YK+2GlLAcaRVarOZV6QHrLAfkbuustSvNXu1KGLfSi3Rj6+l1N/KtNWbw+HfgJDOPlbWPi/kgHd9j8VcsMlmVqcAhLXwt7Dxoo/OcI5RZKHlAAAcb0lEQVR4nO2diXfTyJb/BYFYKS2WiCRrtxbLli2cdCAQQgc6QLOEJewQmiVsM/Nm3rw3b978fjQzv2Vm/vO5VVpsx7Jc7gb69Tn6nneILZWW+vjWrVt1q/oxTK25YleOYf3Wr/G7UM2KXjUretWs6FWzolfNil41K3rVrOhVxgoteI9Fy//yi35blbBC6+sL3QLt7JQer7wNOsMdPbRT/Vi0vU11mzFxZ0sOlt2mWtzZ9IctY/XgwkKw0NUrZbAenKu6C/fi0hHLunq9HHmh7VdTtUSXLp2puOLstWs0d5mjs9dms2LWNzcXgrV+8G66/IPNc5XN7PyTZxPnr767PqdZbh9+OlJNdOnJ+cpLrt07Cmv706sFW//Z/f3MPEt9+4NHmwvd8OqNg6NN4cHFObzRs61L47f4+G6OWUE9736afMyLl8+qmiDU896byWa4fffugmbF7b/JeZeyQhe+u7AILHTl88Fk+fWL9x/MuejM060XxZedj2+vz30Md/jwcPwxL7Z+rDYrMKzbE7C27z78fu5jJoT2b9/Lf4/ymGH90WKwdm58vjJefn3zp/nN+NKtrbyqO+8+H1A0++07z8da0PmXly9VFCZC+8vvR7C2Pz0/2oznXj8Ge0Z8dW7ju3OL3PP649djdrG+uTHXrMCwnuxldrF+8PjGVZrHvHo+gnX+x72nVY491dk3y/fyynKHzx8u2AKv3V7eL36dGazWL65S1HaknXdro0aELvy0QWOWL24tPcWw1g8+f7hCZcbbd48/fJV+PPN06daL6tLkXfaXl7NGBKh2Dxdz7IBqzCxnxe0Pflh9tAisq6/XctMAb7f6aK6jBnHP9rBprF95ffIjTXnQ9w9P3SEeB4xyaY5jT3X2/fJtYhroFVy7mFlde7N8e6wjncVqffPEiUVgcQc3T6aw0LkfVikb8PkfT+89OXP99drr+Y49e8zh7nEMC1CdfjnPsacC28CwMKrnrygfkwra7/K9sd9j5njwwaPVExcXgHX1xtrNjxjWufurJyjjM3Tp8unL//Z27eb8eCHX9p1Tx+9sn3kGFz6ja0/cvWWwDvT9w+PHF4sXwCInzGo2K3RhY3XjIn1Miq58AFg7zIP7J+hd3ZknS3/5x5NrFPFC8ZhXz0/t3v3ft04vUTj2VNg8bv+vO8dPLRYvYFRjjp2pmmcA974QrJ2Pa2sf3p17dGJ1gz6SffFPgOrDwQIeF9z7qT/+89LpW3PjhVzYvf/pz8dP7R7S+LdcZ8Eclycj2Yo5mXPfra5ShEmFwO+sPf67jdVFOoWrN06unfz7Z9TlQa8e/uEflpb2nvDUV5x9j1EdX8ixn713G6xxf+JYBStw7wvBWj84ufbX1ROrP12gfqOdjzfXTn74y9bRcXSVtv8FUJ2miRcK7f/5ODarBR7C7QOq8XgBq2qu7wF46dUFAvirN/56AkTfbnfeAaqT/7q0tLVAzV9sLYH+uECD2v60e+r48T+/L5uhKRciqG4fGXhXsUKbGxgWdQC/81+rgGrjP2nh7rz7AKg+/AWqTtn/MzjOwKj+36nn1PMF24cY1fM/jQL4eULXMKqJeAGrcg4Zxw0nVn+ghAWDQMzqr7TB0s7BY4zqv6FPW1qaOwrOdP4pRvUPfzgOATwdLP7wOaA6/mdceTpYGao3R0tXz7efw7VfvU8FC0Y2BNXaSTpY6wTVyRvXnywBrL2nVLDOPN07TcwKak8XAnAE1an//6cySylXiuqIY2fmsVq/eAJa4QmaeAmPbLC3+neo/1uKgTC68hlQrT0+gGEhrj7NQJiE61D21v/Brer4HQpYOB7Djv3/ZvWnsEUY2SxPO3Zmbh4HxitgWDSjnXME1epfT2LNnzVAEGHgkj/vMOgZAQCjnXkXZaj2nsB45TiGNT8K+D4r+f37ZUpYZ98sl5vVPFYI4gYqWAQqdAT/gd312s2f58FKUa19vsLk7vr0XFhnUqhLW+cR6dkoQqYUFR4Ipg2rDMGkMlRlzXVefhDHDRSwMlQnLsKw8OR8WGBVJ0mxjyS+gNHd0nzL4lKrWtp7lg4LKWDhQSAuBgNBdG+ZBlaO6mi8gDU3lwrDQkKh0mdlvgp3mVcep7Cqxnjo4DNpgPn8whnSuYFlVfmszK1Dl4kLpZ1btYNHWaFTZM4rM6zl2/cqmmFeaLms0FxW648IBmheM0d56xc3UlQbm2RYSFzWyc9T+YpcOx8/pKg+vMuOXLqVYljamjnKu7SVllhKB4J4WEhgPf8067W27+6mqHbTIvsZhulgIFcags4sMj9HnzptTOJRaeyALvxwIitBbC9z2hA53Sg1Le7g9cmsRNEFQPPKSFwujx3OPL2cFVh6kv4ErzLDOrV7p3RWCh0+zGjm/WXevLBplf6M10YFShvqfFYkbiAoVjemJ7TQhfupUWGYZCC4/i4FAUAe/zxFa/3K25sZKRwv5HqxlRnW6aVb0zm/M09u5aSKgSCXG9YpoDXVENGrO7sZKRgIZgcLq8EwpmiNSJXFC1gUaz9Sv01onNi4v/lgZPPr5y5+Bwjzs4/SgeD1t2sFrQ9vD8ZSpOvXP36+eTLXzZ/HBo5ZF0e09/LZGK7zz17uLRUn957kx7NogPju3Yefvh9Vnn91F2wqPzvy/9z7EY3l22+ujYCga/duj58rcex0rJjN3HKwbZ3Y+O7+xc0LFzY3L97/aWN1dXSqGDge5JYDtADX57cfD0DvPr4GUGujUxPh/ZkfC1RLp08v7d16+eQZ6MnLW3v4e6GtEcVPuwUOALP7/M7dT4eHh5/uPny+O0ZqfOL42jgQQHL7zb17+/fuvb89ebzUsVOySuOGEa4xjR0+cTEvn8YNI1xjGjt88+PEQ7K4ocA10tjhpctjU11p3DDCNaax48fvjlX83jKNZpgV3fqrdKRXrdUfRr4sjRvm6PVkBMY9XaLQj+NuJo8bqjQ5cXz29nxSYFYzMFCxWr84lxWJF4ryH+eSWvtwcOQhL26dnkfqyMRx4d4rUO1+mnjI/nxSs0MKunV9edxQwer++AxfETfM1tup1M2TvXmwRo491ffzDetIYH/2zVxUswN7yjWQedwwE9WRieN3N6tJrT2+MvWM81tzWJ3eOhpNfJpjWKeeHx654trcVvh+ZlhPyerBD5Wsxhx7qqtvKw0Lxoslb/RsjmHtTeUwth/OMaw7U2HU+zmoZjl2elbjcUMZq6mJ5oMPlbBKpwPH44YyvZweLR7uVsEqSzTPc++zHPsCrPJhIZ1Z4VVGlWb1ruwZzKXLVYZ1uSQ1tn2nyqp275Y8pDpumOnYF2BVGTeMxwu5rnyuMKxpx06EKuOGp2WO5FWFey9PNFcaVuWMDTUrNNu9T8QLuXY+znTv4wPBSb24NRtVeUYQzY4bRgPBSe1XwKoyqwX2AlTEDY/KMoIVccONmRnEYr5h2rE/Kb8inc4rd+zlE4Hc7LihwrEzC+2bmOXeV38qn6uZGTd8nj0NeGZrFqutWdOAn2a595kriGbHDe8rASzAanJYWOXYU119O8OxfywvT/Tscjmq6Xgh1/Ysw7o7M1CaFTdUm9VC+3EulBrW6nezZpcPyoeFr6um4tGMuOHH2bPLM+KG57Nnl2e594p4AWsRVuuPaB17qvK4YUa8kKvcvVetOObL4oajA8FJlQ8LKx07s+A+rzL3PjkQnNSVMvc+I14oVObeZzn2VKXDwsoVx6XufW46bLE9cdPuvXJpCHo3Hb1XOPZUZ14u4NhTlbj3OUtDy9x7VX6HaDFW60eDrGyOfZbI+qoJxz4ztBppuhXOW2w1NTlT3QKxpoOseS1w4b2WO48mYM1d7nj15wlYa4/fUSwouHQE1vzljtuTsADV3EUeR4c681EtvC/1wcWNUTKiImeY6+rHD2OT70e37czQpa1RMuJ0Rc5wJJwLLFIVp2h2knCTlkWBavE9vOubP+RT7jMShpPaOXh9M5ts/3BjetKqXOefXs6m3JcuP6Va88fjdGCqGQnDKe2PHPxtqpVZv2C/84PNR9/9tPHTD482qdbQouvvbrx+/Pjx658PqPbcEHGXnm5d3tu7fOtp5WbKcX3/6c7z3d3nD+8c0q6hPbv/Bmdwbr+Z2mVYrl+0N/zBuQsXLlRuO50Qunr9ypUr87adHtGZF5eePbv0gn61MYO2Xx0evlpo2+nZa/ugs5SrKet99PSqWdGrZkWvmhW9alb0qlnRq2ZFr5oVvWpW9KpZ0atmRa+aFb1qVvSqWdGrZkWvmhW9alb0qlnRq2ZFr5oVvWpW9KpZ0atmRa+aFb1qVvRalJWYJoJ5kWFQvhYFNbPsMBLSDyhN5PLN6YQupznFZyQ5wuhL02FZVapa34LkyJOp3/TLa0FWYsiS2gQ+fB5kNZUsNjsbD0T8t9XGzFCcSNM36NvFZ561G8XxwO/2+92uq8xOmCt2t9eifdOvoEVZ9QPCKuowTHPFTOul+EF6lmN1bDXNgY1/fsmOhOkb+L3iM2fYuZlIbjfRxKbs+aEzE1ZDZ3/T/+z7oqz8lJXXBSSdYxF5dSnMWDFaaJB/Oyr8UXUVTiO+2eRJMR5BYxVDYldwVOB5o5exEuN+aq+MbOkKM34VxzGcQD4jx2LR+B0RhzgBf+KFpnCkMHlgsynk3gE/b5wzEvJzPMfwRbmvxqrrd4NJVnIv4hkOmlMsMsgbAgleNcNwoMGr8HGrHboSYSW2knAYNQpWrdDLX1ZpSYjhNbjK1OBRqMU2AyscNBBqJF09asA5V9dNtQl3YTXWippcI9ZD22jinycQWMtPNEwFDoc+XICy5+mxMwIitG04gM/xXkuJdT1Svi6rjhd1WhOsBK+nMLIdx9AWxQSclxD17Si2unCV2OlasUHsSoy6PTg67CUpKyGyGuNP4b2uFUVWx0MMN+iaVuRZocakrHjWh3N23xPhQX3LbQmGP4y9pGuCq4z9RI88u6/BPVqh5bGRpbcRI0V+4sVWaOSwxEE/idywD28v9EMbTob2tG/9oqwCxuxq46yYNtTJ8DXwLFzDgmYV9AN4P8HtaIzY7TbwDWyGD7os/KKi18n8lZLE4vhTjG6EDTFaMRjOXTHBYhTLxO0TWrgaYi/IsdDJACtwj43QxRe3+hG81rEefBYtGzENnxyWXLsBhQ38vEjX0vujqI8PSElXZgS/48EhzQ+Yefp1dsWIti+Ps3KGrOj2FN5NFCME27Jc8lMKlgWsSOsDVlLoksKSmbGSe954LyBYCbkK2T7HuX1cRvBsgQH64NksTQTJZqLINuBAcejgA6LbFYEVLsyxvgimmhqKZMhyz5RxCc2K0p9EDj1SC8V3gZWOP0s992uxijJWjKIPJXHEShq4xhCKtIetuCeBl9dShxp0BaETM2k/2OinPT+X+6sjdiX77fQqo6MgV8efeRaqjlnJiW8OTJBlNWQ7EJhmz8dfzYHdb5DXAsZqXxGtuLifFurkEjMcpPwMP23yHNxc8AekYgPzS7NqhimrOGfFOGHi6AUrjh1aloPNu6d7TWgwTl5rccTK8dO2wLWS9J2bkT2KMXHzUdOrtI6MXAt/4o2clW0HRGxLlG2WZ8SelR0wRCbyC1bDqLijGposKcFqqfmyfvo4Lgp5wSdQRfeLs+L0iLCy+zkr+NWskV1Bu1+JcI8UdLtQYVlPQwEU+1wzY2WD3aTlhSBDhNphUPSDqiiFXsrK64rcEVbKIH0BRmxC0zWgvzfNFEATTDPSC1aJmZZDIu/YRnrvbNABr5z+GELPhjbofiVWTELcAIm+M1ao3e2yxXm511XT1wlxxDCwCA0HHK/YJaygHxRNchRpll3EV6FBaowaPQvaXUjsTe4PmAlWQxY3RlJP2WV52cYdGxuqHKks3D4a5qzAn5P34DSvIcZJ+jwz8whi0sMhAqd2ja/JqtWPHUV2cfcnrhBWEE/1R3YlRAmJVMQB6YYcK1FlWdWhRxYLu0KO3tNkuZX08/iKkc3QcxRJblsYhQz/yrJmhUrBivgriNuhpN2Cc6aloZSVONDbsuy4fWPMrqDDSSxVEZWWbSqMZg/geW27eJwGIZ/cYEMwyWbGapB8cVYwjNETPcSG1PQzcxKCdnEeqa3U9lsqMXgt0Xs2hJLYojDapj3AP3YS2rYdeW7hphRvOExMWx8QB+eYIVyVONilkDrw7QTiqcTAlucO7d4wgfBWHpBnyfHQTnQbRwEBKYy0oQID7YGeuIkVy+R5Vs8eug1UvGVP71l6DD+rYHuEVTTqC74UKzAKNmCJb+bUPNblx3oxoZn+zUYdjNRiWRWf5zTSn6fzDHDUcHixMQoVeIf1okDL7iSqLDhv/DiZlEcSBN1NR8rPqfiT4Eip29EMtk2op4UZEY8TIFiHG5JHM0iBt9DG+1qlzRqkVPpaDCdPRMOl+luav0JffGC8yH+wfb7+llj9ratmRa+aFb1qVvSqWdGrZkWvmhW9vhirLxIb/W3/H87+clbIUVVVk9NgWDACsaowp85O7Eka3MjBl8uelkePnDEeRyMRl9FmTfMKbGMmZQnCdRhAf4m84i9nxVuhroe6HeHXEBO98m0EnZ11imvDXXS9ZwiM6hfzo7w1fgGn+qQMW/6DSNnUT4mQBqNKIfC/RF7xV7DqDhxNZc2+peGkiVaZNRL6M6ezYTQeaJph+y1O1IpMqqCPX8AbfSjTTvxy4lI4m5U61GA4qFVaPaV+DSsWRnC8qOnpbBQ+pGSvxCsKl3kfJR3v9j3yFUlyM7+BmCbkOZx9Rpxsm1J6hYiB8SkrLsvhGSEpk5BMNtykqDp8FtJseDGHQP5tNkirZrgW/imzg5wiC0UhUZ7O9Fbr17Eicroxw7cCjmkkuo1biWD0dD1RNU9iRM/S3QbD9jphAu+s9vTQwqm4puGxlpmO8NNMPRfbiuQ5iA8sHZpNyipI0okDwopkKGQyKaNbMXFnSDN13fIaIYsEl0x+oMDDpAIrhAfJjOSF3WEkO9hfcWoCT/dI0seTIwte9puzElxdFCKbl8xeO0oajBj5ptF2rSG4MDZkDSvgnKCbGApj9G1D9cKezIhu1w6cZsqKTME5livKlsG1Qq/dizjMine7QW5XxB3KdiIizbICNbAsBzHICG1W9Sy7yyKxT14HJUPsPX1Pc9ih7fDawI81sW0Bfda32Vbs47lIz7eStkqmB78tK67tO3zU48kUr8gzhh80OU4wfF9mBlA5UYR+rO8hpPRNHlqtPDQ50e2zXNYwWN8NPDf0NUa22lw0lPAVvG4ISaeduSHe6EKZWAcXLSemzEFzNE2FcYauwsENrWNjrCyG9/oajxjeseDpuA0izErVIwkKt3B+0eskEkJiYi00afMFWCGt3+K9Hq/0EmzfSkJmjxk+DmUmylI2xLdHXZkTBL7J+o7oWnkAwLHdbtcfxg6Hk6VAjkyy8kO31y+WgfDGSr/Tt1wNoVZo8ALI0FXkZelqtTvBSvG99MUkmWdU7K+AlRClSW4ugtfyurhtI9ZfyOV/CVaqr2FW8HcIhuAMM8s2hjKj2H2Sv2xiVvaKTuR3jaab5J4V/FVgWw1sZZhV0+2DxQCrjj9aYgD+iu3pGpThg044JDfpsOIgSyuCbx9npfXH1njlrKQki0c0DDkkc66t/rdmxUehBKwEBslm1wPLz2bfDdw/ikEf/yGsrNBRNSxHFN0kjzHAXzXUkFQEs8JcfPAuVqerjbNqNHycwxYCi9XSm0iimeWRIXorWNk2sBrFsQUrJcl8n6O3OE//jViBG8KLPnBlwX+qSi9b8xIQf4zk0ORSVqaP54nBJUs4xVRE6NAPoqAPlFJW4Nwsm+ctz+wUKQ/MCrW7Hi4NrgffhBc5zs0WbMg+9INp0hHpA6bRHfnsgpXopq6BYf0G81uxknV4OLAigGSLRV7qo2QLfDt2OAOdT1k5K+QK3u0JR1gxzRhfhFnhK4KQ58FU3JU8HiUxQ9PDuX1nSJKpPA4f2j6JQbkB+HbGJvkuuRMwgk1QwEu5UuGvoEsmsbsEfelvwMpUW23P7uDkqQD9oNNTIZxR8VIfVhINvRvKTdOTNN/FduXBu7krnig4PYB8lBUj96CpNixDiF2lodskZmC8Y1kiimdxfKUkegM+dl256Qy6gQCtvxvD56S7AqzUlUQWtT6ufqODnb4Ud4PMrgxgBV2vp4jqEBo4k/mr9jdj1ccXrvgxST+RfvDYsQ5e7iANVjqdjhfYMud1Vo5ZYuavGM5bWeke81VmmhWjhTi+avNsf+UY9FTCENugccxNlwSmsWhDB5uA8c5KZ6VP1lLxQRc+2xoZ4xidY3ApLoec8FgXOk5jrA3iFGBnBd4GF8jtyp+/6OqLsGJI1114aB5n4Zzs2aLTAFePFx2KjpzWNkXDN7IhHzcaPnLZEkkBnBDCWb8GV1zAZyMilC2IJElHXtbk/HK4ocQw2R3g5vlNG4GnCsWV2eUw8JGKtyXnFqpwPddHr5oVvWpW9KpZ0atmRa+aFb1qVvSqWdHrW7L6tdm/3zp7+A1YiY0GHlEIMs4WIFHCEb4gKVIxFuOVhjiLw6gU3CcP4sXmjNJfV1+fleImSQIDvMhOkgbeeuOQ3EFi5jMufKs3tpRzUsgrUl/IcbNpKXFsfeq31FdnxZuxIrk9xA5l0bN5TrPbeHdJIDfycWsj8RyvxYOxidi8OI4T04XogiTyUYDtSGwiDgl5kkqMYFwNhQQ4CP9rZmYGl8O1MDbkxZlm+qv01VmJeB6ioQs23lM11BjeBVZyoglFdRqmgfcDc40gjjSeaaiqF+ONrQp8V+OA4ZwoDjRVEYuFt8CK1zx8UJRULYg9PNomxVWHaWkGHPgaVfnqrDi8VtjoNfFMMjJZpgltDzm66xWJaoE18fruhhu1g6TFseHAYC2VUXpumx2ELKNZHpywNNnMdw5EBtcyPcOzLdmxewF80HBKxGAHfsBYQ6/tlewe/vX6Jv2gbLcFnLdBMbAaACuZNbykWGIgsjYr8JHrSJJnS2RaLxigGM9wyT7LJ7gZtoDVYMRKcQ3EoACzwtsjvKQZmdgU+8AqQYyQLJb5o9O3YKUkHidYCp4YTVlh8axbzB7xLbutmL04jt1EYvH+mraJbJJbdwNxiG1EGkyw0sgugoYrOySVI9tKj2wpcQMGZ5Ob8YIpZSp9A1bSwBMYDk9P8mAEmJWgIIZrufmugSZYiOvEnuM4miqwMbAyTNTDTDkzaJKZTCVJWXGigFmlfaJjyo6LSTq2lFoS2CB2jL9XVsrAbkgSigYir1oi8Vey6whynG3mQloAPWSssJ7Mi20jY5UgtgffNT9AkSsJUqCn/qppGILstsTIUwQlsuSGxUqC4ka80WtA8W7Gyv1dsuI9P4ljT1B6EYt/eyFWwTB6QZzvxUEN143BpyvQ28Wmxhk4VdiKkRCZbODCJfLADbyB6Sh4aw3fSrwIPjhuHESmqTiJ6QWuqzDgsILAhQY40PD0/+/SX/Faq9VuQ0fXYFm8ao+DuApJRmAUa9uQbJBNkJLKGhCSKjJOb+DNTi34Litk74wqy6JAdu801YCFEAHJ+GBDcGJNZdt4ml1U0+J4dMDJFNviF9bvaTyYiRu/j+Z+iVVodPq9zzMo6rcbG/7eWSH+280+/N5ZfUvVrOhVs6JXzYpeNSt61azoVbOiV82KXjUretWs6FWzolfNil41K3rVrOhVs6JXzYpeNSt61azolbNq1JonOU5Z/Q+2EdhnB1xrN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186988" y="1011294"/>
            <a:ext cx="8046250" cy="16020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186988" y="1025222"/>
            <a:ext cx="4764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2060"/>
                </a:solidFill>
              </a:rPr>
              <a:t>A </a:t>
            </a:r>
            <a:r>
              <a:rPr lang="fr-FR" sz="3600" b="1" dirty="0" err="1">
                <a:solidFill>
                  <a:srgbClr val="002060"/>
                </a:solidFill>
              </a:rPr>
              <a:t>Safe</a:t>
            </a:r>
            <a:r>
              <a:rPr lang="fr-FR" sz="3600" b="1" dirty="0">
                <a:solidFill>
                  <a:srgbClr val="002060"/>
                </a:solidFill>
              </a:rPr>
              <a:t> Ocean </a:t>
            </a:r>
          </a:p>
          <a:p>
            <a:r>
              <a:rPr lang="fr-FR" dirty="0" err="1">
                <a:solidFill>
                  <a:srgbClr val="002060"/>
                </a:solidFill>
              </a:rPr>
              <a:t>Human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communities</a:t>
            </a:r>
            <a:r>
              <a:rPr lang="fr-FR" dirty="0">
                <a:solidFill>
                  <a:srgbClr val="002060"/>
                </a:solidFill>
              </a:rPr>
              <a:t> are </a:t>
            </a:r>
            <a:r>
              <a:rPr lang="fr-FR" dirty="0" err="1">
                <a:solidFill>
                  <a:srgbClr val="002060"/>
                </a:solidFill>
              </a:rPr>
              <a:t>protected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from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ocean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hazards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smtClean="0">
                <a:solidFill>
                  <a:srgbClr val="002060"/>
                </a:solidFill>
              </a:rPr>
              <a:t> .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998" y="1076007"/>
            <a:ext cx="833727" cy="833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722" y="1083709"/>
            <a:ext cx="825570" cy="8255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t="10040" b="11400"/>
          <a:stretch/>
        </p:blipFill>
        <p:spPr>
          <a:xfrm>
            <a:off x="10100229" y="1878906"/>
            <a:ext cx="1334230" cy="6825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0"/>
          <a:stretch/>
        </p:blipFill>
        <p:spPr>
          <a:xfrm>
            <a:off x="11434910" y="1919077"/>
            <a:ext cx="715851" cy="6417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36854" r="37512"/>
          <a:stretch/>
        </p:blipFill>
        <p:spPr>
          <a:xfrm>
            <a:off x="9347412" y="1081154"/>
            <a:ext cx="780929" cy="136457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-35351" y="2796025"/>
            <a:ext cx="12268589" cy="2056590"/>
            <a:chOff x="-35351" y="-47224"/>
            <a:chExt cx="12268589" cy="2056590"/>
          </a:xfrm>
        </p:grpSpPr>
        <p:sp>
          <p:nvSpPr>
            <p:cNvPr id="23" name="Rectangle 22"/>
            <p:cNvSpPr/>
            <p:nvPr/>
          </p:nvSpPr>
          <p:spPr>
            <a:xfrm>
              <a:off x="4186988" y="-47224"/>
              <a:ext cx="8046250" cy="177525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86988" y="-33296"/>
              <a:ext cx="493815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b="1" dirty="0">
                  <a:solidFill>
                    <a:srgbClr val="002060"/>
                  </a:solidFill>
                </a:rPr>
                <a:t>A </a:t>
              </a:r>
              <a:r>
                <a:rPr lang="fr-FR" sz="3600" b="1" dirty="0" err="1">
                  <a:solidFill>
                    <a:srgbClr val="002060"/>
                  </a:solidFill>
                </a:rPr>
                <a:t>Sustainable</a:t>
              </a:r>
              <a:r>
                <a:rPr lang="fr-FR" sz="3600" b="1" dirty="0">
                  <a:solidFill>
                    <a:srgbClr val="002060"/>
                  </a:solidFill>
                </a:rPr>
                <a:t> </a:t>
              </a:r>
            </a:p>
            <a:p>
              <a:r>
                <a:rPr lang="fr-FR" sz="3600" b="1" dirty="0">
                  <a:solidFill>
                    <a:srgbClr val="002060"/>
                  </a:solidFill>
                </a:rPr>
                <a:t>Productive Ocean </a:t>
              </a:r>
            </a:p>
            <a:p>
              <a:r>
                <a:rPr lang="fr-FR" dirty="0">
                  <a:solidFill>
                    <a:srgbClr val="002060"/>
                  </a:solidFill>
                </a:rPr>
                <a:t>The provision of </a:t>
              </a:r>
              <a:r>
                <a:rPr lang="fr-FR" dirty="0" err="1">
                  <a:solidFill>
                    <a:srgbClr val="002060"/>
                  </a:solidFill>
                </a:rPr>
                <a:t>food</a:t>
              </a:r>
              <a:r>
                <a:rPr lang="fr-FR" dirty="0">
                  <a:solidFill>
                    <a:srgbClr val="002060"/>
                  </a:solidFill>
                </a:rPr>
                <a:t> </a:t>
              </a:r>
              <a:r>
                <a:rPr lang="fr-FR" dirty="0" err="1">
                  <a:solidFill>
                    <a:srgbClr val="002060"/>
                  </a:solidFill>
                </a:rPr>
                <a:t>supply</a:t>
              </a:r>
              <a:r>
                <a:rPr lang="fr-FR" dirty="0">
                  <a:solidFill>
                    <a:srgbClr val="002060"/>
                  </a:solidFill>
                </a:rPr>
                <a:t> and alternative </a:t>
              </a:r>
              <a:r>
                <a:rPr lang="fr-FR" dirty="0" err="1">
                  <a:solidFill>
                    <a:srgbClr val="002060"/>
                  </a:solidFill>
                </a:rPr>
                <a:t>livelihoods</a:t>
              </a:r>
              <a:r>
                <a:rPr lang="fr-FR" dirty="0">
                  <a:solidFill>
                    <a:srgbClr val="002060"/>
                  </a:solidFill>
                </a:rPr>
                <a:t> are </a:t>
              </a:r>
              <a:r>
                <a:rPr lang="fr-FR" dirty="0" err="1">
                  <a:solidFill>
                    <a:srgbClr val="002060"/>
                  </a:solidFill>
                </a:rPr>
                <a:t>secured</a:t>
              </a:r>
              <a:r>
                <a:rPr lang="fr-FR" dirty="0">
                  <a:solidFill>
                    <a:srgbClr val="002060"/>
                  </a:solidFill>
                </a:rPr>
                <a:t>.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" t="13219" r="-224" b="-13219"/>
            <a:stretch/>
          </p:blipFill>
          <p:spPr>
            <a:xfrm>
              <a:off x="-35351" y="-33297"/>
              <a:ext cx="4228226" cy="2042663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-35351" y="4767835"/>
            <a:ext cx="12277749" cy="2051215"/>
            <a:chOff x="-44511" y="-53186"/>
            <a:chExt cx="12277749" cy="2051215"/>
          </a:xfrm>
        </p:grpSpPr>
        <p:sp>
          <p:nvSpPr>
            <p:cNvPr id="34" name="Rectangle 33"/>
            <p:cNvSpPr/>
            <p:nvPr/>
          </p:nvSpPr>
          <p:spPr>
            <a:xfrm>
              <a:off x="4186988" y="-47225"/>
              <a:ext cx="8046250" cy="204525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186988" y="-33296"/>
              <a:ext cx="4764678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b="1" dirty="0">
                  <a:solidFill>
                    <a:srgbClr val="002060"/>
                  </a:solidFill>
                </a:rPr>
                <a:t>A Transparent and Accessible Ocean </a:t>
              </a:r>
            </a:p>
            <a:p>
              <a:r>
                <a:rPr lang="fr-FR" dirty="0">
                  <a:solidFill>
                    <a:srgbClr val="002060"/>
                  </a:solidFill>
                </a:rPr>
                <a:t>All </a:t>
              </a:r>
              <a:r>
                <a:rPr lang="fr-FR" dirty="0" smtClean="0">
                  <a:solidFill>
                    <a:srgbClr val="002060"/>
                  </a:solidFill>
                </a:rPr>
                <a:t>nations have </a:t>
              </a:r>
              <a:r>
                <a:rPr lang="fr-FR" dirty="0" err="1">
                  <a:solidFill>
                    <a:srgbClr val="002060"/>
                  </a:solidFill>
                </a:rPr>
                <a:t>access</a:t>
              </a:r>
              <a:r>
                <a:rPr lang="fr-FR" dirty="0">
                  <a:solidFill>
                    <a:srgbClr val="002060"/>
                  </a:solidFill>
                </a:rPr>
                <a:t> to </a:t>
              </a:r>
              <a:r>
                <a:rPr lang="fr-FR" dirty="0" err="1">
                  <a:solidFill>
                    <a:srgbClr val="002060"/>
                  </a:solidFill>
                </a:rPr>
                <a:t>ocean</a:t>
              </a:r>
              <a:r>
                <a:rPr lang="fr-FR" dirty="0">
                  <a:solidFill>
                    <a:srgbClr val="002060"/>
                  </a:solidFill>
                </a:rPr>
                <a:t> data and information, technologies, and are capable of </a:t>
              </a:r>
              <a:r>
                <a:rPr lang="fr-FR" dirty="0" err="1">
                  <a:solidFill>
                    <a:srgbClr val="002060"/>
                  </a:solidFill>
                </a:rPr>
                <a:t>making</a:t>
              </a:r>
              <a:r>
                <a:rPr lang="fr-FR" dirty="0">
                  <a:solidFill>
                    <a:srgbClr val="002060"/>
                  </a:solidFill>
                </a:rPr>
                <a:t> </a:t>
              </a:r>
              <a:r>
                <a:rPr lang="fr-FR" dirty="0" err="1">
                  <a:solidFill>
                    <a:srgbClr val="002060"/>
                  </a:solidFill>
                </a:rPr>
                <a:t>informed</a:t>
              </a:r>
              <a:r>
                <a:rPr lang="fr-FR" dirty="0">
                  <a:solidFill>
                    <a:srgbClr val="002060"/>
                  </a:solidFill>
                </a:rPr>
                <a:t> </a:t>
              </a:r>
              <a:r>
                <a:rPr lang="fr-FR" dirty="0" err="1">
                  <a:solidFill>
                    <a:srgbClr val="002060"/>
                  </a:solidFill>
                </a:rPr>
                <a:t>decisions</a:t>
              </a:r>
              <a:r>
                <a:rPr lang="fr-FR" dirty="0">
                  <a:solidFill>
                    <a:srgbClr val="002060"/>
                  </a:solidFill>
                </a:rPr>
                <a:t>.</a:t>
              </a: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11" y="-53186"/>
              <a:ext cx="4219525" cy="205121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2172" y="933828"/>
              <a:ext cx="819221" cy="793291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32" y="4926790"/>
            <a:ext cx="819221" cy="8192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584" y="4923476"/>
            <a:ext cx="813714" cy="8148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971" y="4924624"/>
            <a:ext cx="822407" cy="8224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966" y="5754850"/>
            <a:ext cx="825397" cy="8037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553" y="5738338"/>
            <a:ext cx="813718" cy="82139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" r="1272" b="4176"/>
          <a:stretch/>
        </p:blipFill>
        <p:spPr>
          <a:xfrm>
            <a:off x="8999358" y="2974634"/>
            <a:ext cx="2051236" cy="130536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t="10040" b="11400"/>
          <a:stretch/>
        </p:blipFill>
        <p:spPr>
          <a:xfrm>
            <a:off x="11038872" y="2973486"/>
            <a:ext cx="1111889" cy="56883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7"/>
          <a:srcRect l="36854" r="37512"/>
          <a:stretch/>
        </p:blipFill>
        <p:spPr>
          <a:xfrm>
            <a:off x="11041167" y="3517844"/>
            <a:ext cx="440649" cy="76997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0"/>
          <a:stretch/>
        </p:blipFill>
        <p:spPr>
          <a:xfrm>
            <a:off x="11472389" y="3537339"/>
            <a:ext cx="675099" cy="6052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" t="25885" r="-175" b="25289"/>
          <a:stretch/>
        </p:blipFill>
        <p:spPr>
          <a:xfrm>
            <a:off x="-39783" y="1018899"/>
            <a:ext cx="4235768" cy="1594492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7061D8C6-9017-5344-9DDA-715F75CA464D}"/>
              </a:ext>
            </a:extLst>
          </p:cNvPr>
          <p:cNvSpPr txBox="1">
            <a:spLocks/>
          </p:cNvSpPr>
          <p:nvPr/>
        </p:nvSpPr>
        <p:spPr>
          <a:xfrm>
            <a:off x="904303" y="175257"/>
            <a:ext cx="11129060" cy="94408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380" b="1" dirty="0">
                <a:solidFill>
                  <a:schemeClr val="bg1"/>
                </a:solidFill>
                <a:latin typeface="+mn-lt"/>
              </a:rPr>
              <a:t>Acting for </a:t>
            </a:r>
            <a:r>
              <a:rPr lang="fr-FR" sz="3380" b="1" dirty="0" err="1">
                <a:solidFill>
                  <a:schemeClr val="bg1"/>
                </a:solidFill>
                <a:latin typeface="+mn-lt"/>
              </a:rPr>
              <a:t>Societal</a:t>
            </a:r>
            <a:r>
              <a:rPr lang="fr-FR" sz="338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fr-FR" sz="3380" b="1" dirty="0" err="1">
                <a:solidFill>
                  <a:schemeClr val="bg1"/>
                </a:solidFill>
                <a:latin typeface="+mn-lt"/>
              </a:rPr>
              <a:t>Outcomes</a:t>
            </a:r>
            <a:endParaRPr lang="fr-FR" sz="338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19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63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4843" y="5682925"/>
            <a:ext cx="3685045" cy="1159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683153" y="0"/>
            <a:ext cx="10446735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endParaRPr lang="en-US" sz="2800" dirty="0" smtClean="0">
              <a:solidFill>
                <a:schemeClr val="bg1"/>
              </a:solidFill>
              <a:latin typeface="Century" panose="02040604050505020304" pitchFamily="18" charset="0"/>
            </a:endParaRPr>
          </a:p>
          <a:p>
            <a:pPr marL="457200" indent="-457200">
              <a:buBlip>
                <a:blip r:embed="rId4"/>
              </a:buBlip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Decade Building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on the several decades of international cooperation in ocean research and observations, as well as the policy-relevant goals defined by the 2030 Agenda and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other ocean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frameworks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buBlip>
                <a:blip r:embed="rId4"/>
              </a:buBlip>
            </a:pPr>
            <a:endParaRPr lang="en-US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Blip>
                <a:blip r:embed="rId4"/>
              </a:buBlip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Filling the gaps through Science, Technology and Innovation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and scaling of the best practices and potentialities </a:t>
            </a:r>
          </a:p>
          <a:p>
            <a:pPr marL="457200" indent="-457200">
              <a:buBlip>
                <a:blip r:embed="rId4"/>
              </a:buBlip>
            </a:pPr>
            <a:endParaRPr lang="en-US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Blip>
                <a:blip r:embed="rId4"/>
              </a:buBlip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heart of Decade, it reaffirms the values of equity and public, youth, women, indigenous people participation in all implementation phases. The Decade will   leave no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one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behind</a:t>
            </a: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8673"/>
            <a:ext cx="1763519" cy="176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9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475959" y="308125"/>
            <a:ext cx="1142175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with Stakeholders from all Sectors: From </a:t>
            </a:r>
          </a:p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co-design of the Decade to delivery of Sustainable Solutions</a:t>
            </a:r>
            <a:endParaRPr lang="fr-FR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grpSp>
        <p:nvGrpSpPr>
          <p:cNvPr id="19" name="Group 18"/>
          <p:cNvGrpSpPr/>
          <p:nvPr/>
        </p:nvGrpSpPr>
        <p:grpSpPr>
          <a:xfrm>
            <a:off x="-3606" y="1829164"/>
            <a:ext cx="12156748" cy="4813825"/>
            <a:chOff x="-3606" y="1829164"/>
            <a:chExt cx="12156748" cy="4813825"/>
          </a:xfrm>
        </p:grpSpPr>
        <p:graphicFrame>
          <p:nvGraphicFramePr>
            <p:cNvPr id="10" name="Diagram 9"/>
            <p:cNvGraphicFramePr/>
            <p:nvPr>
              <p:extLst>
                <p:ext uri="{D42A27DB-BD31-4B8C-83A1-F6EECF244321}">
                  <p14:modId xmlns:p14="http://schemas.microsoft.com/office/powerpoint/2010/main" val="2379246097"/>
                </p:ext>
              </p:extLst>
            </p:nvPr>
          </p:nvGraphicFramePr>
          <p:xfrm>
            <a:off x="1807413" y="1829164"/>
            <a:ext cx="4015871" cy="378557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46"/>
            <a:stretch/>
          </p:blipFill>
          <p:spPr>
            <a:xfrm>
              <a:off x="-3606" y="1903652"/>
              <a:ext cx="1984482" cy="3785574"/>
            </a:xfrm>
            <a:prstGeom prst="rect">
              <a:avLst/>
            </a:prstGeom>
          </p:spPr>
        </p:pic>
        <p:pic>
          <p:nvPicPr>
            <p:cNvPr id="14" name="Picture 15">
              <a:extLst>
                <a:ext uri="{FF2B5EF4-FFF2-40B4-BE49-F238E27FC236}">
                  <a16:creationId xmlns:a16="http://schemas.microsoft.com/office/drawing/2014/main" id="{186E2897-D807-46EC-9D17-A7B322D3C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7531" y="4555093"/>
              <a:ext cx="5582295" cy="60968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76200" cap="sq">
              <a:solidFill>
                <a:schemeClr val="bg1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5" name="Rectangle 44"/>
            <p:cNvSpPr/>
            <p:nvPr/>
          </p:nvSpPr>
          <p:spPr>
            <a:xfrm>
              <a:off x="6380186" y="3577869"/>
              <a:ext cx="5772956" cy="796145"/>
            </a:xfrm>
            <a:prstGeom prst="rect">
              <a:avLst/>
            </a:prstGeom>
            <a:solidFill>
              <a:srgbClr val="346AB1"/>
            </a:solidFill>
            <a:ln w="57150"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Ocean Foundations Alliance, Copenhagen, 27-28 February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cxnSp>
          <p:nvCxnSpPr>
            <p:cNvPr id="53" name="Straight Connector 52"/>
            <p:cNvCxnSpPr>
              <a:cxnSpLocks/>
            </p:cNvCxnSpPr>
            <p:nvPr/>
          </p:nvCxnSpPr>
          <p:spPr>
            <a:xfrm flipV="1">
              <a:off x="5775167" y="4115027"/>
              <a:ext cx="605019" cy="557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57"/>
            <p:cNvGrpSpPr/>
            <p:nvPr/>
          </p:nvGrpSpPr>
          <p:grpSpPr>
            <a:xfrm>
              <a:off x="6487532" y="5199769"/>
              <a:ext cx="5582295" cy="1411565"/>
              <a:chOff x="6254453" y="4636853"/>
              <a:chExt cx="5772956" cy="1228924"/>
            </a:xfrm>
            <a:effectLst/>
            <a:scene3d>
              <a:camera prst="orthographicFront"/>
              <a:lightRig rig="threePt" dir="t"/>
            </a:scene3d>
          </p:grpSpPr>
          <p:pic>
            <p:nvPicPr>
              <p:cNvPr id="57" name="Picture 15">
                <a:extLst>
                  <a:ext uri="{FF2B5EF4-FFF2-40B4-BE49-F238E27FC236}">
                    <a16:creationId xmlns:a16="http://schemas.microsoft.com/office/drawing/2014/main" id="{186E2897-D807-46EC-9D17-A7B322D3C6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4453" y="4644058"/>
                <a:ext cx="5772956" cy="121737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56" name="Group 19"/>
              <p:cNvPicPr>
                <a:picLocks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31"/>
              <a:stretch>
                <a:fillRect/>
              </a:stretch>
            </p:blipFill>
            <p:spPr bwMode="auto">
              <a:xfrm>
                <a:off x="6254453" y="4636853"/>
                <a:ext cx="5772956" cy="122892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435" y="2952428"/>
              <a:ext cx="1042401" cy="625441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67" t="12398" r="25439" b="38246"/>
            <a:stretch/>
          </p:blipFill>
          <p:spPr>
            <a:xfrm>
              <a:off x="2318335" y="3893869"/>
              <a:ext cx="507790" cy="491484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9742" y="2052920"/>
              <a:ext cx="682813" cy="682813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983" y="2234376"/>
              <a:ext cx="405206" cy="405206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4448" y="4663944"/>
              <a:ext cx="685908" cy="6859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4447C6E-4059-6841-A10F-D3E75E190999}"/>
                </a:ext>
              </a:extLst>
            </p:cNvPr>
            <p:cNvSpPr txBox="1"/>
            <p:nvPr/>
          </p:nvSpPr>
          <p:spPr>
            <a:xfrm>
              <a:off x="6343277" y="2655623"/>
              <a:ext cx="5103628" cy="92333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444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Building on </a:t>
              </a:r>
              <a:r>
                <a:rPr lang="fr-FR" dirty="0" err="1">
                  <a:solidFill>
                    <a:schemeClr val="bg1"/>
                  </a:solidFill>
                </a:rPr>
                <a:t>existing</a:t>
              </a:r>
              <a:r>
                <a:rPr lang="fr-FR" dirty="0">
                  <a:solidFill>
                    <a:schemeClr val="bg1"/>
                  </a:solidFill>
                </a:rPr>
                <a:t> networks / engagement in global/</a:t>
              </a:r>
              <a:r>
                <a:rPr lang="fr-FR" dirty="0" err="1">
                  <a:solidFill>
                    <a:schemeClr val="bg1"/>
                  </a:solidFill>
                </a:rPr>
                <a:t>regional</a:t>
              </a:r>
              <a:r>
                <a:rPr lang="fr-FR" dirty="0">
                  <a:solidFill>
                    <a:schemeClr val="bg1"/>
                  </a:solidFill>
                </a:rPr>
                <a:t> WS / innovation </a:t>
              </a:r>
              <a:r>
                <a:rPr lang="fr-FR" dirty="0" err="1">
                  <a:solidFill>
                    <a:schemeClr val="bg1"/>
                  </a:solidFill>
                </a:rPr>
                <a:t>ecosystems</a:t>
              </a:r>
              <a:r>
                <a:rPr lang="fr-FR" dirty="0">
                  <a:solidFill>
                    <a:schemeClr val="bg1"/>
                  </a:solidFill>
                </a:rPr>
                <a:t> / UN Global compact / G-</a:t>
              </a:r>
              <a:r>
                <a:rPr lang="fr-FR" dirty="0" err="1">
                  <a:solidFill>
                    <a:schemeClr val="bg1"/>
                  </a:solidFill>
                </a:rPr>
                <a:t>STICs</a:t>
              </a:r>
              <a:r>
                <a:rPr lang="fr-FR" dirty="0">
                  <a:solidFill>
                    <a:schemeClr val="bg1"/>
                  </a:solidFill>
                </a:rPr>
                <a:t> / OECD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C3646C1-4A2F-A649-AFF1-33D3357F02F2}"/>
                </a:ext>
              </a:extLst>
            </p:cNvPr>
            <p:cNvCxnSpPr/>
            <p:nvPr/>
          </p:nvCxnSpPr>
          <p:spPr>
            <a:xfrm>
              <a:off x="5764731" y="3211957"/>
              <a:ext cx="585005" cy="280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7184D75-8904-A542-B23E-4E026078575F}"/>
                </a:ext>
              </a:extLst>
            </p:cNvPr>
            <p:cNvGrpSpPr/>
            <p:nvPr/>
          </p:nvGrpSpPr>
          <p:grpSpPr>
            <a:xfrm>
              <a:off x="6343277" y="1889294"/>
              <a:ext cx="5103628" cy="652105"/>
              <a:chOff x="429221" y="221301"/>
              <a:chExt cx="3946848" cy="652105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7A935DB-6508-D748-B82D-4D431495C649}"/>
                  </a:ext>
                </a:extLst>
              </p:cNvPr>
              <p:cNvSpPr/>
              <p:nvPr/>
            </p:nvSpPr>
            <p:spPr>
              <a:xfrm>
                <a:off x="429221" y="291034"/>
                <a:ext cx="3535860" cy="582372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BD41A40-BAA1-AC49-AE8F-75B652216085}"/>
                  </a:ext>
                </a:extLst>
              </p:cNvPr>
              <p:cNvSpPr txBox="1"/>
              <p:nvPr/>
            </p:nvSpPr>
            <p:spPr>
              <a:xfrm>
                <a:off x="429221" y="221301"/>
                <a:ext cx="3946848" cy="65210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47625">
                <a:solidFill>
                  <a:schemeClr val="lt1">
                    <a:hueOff val="0"/>
                    <a:satOff val="0"/>
                    <a:lumOff val="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62258" tIns="40640" rIns="40640" bIns="40640" numCol="1" spcCol="1270" anchor="t" anchorCtr="0">
                <a:noAutofit/>
              </a:bodyPr>
              <a:lstStyle/>
              <a:p>
                <a:pPr marL="0" lvl="0" indent="0" algn="l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b="1" kern="1200" dirty="0"/>
                  <a:t>Call for input / Partnership with science networks (</a:t>
                </a:r>
                <a:r>
                  <a:rPr lang="en-US" sz="1600" b="1" kern="1200" dirty="0" err="1"/>
                  <a:t>eg</a:t>
                </a:r>
                <a:r>
                  <a:rPr lang="en-US" sz="1600" b="1" kern="1200" dirty="0"/>
                  <a:t> ICS, SCOR, PICES, Future Earth…) </a:t>
                </a: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C5C8F27-4D2B-D94D-B0E3-636F84AA77D3}"/>
                </a:ext>
              </a:extLst>
            </p:cNvPr>
            <p:cNvCxnSpPr/>
            <p:nvPr/>
          </p:nvCxnSpPr>
          <p:spPr>
            <a:xfrm>
              <a:off x="5787183" y="2348927"/>
              <a:ext cx="526452" cy="0"/>
            </a:xfrm>
            <a:prstGeom prst="line">
              <a:avLst/>
            </a:prstGeom>
            <a:ln w="349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cxnSpLocks/>
            </p:cNvCxnSpPr>
            <p:nvPr/>
          </p:nvCxnSpPr>
          <p:spPr>
            <a:xfrm flipV="1">
              <a:off x="5787183" y="4995746"/>
              <a:ext cx="691676" cy="22304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ight Brace 16"/>
            <p:cNvSpPr/>
            <p:nvPr/>
          </p:nvSpPr>
          <p:spPr>
            <a:xfrm rot="16200000" flipH="1">
              <a:off x="3205738" y="3166062"/>
              <a:ext cx="412842" cy="5105011"/>
            </a:xfrm>
            <a:prstGeom prst="rightBrace">
              <a:avLst>
                <a:gd name="adj1" fmla="val 102871"/>
                <a:gd name="adj2" fmla="val 49563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237671" y="6108833"/>
              <a:ext cx="4348976" cy="534156"/>
            </a:xfrm>
            <a:prstGeom prst="rect">
              <a:avLst/>
            </a:prstGeom>
            <a:solidFill>
              <a:srgbClr val="0069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dirty="0"/>
                <a:t>Youth / </a:t>
              </a:r>
              <a:r>
                <a:rPr lang="fr-CA" dirty="0" err="1"/>
                <a:t>Early</a:t>
              </a:r>
              <a:r>
                <a:rPr lang="fr-CA" dirty="0"/>
                <a:t> </a:t>
              </a:r>
              <a:r>
                <a:rPr lang="fr-CA" dirty="0" err="1"/>
                <a:t>Career</a:t>
              </a:r>
              <a:r>
                <a:rPr lang="fr-CA" dirty="0"/>
                <a:t> </a:t>
              </a:r>
              <a:r>
                <a:rPr lang="fr-CA" dirty="0" err="1"/>
                <a:t>Professionals</a:t>
              </a:r>
              <a:endParaRPr lang="fr-FR" dirty="0"/>
            </a:p>
          </p:txBody>
        </p:sp>
      </p:grpSp>
      <p:cxnSp>
        <p:nvCxnSpPr>
          <p:cNvPr id="26" name="Straight Connector 25"/>
          <p:cNvCxnSpPr/>
          <p:nvPr/>
        </p:nvCxnSpPr>
        <p:spPr>
          <a:xfrm flipV="1">
            <a:off x="155097" y="1395933"/>
            <a:ext cx="11845158" cy="12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92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74813" y="3244334"/>
            <a:ext cx="35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" charset="0"/>
              </a:rPr>
              <a:t> </a:t>
            </a:r>
            <a:r>
              <a:rPr lang="en-US"/>
              <a:t>  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498926" y="5937337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" charset="0"/>
              </a:rPr>
              <a:t> </a:t>
            </a:r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0" y="0"/>
            <a:ext cx="12191999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967" y="0"/>
            <a:ext cx="12388967" cy="6959114"/>
          </a:xfrm>
          <a:prstGeom prst="rect">
            <a:avLst/>
          </a:prstGeom>
          <a:solidFill>
            <a:srgbClr val="0069B1"/>
          </a:solidFill>
        </p:spPr>
      </p:pic>
      <p:sp>
        <p:nvSpPr>
          <p:cNvPr id="14" name="Ellipse 13"/>
          <p:cNvSpPr/>
          <p:nvPr/>
        </p:nvSpPr>
        <p:spPr>
          <a:xfrm>
            <a:off x="10007012" y="2147613"/>
            <a:ext cx="2351315" cy="1201222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North Pacific Workshop  (WESTPAC/PICES) </a:t>
            </a:r>
          </a:p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Tokyo</a:t>
            </a:r>
          </a:p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Aug 2019</a:t>
            </a:r>
          </a:p>
        </p:txBody>
      </p:sp>
      <p:sp>
        <p:nvSpPr>
          <p:cNvPr id="16" name="Ellipse 15"/>
          <p:cNvSpPr/>
          <p:nvPr/>
        </p:nvSpPr>
        <p:spPr>
          <a:xfrm>
            <a:off x="1571625" y="196059"/>
            <a:ext cx="8758238" cy="742950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 Arctic Workshop – </a:t>
            </a:r>
            <a:r>
              <a:rPr lang="en-US" b="1" dirty="0" err="1"/>
              <a:t>Tromsø</a:t>
            </a:r>
            <a:r>
              <a:rPr lang="en-US" b="1" dirty="0"/>
              <a:t>, Jan. 2020</a:t>
            </a:r>
            <a:br>
              <a:rPr lang="en-US" b="1" dirty="0"/>
            </a:br>
            <a:r>
              <a:rPr lang="en-US" b="1" dirty="0"/>
              <a:t>Copenhagen, March 2020 </a:t>
            </a:r>
          </a:p>
        </p:txBody>
      </p:sp>
      <p:sp>
        <p:nvSpPr>
          <p:cNvPr id="17" name="Ellipse 16"/>
          <p:cNvSpPr/>
          <p:nvPr/>
        </p:nvSpPr>
        <p:spPr>
          <a:xfrm>
            <a:off x="3678735" y="1655924"/>
            <a:ext cx="1820191" cy="1201892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North Atlantic </a:t>
            </a:r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Halifax</a:t>
            </a:r>
          </a:p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7-9 Jan. 2020 </a:t>
            </a:r>
          </a:p>
        </p:txBody>
      </p:sp>
      <p:sp>
        <p:nvSpPr>
          <p:cNvPr id="19" name="Ellipse 18"/>
          <p:cNvSpPr/>
          <p:nvPr/>
        </p:nvSpPr>
        <p:spPr>
          <a:xfrm>
            <a:off x="10649648" y="4282085"/>
            <a:ext cx="1719465" cy="1101159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Pacific Community Workshop (SPC) </a:t>
            </a:r>
          </a:p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23-25 July 2019</a:t>
            </a:r>
          </a:p>
        </p:txBody>
      </p:sp>
      <p:sp>
        <p:nvSpPr>
          <p:cNvPr id="21" name="Ellipse 20"/>
          <p:cNvSpPr/>
          <p:nvPr/>
        </p:nvSpPr>
        <p:spPr>
          <a:xfrm>
            <a:off x="7001298" y="3525581"/>
            <a:ext cx="2142226" cy="1861019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Indian Ocean </a:t>
            </a:r>
          </a:p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Chennai</a:t>
            </a:r>
          </a:p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8-10 Jan. 2020 </a:t>
            </a:r>
          </a:p>
          <a:p>
            <a:pPr algn="ctr"/>
            <a:endParaRPr lang="en-US" sz="1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-4154" y="85574"/>
            <a:ext cx="3023967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How to engage in the #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OceanDecade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discussion?</a:t>
            </a:r>
          </a:p>
        </p:txBody>
      </p:sp>
      <p:sp>
        <p:nvSpPr>
          <p:cNvPr id="23" name="Ellipse 16">
            <a:extLst>
              <a:ext uri="{FF2B5EF4-FFF2-40B4-BE49-F238E27FC236}">
                <a16:creationId xmlns:a16="http://schemas.microsoft.com/office/drawing/2014/main" id="{2CE01396-34A2-0B4A-A7C8-CAFF1BAF1599}"/>
              </a:ext>
            </a:extLst>
          </p:cNvPr>
          <p:cNvSpPr/>
          <p:nvPr/>
        </p:nvSpPr>
        <p:spPr>
          <a:xfrm>
            <a:off x="2460099" y="3096283"/>
            <a:ext cx="1742933" cy="698039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/>
          </a:p>
          <a:p>
            <a:pPr algn="ctr"/>
            <a:r>
              <a:rPr lang="en-US" sz="1600" b="1" dirty="0" err="1"/>
              <a:t>Carribean</a:t>
            </a:r>
            <a:endParaRPr lang="en-US" sz="1600" b="1" dirty="0"/>
          </a:p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Mexico </a:t>
            </a:r>
          </a:p>
          <a:p>
            <a:pPr algn="ctr"/>
            <a:r>
              <a:rPr lang="en-US" sz="16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Tbd</a:t>
            </a:r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</a:p>
          <a:p>
            <a:pPr algn="ctr"/>
            <a:r>
              <a:rPr lang="en-US" sz="1600" b="1" dirty="0"/>
              <a:t> </a:t>
            </a:r>
          </a:p>
        </p:txBody>
      </p:sp>
      <p:sp>
        <p:nvSpPr>
          <p:cNvPr id="31" name="Ellipse 17">
            <a:extLst>
              <a:ext uri="{FF2B5EF4-FFF2-40B4-BE49-F238E27FC236}">
                <a16:creationId xmlns:a16="http://schemas.microsoft.com/office/drawing/2014/main" id="{F3415EAF-42CC-CB49-856F-0C25F9C864E7}"/>
              </a:ext>
            </a:extLst>
          </p:cNvPr>
          <p:cNvSpPr/>
          <p:nvPr/>
        </p:nvSpPr>
        <p:spPr>
          <a:xfrm>
            <a:off x="5849083" y="2370230"/>
            <a:ext cx="1381185" cy="917708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Med.</a:t>
            </a:r>
          </a:p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Venice</a:t>
            </a:r>
            <a:r>
              <a:rPr lang="en-US" sz="1600" b="1" dirty="0"/>
              <a:t>  </a:t>
            </a:r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Jan. 2020</a:t>
            </a:r>
          </a:p>
        </p:txBody>
      </p:sp>
      <p:sp>
        <p:nvSpPr>
          <p:cNvPr id="32" name="Ellipse 17">
            <a:extLst>
              <a:ext uri="{FF2B5EF4-FFF2-40B4-BE49-F238E27FC236}">
                <a16:creationId xmlns:a16="http://schemas.microsoft.com/office/drawing/2014/main" id="{3109A4ED-57AF-1740-9EB6-7494CAB6B154}"/>
              </a:ext>
            </a:extLst>
          </p:cNvPr>
          <p:cNvSpPr/>
          <p:nvPr/>
        </p:nvSpPr>
        <p:spPr>
          <a:xfrm>
            <a:off x="4336176" y="4018530"/>
            <a:ext cx="1993529" cy="1298000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South Atlantic Workshop</a:t>
            </a:r>
          </a:p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Brazil </a:t>
            </a:r>
          </a:p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25-27 Nov.</a:t>
            </a:r>
          </a:p>
        </p:txBody>
      </p:sp>
      <p:sp>
        <p:nvSpPr>
          <p:cNvPr id="33" name="Ellipse 15">
            <a:extLst>
              <a:ext uri="{FF2B5EF4-FFF2-40B4-BE49-F238E27FC236}">
                <a16:creationId xmlns:a16="http://schemas.microsoft.com/office/drawing/2014/main" id="{A6B09D28-DA79-BE4C-96E5-F650211F7A3A}"/>
              </a:ext>
            </a:extLst>
          </p:cNvPr>
          <p:cNvSpPr/>
          <p:nvPr/>
        </p:nvSpPr>
        <p:spPr>
          <a:xfrm>
            <a:off x="1595694" y="5992558"/>
            <a:ext cx="8758238" cy="742950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Antarctic Workshop (?)  </a:t>
            </a:r>
          </a:p>
        </p:txBody>
      </p:sp>
      <p:sp>
        <p:nvSpPr>
          <p:cNvPr id="20" name="Ellipse 18"/>
          <p:cNvSpPr/>
          <p:nvPr/>
        </p:nvSpPr>
        <p:spPr>
          <a:xfrm>
            <a:off x="1430215" y="4363999"/>
            <a:ext cx="2059769" cy="1058882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/>
          </a:p>
          <a:p>
            <a:pPr algn="ctr"/>
            <a:r>
              <a:rPr lang="en-US" sz="1600" b="1" dirty="0"/>
              <a:t>Southeast Pacific (CPPS)</a:t>
            </a:r>
          </a:p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Ecuador</a:t>
            </a:r>
            <a:r>
              <a:rPr lang="en-US" sz="1600" b="1" dirty="0"/>
              <a:t> </a:t>
            </a:r>
          </a:p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23-26 Sept. </a:t>
            </a:r>
          </a:p>
          <a:p>
            <a:pPr algn="ctr"/>
            <a:endParaRPr lang="en-US" sz="1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9F730-F589-154E-947C-A9FF9BB51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134" y="1349527"/>
            <a:ext cx="1219200" cy="876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2D3FE3-D442-E84D-AFDD-04BAC675A6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9084" y="1828376"/>
            <a:ext cx="865938" cy="390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FB823C-16C0-BB46-96AB-C95D9BC07FC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0342" y="1699196"/>
            <a:ext cx="578076" cy="4328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F319CC-A26B-1E4C-B88F-F18341278D1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9380" y="5595524"/>
            <a:ext cx="1131433" cy="484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BD6E77-B99F-AD4A-822C-72F26A983EF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8843" y="5007935"/>
            <a:ext cx="444046" cy="4440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DD2CC2-6A5F-6845-9D96-4E52FF9B31B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755" y="1792151"/>
            <a:ext cx="412384" cy="4123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711594-1424-A94A-B854-BC75F882701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99" y="2955889"/>
            <a:ext cx="366053" cy="3660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B21778-3393-D342-8BD5-AB0A733CD92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142105" y="4871896"/>
            <a:ext cx="517977" cy="3648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C0A2D0-0FB3-B240-84BE-9CD4B8E6636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428" y="2540057"/>
            <a:ext cx="345653" cy="2175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D11F11-C3EC-A544-A5F8-EFE4CECA89F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8230" y="1741737"/>
            <a:ext cx="587132" cy="3903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209544-B730-DB4D-A5DA-0319D8E6FCA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8021" y="3459573"/>
            <a:ext cx="324513" cy="24631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782F155-78BC-9148-A449-23094243990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89635" y="159210"/>
            <a:ext cx="638570" cy="607762"/>
          </a:xfrm>
          <a:prstGeom prst="rect">
            <a:avLst/>
          </a:prstGeom>
        </p:spPr>
      </p:pic>
      <p:sp>
        <p:nvSpPr>
          <p:cNvPr id="30" name="Ellipse 20">
            <a:extLst>
              <a:ext uri="{FF2B5EF4-FFF2-40B4-BE49-F238E27FC236}">
                <a16:creationId xmlns:a16="http://schemas.microsoft.com/office/drawing/2014/main" id="{E46DA1DD-DE38-DD4F-BFD5-EF49FE6596A9}"/>
              </a:ext>
            </a:extLst>
          </p:cNvPr>
          <p:cNvSpPr/>
          <p:nvPr/>
        </p:nvSpPr>
        <p:spPr>
          <a:xfrm>
            <a:off x="5838717" y="3329938"/>
            <a:ext cx="2142226" cy="1861019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Africa</a:t>
            </a:r>
          </a:p>
          <a:p>
            <a:pPr algn="ctr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Nairobi</a:t>
            </a:r>
          </a:p>
          <a:p>
            <a:pPr algn="ctr"/>
            <a:endParaRPr lang="en-US" sz="1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514F7D9-92BB-B34F-8595-44DB7163955F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976" y="3626541"/>
            <a:ext cx="429905" cy="2662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778BD2-7B3C-3B4B-849B-5BB70689060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64362" y="275435"/>
            <a:ext cx="382425" cy="2778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D9C011-F8A0-5C44-89D6-0BD702A60EB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61510" y="529206"/>
            <a:ext cx="410901" cy="31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2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C3B4A5-5DE3-F74A-A02E-0D84FC8B2370}"/>
              </a:ext>
            </a:extLst>
          </p:cNvPr>
          <p:cNvSpPr/>
          <p:nvPr/>
        </p:nvSpPr>
        <p:spPr>
          <a:xfrm>
            <a:off x="869660" y="5334864"/>
            <a:ext cx="4355201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The SAP will be high-level, providing a framework to guide actions by which ocean science can more effectively deliver its contribution to achieving the societal outcomes of the Decade.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CCE7EF-DC87-F84B-AC08-1A3DF1A7113D}"/>
              </a:ext>
            </a:extLst>
          </p:cNvPr>
          <p:cNvSpPr/>
          <p:nvPr/>
        </p:nvSpPr>
        <p:spPr>
          <a:xfrm>
            <a:off x="6584500" y="5380672"/>
            <a:ext cx="4777223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/>
            <a:r>
              <a:rPr lang="en-US" dirty="0">
                <a:ea typeface="MS Mincho" panose="02020609040205080304" pitchFamily="49" charset="-128"/>
                <a:cs typeface="Times New Roman" panose="02020603050405020304" pitchFamily="18" charset="0"/>
              </a:rPr>
              <a:t>New science/technological actions</a:t>
            </a:r>
            <a:endParaRPr lang="fr-FR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</a:pPr>
            <a:r>
              <a:rPr lang="en-US" dirty="0">
                <a:ea typeface="MS Mincho" panose="02020609040205080304" pitchFamily="49" charset="-128"/>
                <a:cs typeface="Times New Roman" panose="02020603050405020304" pitchFamily="18" charset="0"/>
              </a:rPr>
              <a:t>Contribution of existing science plans/</a:t>
            </a:r>
            <a:r>
              <a:rPr lang="en-US" dirty="0" err="1">
                <a:ea typeface="MS Mincho" panose="02020609040205080304" pitchFamily="49" charset="-128"/>
                <a:cs typeface="Times New Roman" panose="02020603050405020304" pitchFamily="18" charset="0"/>
              </a:rPr>
              <a:t>organisations</a:t>
            </a:r>
            <a:endParaRPr lang="en-US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</a:pPr>
            <a:r>
              <a:rPr lang="en-US" dirty="0">
                <a:ea typeface="MS Mincho" panose="02020609040205080304" pitchFamily="49" charset="-128"/>
                <a:cs typeface="Times New Roman" panose="02020603050405020304" pitchFamily="18" charset="0"/>
              </a:rPr>
              <a:t>Commitments/investments from stakeholders</a:t>
            </a:r>
            <a:endParaRPr lang="fr-FR" dirty="0"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905F3D-A767-0F45-BF12-30727BE68888}"/>
              </a:ext>
            </a:extLst>
          </p:cNvPr>
          <p:cNvSpPr txBox="1"/>
          <p:nvPr/>
        </p:nvSpPr>
        <p:spPr>
          <a:xfrm>
            <a:off x="845574" y="240306"/>
            <a:ext cx="993058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Science Action Plan for the </a:t>
            </a:r>
            <a:r>
              <a:rPr lang="fr-FR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Decade</a:t>
            </a:r>
            <a:endParaRPr lang="fr-F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0CB9079-0CF9-4040-A863-6C3D886C23FB}"/>
              </a:ext>
            </a:extLst>
          </p:cNvPr>
          <p:cNvSpPr/>
          <p:nvPr/>
        </p:nvSpPr>
        <p:spPr>
          <a:xfrm>
            <a:off x="7658233" y="1018441"/>
            <a:ext cx="1971304" cy="181948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Inputs </a:t>
            </a:r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Reg/</a:t>
            </a:r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Thematic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Workshops 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D452D59-569B-C34E-B8DE-0A0AD43557D8}"/>
              </a:ext>
            </a:extLst>
          </p:cNvPr>
          <p:cNvSpPr/>
          <p:nvPr/>
        </p:nvSpPr>
        <p:spPr>
          <a:xfrm>
            <a:off x="7573501" y="2754549"/>
            <a:ext cx="2140769" cy="1986236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Inputs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science and stakeholder consultations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623F720-464D-B34B-B4B6-8BF71BC77B8F}"/>
              </a:ext>
            </a:extLst>
          </p:cNvPr>
          <p:cNvCxnSpPr>
            <a:cxnSpLocks/>
          </p:cNvCxnSpPr>
          <p:nvPr/>
        </p:nvCxnSpPr>
        <p:spPr>
          <a:xfrm flipH="1">
            <a:off x="5533861" y="2274555"/>
            <a:ext cx="2292624" cy="4087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28BC672-F929-CE41-AF23-327A8B6756FB}"/>
              </a:ext>
            </a:extLst>
          </p:cNvPr>
          <p:cNvCxnSpPr>
            <a:cxnSpLocks/>
            <a:stCxn id="20" idx="2"/>
          </p:cNvCxnSpPr>
          <p:nvPr/>
        </p:nvCxnSpPr>
        <p:spPr>
          <a:xfrm flipH="1" flipV="1">
            <a:off x="6036513" y="3514915"/>
            <a:ext cx="1536988" cy="2327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nip and Round Single Corner Rectangle 29">
            <a:extLst>
              <a:ext uri="{FF2B5EF4-FFF2-40B4-BE49-F238E27FC236}">
                <a16:creationId xmlns:a16="http://schemas.microsoft.com/office/drawing/2014/main" id="{FE21C96A-CFE1-EC4A-B4EA-E136F2D62238}"/>
              </a:ext>
            </a:extLst>
          </p:cNvPr>
          <p:cNvSpPr/>
          <p:nvPr/>
        </p:nvSpPr>
        <p:spPr>
          <a:xfrm>
            <a:off x="1887794" y="4789213"/>
            <a:ext cx="8337754" cy="543031"/>
          </a:xfrm>
          <a:prstGeom prst="snip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Focus on </a:t>
            </a:r>
            <a:r>
              <a:rPr lang="fr-FR" dirty="0" err="1"/>
              <a:t>Early</a:t>
            </a:r>
            <a:r>
              <a:rPr lang="fr-FR" dirty="0"/>
              <a:t> </a:t>
            </a:r>
            <a:r>
              <a:rPr lang="fr-FR" dirty="0" err="1"/>
              <a:t>Career</a:t>
            </a:r>
            <a:r>
              <a:rPr lang="fr-FR" dirty="0"/>
              <a:t> </a:t>
            </a:r>
            <a:r>
              <a:rPr lang="fr-FR" dirty="0" err="1"/>
              <a:t>Professionals</a:t>
            </a:r>
            <a:r>
              <a:rPr lang="fr-FR" dirty="0"/>
              <a:t>/</a:t>
            </a:r>
            <a:r>
              <a:rPr lang="fr-FR" dirty="0" err="1"/>
              <a:t>Gender</a:t>
            </a:r>
            <a:r>
              <a:rPr lang="fr-FR" dirty="0"/>
              <a:t> </a:t>
            </a:r>
          </a:p>
        </p:txBody>
      </p:sp>
      <p:sp>
        <p:nvSpPr>
          <p:cNvPr id="2" name="Oval 1"/>
          <p:cNvSpPr/>
          <p:nvPr/>
        </p:nvSpPr>
        <p:spPr>
          <a:xfrm>
            <a:off x="2939351" y="1898534"/>
            <a:ext cx="3097161" cy="2552931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Science action </a:t>
            </a:r>
            <a:r>
              <a:rPr lang="en-US" sz="3600" b="1" dirty="0" smtClean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plan</a:t>
            </a:r>
            <a:endParaRPr lang="fr-FR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66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9"/>
          <p:cNvSpPr txBox="1">
            <a:spLocks noGrp="1"/>
          </p:cNvSpPr>
          <p:nvPr>
            <p:ph type="ctrTitle"/>
          </p:nvPr>
        </p:nvSpPr>
        <p:spPr>
          <a:xfrm>
            <a:off x="2019300" y="202546"/>
            <a:ext cx="9874648" cy="1013983"/>
          </a:xfrm>
          <a:prstGeom prst="rect">
            <a:avLst/>
          </a:prstGeom>
          <a:solidFill>
            <a:schemeClr val="bg2">
              <a:lumMod val="90000"/>
              <a:alpha val="50196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Why do we need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Clean, Healthy  sustainable Ocean  </a:t>
            </a:r>
            <a:endParaRPr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oogle Shape;363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4843" y="5682925"/>
            <a:ext cx="3685045" cy="1159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03174" y="1394930"/>
            <a:ext cx="10882974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Blip>
                <a:blip r:embed="rId4"/>
              </a:buBlip>
            </a:pPr>
            <a:r>
              <a:rPr 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Globally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Ocean market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value is estimated at </a:t>
            </a:r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$3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trillion per year 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or about 5 % global </a:t>
            </a:r>
            <a:r>
              <a:rPr 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GDP;</a:t>
            </a:r>
          </a:p>
          <a:p>
            <a:pPr marL="457200" indent="-457200">
              <a:buBlip>
                <a:blip r:embed="rId4"/>
              </a:buBlip>
            </a:pPr>
            <a:r>
              <a:rPr 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 billion 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depending on the oceans as their primary source of protein</a:t>
            </a:r>
            <a:endParaRPr lang="en-US" sz="3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Blip>
                <a:blip r:embed="rId4"/>
              </a:buBlip>
            </a:pPr>
            <a:r>
              <a:rPr 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Oceans 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regulating the climate, </a:t>
            </a:r>
            <a:r>
              <a:rPr 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absorb 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about 30%of CO2 produced by humans, buffering the impacts of global warming.</a:t>
            </a:r>
          </a:p>
          <a:p>
            <a:pPr marL="457200" indent="-457200">
              <a:buBlip>
                <a:blip r:embed="rId4"/>
              </a:buBlip>
            </a:pPr>
            <a:r>
              <a:rPr 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contribute to poverty reduction by increasing fish catches and </a:t>
            </a:r>
            <a:r>
              <a:rPr 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income- </a:t>
            </a:r>
            <a:r>
              <a:rPr lang="en-US" sz="3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creating </a:t>
            </a:r>
            <a:r>
              <a:rPr lang="en-US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en-US" sz="3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more than 200 million jobs</a:t>
            </a:r>
            <a:r>
              <a:rPr 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only of fisheries sector.</a:t>
            </a:r>
          </a:p>
          <a:p>
            <a:pPr marL="457200" indent="-457200">
              <a:buBlip>
                <a:blip r:embed="rId4"/>
              </a:buBlip>
            </a:pPr>
            <a:endParaRPr lang="en-US" sz="2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46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400550" y="1762152"/>
            <a:ext cx="7486650" cy="4245829"/>
            <a:chOff x="2305050" y="791291"/>
            <a:chExt cx="8248650" cy="44195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05050" y="791291"/>
              <a:ext cx="8248650" cy="441959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305050" y="4513336"/>
              <a:ext cx="2343150" cy="416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</a:rPr>
                <a:t>Ceri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Parker, 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846922" y="388204"/>
            <a:ext cx="9964755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cs typeface="Calibri" panose="020F0502020204030204" pitchFamily="34" charset="0"/>
              </a:rPr>
              <a:t>Thinking 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cs typeface="Calibri" panose="020F0502020204030204" pitchFamily="34" charset="0"/>
              </a:rPr>
              <a:t>about 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cs typeface="Calibri" panose="020F0502020204030204" pitchFamily="34" charset="0"/>
              </a:rPr>
              <a:t>the future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6328" y="1620883"/>
            <a:ext cx="3790950" cy="438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“We are the first generation that can end poverty – and the last generation to tackle climate change before it is too late.”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Ki-Moon, UN Secretary General</a:t>
            </a:r>
          </a:p>
        </p:txBody>
      </p:sp>
    </p:spTree>
    <p:extLst>
      <p:ext uri="{BB962C8B-B14F-4D97-AF65-F5344CB8AC3E}">
        <p14:creationId xmlns:p14="http://schemas.microsoft.com/office/powerpoint/2010/main" val="284099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631030" y="5591610"/>
            <a:ext cx="5040312" cy="857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90000"/>
              </a:lnSpc>
              <a:buFontTx/>
              <a:buNone/>
            </a:pPr>
            <a:r>
              <a:rPr lang="ar-EG" sz="6600" kern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شـــــــــــــــــــــــــــــــكـــــــرا</a:t>
            </a:r>
            <a:endParaRPr lang="en-IE" sz="6600" kern="0" dirty="0" smtClean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  <a:p>
            <a:pPr defTabSz="914400">
              <a:lnSpc>
                <a:spcPct val="90000"/>
              </a:lnSpc>
            </a:pPr>
            <a:endParaRPr lang="en-IE" sz="6600" kern="0" dirty="0" smtClean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  <a:p>
            <a:pPr defTabSz="914400">
              <a:lnSpc>
                <a:spcPct val="90000"/>
              </a:lnSpc>
              <a:buFontTx/>
              <a:buNone/>
            </a:pPr>
            <a:endParaRPr lang="es-ES" sz="6600" b="1" kern="0" dirty="0" smtClean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5" name="Picture 4" descr="thank_you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5000" t="20000" r="5000" b="21875"/>
          <a:stretch>
            <a:fillRect/>
          </a:stretch>
        </p:blipFill>
        <p:spPr>
          <a:xfrm>
            <a:off x="2666874" y="850408"/>
            <a:ext cx="6968625" cy="450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1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11953701" cy="745691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200" kern="0" dirty="0">
                <a:solidFill>
                  <a:schemeClr val="bg1"/>
                </a:solidFill>
                <a:latin typeface="Century" panose="02040604050505020304" pitchFamily="18" charset="0"/>
                <a:ea typeface="Tahoma" pitchFamily="34" charset="0"/>
                <a:cs typeface="Tahoma" pitchFamily="34" charset="0"/>
              </a:rPr>
              <a:t>Ocean fights for his </a:t>
            </a:r>
            <a:r>
              <a:rPr lang="en-US" sz="3200" kern="0" dirty="0" smtClean="0">
                <a:solidFill>
                  <a:schemeClr val="bg1"/>
                </a:solidFill>
                <a:latin typeface="Century" panose="02040604050505020304" pitchFamily="18" charset="0"/>
                <a:ea typeface="Tahoma" pitchFamily="34" charset="0"/>
                <a:cs typeface="Tahoma" pitchFamily="34" charset="0"/>
              </a:rPr>
              <a:t>life,…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651" y="838957"/>
            <a:ext cx="4006759" cy="28667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0" y="485291"/>
            <a:ext cx="4496229" cy="29998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948" y="3705727"/>
            <a:ext cx="4006759" cy="30083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b="21349"/>
          <a:stretch/>
        </p:blipFill>
        <p:spPr>
          <a:xfrm>
            <a:off x="4302678" y="4007055"/>
            <a:ext cx="4014328" cy="29347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28735" y="904239"/>
            <a:ext cx="3160160" cy="29442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0" y="3523344"/>
            <a:ext cx="4570985" cy="34184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798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6954" y="1104900"/>
            <a:ext cx="5715000" cy="5139869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If ocean pollution increases than current rates in the next years, experts estimate that by 2025 the ocean is expected to contain 1 </a:t>
            </a:r>
            <a:r>
              <a:rPr lang="en-US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tonne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of plastic for every 3 tones of fish by 2025, and by 2050, more plastics than fish (by weight</a:t>
            </a: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6954" y="116079"/>
            <a:ext cx="10856422" cy="646331"/>
          </a:xfrm>
          <a:prstGeom prst="rect">
            <a:avLst/>
          </a:prstGeom>
          <a:solidFill>
            <a:srgbClr val="002060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What is the most polluted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problem for 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Ocean?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" t="5559" r="3537" b="9936"/>
          <a:stretch/>
        </p:blipFill>
        <p:spPr>
          <a:xfrm>
            <a:off x="6496050" y="1503135"/>
            <a:ext cx="5467350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9B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3474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45CC6732-6439-924C-8938-D2FF3360D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48294"/>
            <a:ext cx="5662863" cy="78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93" tIns="45597" rIns="91193" bIns="45597" anchor="ctr"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last report of climat  Changes by the IPCC SROC</a:t>
            </a:r>
          </a:p>
        </p:txBody>
      </p:sp>
      <p:sp>
        <p:nvSpPr>
          <p:cNvPr id="13" name="AutoShape 4" descr="http://zeroproject.org/wp-content/uploads/2015/03/Logo_UN-world-conference-on-disaster-risk-reduction.jpg">
            <a:extLst>
              <a:ext uri="{FF2B5EF4-FFF2-40B4-BE49-F238E27FC236}">
                <a16:creationId xmlns:a16="http://schemas.microsoft.com/office/drawing/2014/main" id="{AA5F06B2-F02C-B947-AC30-B5B8491EB7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0115" y="19636"/>
            <a:ext cx="21431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129" tIns="32059" rIns="64129" bIns="32059"/>
          <a:lstStyle/>
          <a:p>
            <a:endParaRPr lang="fr-FR" dirty="0"/>
          </a:p>
        </p:txBody>
      </p:sp>
      <p:pic>
        <p:nvPicPr>
          <p:cNvPr id="23" name="Picture Placeholder 8">
            <a:extLst>
              <a:ext uri="{FF2B5EF4-FFF2-40B4-BE49-F238E27FC236}">
                <a16:creationId xmlns:a16="http://schemas.microsoft.com/office/drawing/2014/main" id="{88A69A7A-752E-F744-8E42-43B9DD41A5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70" y="577638"/>
            <a:ext cx="4556320" cy="303754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C17D380-264F-324C-856F-63D43DFF7699}"/>
              </a:ext>
            </a:extLst>
          </p:cNvPr>
          <p:cNvSpPr/>
          <p:nvPr/>
        </p:nvSpPr>
        <p:spPr>
          <a:xfrm>
            <a:off x="150458" y="3714727"/>
            <a:ext cx="50461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2400" i="1" u="sng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Carbon (GHG) </a:t>
            </a:r>
            <a:br>
              <a:rPr lang="en-GB" altLang="en-US" sz="2400" i="1" u="sng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</a:br>
            <a:r>
              <a:rPr lang="en-GB" altLang="en-US" sz="2400" i="1" u="sng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emissions</a:t>
            </a:r>
            <a:r>
              <a:rPr lang="en-GB" altLang="en-US" sz="2400" i="1" u="sng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: </a:t>
            </a:r>
            <a:r>
              <a:rPr lang="en-GB" altLang="en-US" sz="2400" i="1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Warming</a:t>
            </a:r>
            <a:r>
              <a:rPr lang="en-GB" altLang="en-US" sz="24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, </a:t>
            </a:r>
            <a:r>
              <a:rPr lang="en-GB" altLang="en-US" sz="2400" i="1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heat, waves</a:t>
            </a:r>
            <a:r>
              <a:rPr lang="en-GB" altLang="en-US" sz="24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, demise </a:t>
            </a:r>
            <a:br>
              <a:rPr lang="en-GB" altLang="en-US" sz="24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</a:br>
            <a:r>
              <a:rPr lang="en-GB" altLang="en-US" sz="24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of coral reefs, pH</a:t>
            </a:r>
            <a:r>
              <a:rPr lang="en-GB" altLang="en-US" sz="2400" i="1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, sea-level </a:t>
            </a:r>
            <a:r>
              <a:rPr lang="en-GB" altLang="en-US" sz="24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rise</a:t>
            </a:r>
            <a:r>
              <a:rPr lang="en-GB" altLang="en-US" sz="2400" i="1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, storms</a:t>
            </a:r>
            <a:r>
              <a:rPr lang="en-GB" altLang="en-US" sz="24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, De-O</a:t>
            </a:r>
            <a:r>
              <a:rPr lang="en-GB" altLang="en-US" sz="2400" i="1" baseline="-25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2</a:t>
            </a:r>
            <a:r>
              <a:rPr lang="en-GB" altLang="en-US" sz="24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 , </a:t>
            </a:r>
            <a:br>
              <a:rPr lang="en-GB" altLang="en-US" sz="24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</a:br>
            <a:r>
              <a:rPr lang="en-GB" altLang="en-US" sz="2400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sea ice, etc., etc.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45CC6732-6439-924C-8938-D2FF3360D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57" y="-118236"/>
            <a:ext cx="7536988" cy="78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93" tIns="45597" rIns="91193" bIns="45597" anchor="ctr"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Climat Changes</a:t>
            </a:r>
            <a:endParaRPr lang="fr-F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259" y="3155677"/>
            <a:ext cx="6149101" cy="3868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6051259" y="19636"/>
            <a:ext cx="5944101" cy="2993185"/>
            <a:chOff x="5686425" y="19636"/>
            <a:chExt cx="6505575" cy="335934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t="91085"/>
            <a:stretch/>
          </p:blipFill>
          <p:spPr>
            <a:xfrm>
              <a:off x="5686425" y="3080083"/>
              <a:ext cx="6505575" cy="2989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86425" y="19636"/>
              <a:ext cx="6505575" cy="30763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5" name="Right Arrow 4">
            <a:hlinkClick r:id="rId9" action="ppaction://hlinkfile"/>
          </p:cNvPr>
          <p:cNvSpPr/>
          <p:nvPr/>
        </p:nvSpPr>
        <p:spPr>
          <a:xfrm>
            <a:off x="5192278" y="1565316"/>
            <a:ext cx="858981" cy="559048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0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9"/>
          <p:cNvSpPr txBox="1">
            <a:spLocks noGrp="1"/>
          </p:cNvSpPr>
          <p:nvPr>
            <p:ph type="ctrTitle"/>
          </p:nvPr>
        </p:nvSpPr>
        <p:spPr>
          <a:xfrm>
            <a:off x="356744" y="91310"/>
            <a:ext cx="11205556" cy="1260059"/>
          </a:xfrm>
          <a:prstGeom prst="rect">
            <a:avLst/>
          </a:prstGeom>
          <a:solidFill>
            <a:srgbClr val="00008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Arial" panose="020B0604020202020204" pitchFamily="34" charset="0"/>
              </a:rPr>
              <a:t>Our world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Arial" panose="020B0604020202020204" pitchFamily="34" charset="0"/>
              </a:rPr>
              <a:t>and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Arial" panose="020B0604020202020204" pitchFamily="34" charset="0"/>
              </a:rPr>
              <a:t>the future we want are at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Arial" panose="020B0604020202020204" pitchFamily="34" charset="0"/>
              </a:rPr>
              <a:t>risk</a:t>
            </a:r>
            <a:endParaRPr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Google Shape;363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4843" y="5682925"/>
            <a:ext cx="3685045" cy="1159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849950" y="1855153"/>
            <a:ext cx="962755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Blip>
                <a:blip r:embed="rId4"/>
              </a:buBlip>
            </a:pPr>
            <a:r>
              <a:rPr lang="en-US" sz="3000" dirty="0">
                <a:solidFill>
                  <a:schemeClr val="bg1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Even with significant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efforts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in the past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four years, we are not on track to achieve the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Sustainable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Development Goals by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2030</a:t>
            </a:r>
          </a:p>
          <a:p>
            <a:endParaRPr lang="en-US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pPr marL="457200" indent="-457200">
              <a:buBlip>
                <a:blip r:embed="rId4"/>
              </a:buBlip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The world's population is expected to reach 9 billion by 2050, and the ocean impacts associated with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this growing  will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increase if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we continue working ‘ business –as –usual”</a:t>
            </a:r>
          </a:p>
        </p:txBody>
      </p:sp>
    </p:spTree>
    <p:extLst>
      <p:ext uri="{BB962C8B-B14F-4D97-AF65-F5344CB8AC3E}">
        <p14:creationId xmlns:p14="http://schemas.microsoft.com/office/powerpoint/2010/main" val="419839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8647"/>
            <a:ext cx="12268200" cy="75976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09141" y="450531"/>
            <a:ext cx="8249917" cy="5640026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Calibri" panose="020F0502020204030204" pitchFamily="34" charset="0"/>
              </a:rPr>
              <a:t>Despite </a:t>
            </a:r>
            <a:endParaRPr lang="en-US" sz="3600" dirty="0" smtClean="0">
              <a:solidFill>
                <a:srgbClr val="0000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cs typeface="Calibri" panose="020F0502020204030204" pitchFamily="34" charset="0"/>
            </a:endParaRPr>
          </a:p>
          <a:p>
            <a:pPr algn="ctr"/>
            <a:r>
              <a:rPr lang="en-US" sz="3600" dirty="0" smtClean="0">
                <a:solidFill>
                  <a:srgbClr val="0000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Calibri" panose="020F0502020204030204" pitchFamily="34" charset="0"/>
              </a:rPr>
              <a:t>the </a:t>
            </a:r>
            <a:r>
              <a:rPr lang="en-US" sz="3600" dirty="0">
                <a:solidFill>
                  <a:srgbClr val="0000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Calibri" panose="020F0502020204030204" pitchFamily="34" charset="0"/>
              </a:rPr>
              <a:t>progress made in the potential of national, </a:t>
            </a:r>
            <a:r>
              <a:rPr lang="en-US" sz="3600" dirty="0" smtClean="0">
                <a:solidFill>
                  <a:srgbClr val="0000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Calibri" panose="020F0502020204030204" pitchFamily="34" charset="0"/>
              </a:rPr>
              <a:t>regional, </a:t>
            </a:r>
            <a:r>
              <a:rPr lang="en-US" sz="3600" dirty="0">
                <a:solidFill>
                  <a:srgbClr val="0000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Calibri" panose="020F0502020204030204" pitchFamily="34" charset="0"/>
              </a:rPr>
              <a:t>international bodies </a:t>
            </a:r>
            <a:r>
              <a:rPr lang="en-US" sz="3600" dirty="0" smtClean="0">
                <a:solidFill>
                  <a:srgbClr val="0000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Calibri" panose="020F0502020204030204" pitchFamily="34" charset="0"/>
              </a:rPr>
              <a:t>&amp; </a:t>
            </a:r>
            <a:r>
              <a:rPr lang="en-US" sz="3600" dirty="0">
                <a:solidFill>
                  <a:srgbClr val="0000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Calibri" panose="020F0502020204030204" pitchFamily="34" charset="0"/>
              </a:rPr>
              <a:t>the rapid development of technology, </a:t>
            </a:r>
            <a:endParaRPr lang="en-US" sz="3600" dirty="0" smtClean="0">
              <a:solidFill>
                <a:srgbClr val="0000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cs typeface="Calibri" panose="020F0502020204030204" pitchFamily="34" charset="0"/>
            </a:endParaRPr>
          </a:p>
          <a:p>
            <a:pPr algn="ctr"/>
            <a:r>
              <a:rPr lang="en-US" sz="3600" dirty="0" smtClean="0">
                <a:solidFill>
                  <a:srgbClr val="0000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Calibri" panose="020F0502020204030204" pitchFamily="34" charset="0"/>
              </a:rPr>
              <a:t>{ the </a:t>
            </a:r>
            <a:r>
              <a:rPr lang="en-US" sz="3600" dirty="0">
                <a:solidFill>
                  <a:srgbClr val="0000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Calibri" panose="020F0502020204030204" pitchFamily="34" charset="0"/>
              </a:rPr>
              <a:t>pressures and risks remain </a:t>
            </a:r>
            <a:endParaRPr lang="en-US" sz="3600" dirty="0" smtClean="0">
              <a:solidFill>
                <a:srgbClr val="0000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cs typeface="Calibri" panose="020F0502020204030204" pitchFamily="34" charset="0"/>
            </a:endParaRPr>
          </a:p>
          <a:p>
            <a:pPr algn="ctr"/>
            <a:r>
              <a:rPr lang="en-US" sz="3600" dirty="0" smtClean="0">
                <a:solidFill>
                  <a:srgbClr val="0000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Calibri" panose="020F0502020204030204" pitchFamily="34" charset="0"/>
              </a:rPr>
              <a:t>on </a:t>
            </a:r>
            <a:r>
              <a:rPr lang="en-US" sz="3600" dirty="0">
                <a:solidFill>
                  <a:srgbClr val="0000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Calibri" panose="020F0502020204030204" pitchFamily="34" charset="0"/>
              </a:rPr>
              <a:t>the ocean and make it the </a:t>
            </a:r>
            <a:endParaRPr lang="en-US" sz="3600" dirty="0" smtClean="0">
              <a:solidFill>
                <a:srgbClr val="0000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cs typeface="Calibri" panose="020F0502020204030204" pitchFamily="34" charset="0"/>
            </a:endParaRPr>
          </a:p>
          <a:p>
            <a:pPr algn="ctr"/>
            <a:r>
              <a:rPr lang="en-US" sz="3600" dirty="0" smtClean="0">
                <a:solidFill>
                  <a:srgbClr val="0000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Calibri" panose="020F0502020204030204" pitchFamily="34" charset="0"/>
              </a:rPr>
              <a:t>most </a:t>
            </a:r>
            <a:r>
              <a:rPr lang="en-US" sz="3600" dirty="0">
                <a:solidFill>
                  <a:srgbClr val="0000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Calibri" panose="020F0502020204030204" pitchFamily="34" charset="0"/>
              </a:rPr>
              <a:t>vulnerable area for all</a:t>
            </a:r>
            <a:r>
              <a:rPr lang="en-US" sz="3600" dirty="0" smtClean="0">
                <a:solidFill>
                  <a:srgbClr val="0000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Calibri" panose="020F0502020204030204" pitchFamily="34" charset="0"/>
              </a:rPr>
              <a:t>.}</a:t>
            </a:r>
            <a:endParaRPr lang="en-US" sz="3600" i="1" dirty="0">
              <a:solidFill>
                <a:srgbClr val="0000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4A4AEF8-B330-D04A-979D-B2503FF7F01D}"/>
              </a:ext>
            </a:extLst>
          </p:cNvPr>
          <p:cNvSpPr txBox="1"/>
          <p:nvPr/>
        </p:nvSpPr>
        <p:spPr>
          <a:xfrm>
            <a:off x="2506532" y="-6884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808DA68-A490-B04A-BFEF-1CE571EDE0E9}"/>
              </a:ext>
            </a:extLst>
          </p:cNvPr>
          <p:cNvSpPr txBox="1"/>
          <p:nvPr/>
        </p:nvSpPr>
        <p:spPr>
          <a:xfrm>
            <a:off x="2377440" y="-63470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281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8959"/>
          <a:stretch/>
        </p:blipFill>
        <p:spPr>
          <a:xfrm>
            <a:off x="1941489" y="1964890"/>
            <a:ext cx="8724900" cy="4752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469508" y="213672"/>
            <a:ext cx="9668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Research programs F5 + F6 + F7</a:t>
            </a:r>
          </a:p>
          <a:p>
            <a:pPr algn="ctr"/>
            <a:r>
              <a:rPr lang="en-US" sz="32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2007-2016</a:t>
            </a:r>
            <a:endParaRPr lang="en-US" sz="32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19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45CC6732-6439-924C-8938-D2FF3360D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6559" y="233949"/>
            <a:ext cx="9570509" cy="787507"/>
          </a:xfrm>
          <a:prstGeom prst="rect">
            <a:avLst/>
          </a:prstGeom>
          <a:solidFill>
            <a:srgbClr val="009E9A"/>
          </a:solidFill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193" tIns="45597" rIns="91193" bIns="45597" anchor="ctr"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000" b="1" dirty="0">
                <a:solidFill>
                  <a:schemeClr val="bg1"/>
                </a:solidFill>
                <a:cs typeface="MS PGothic" charset="0"/>
              </a:rPr>
              <a:t>Good intentions and reality</a:t>
            </a:r>
          </a:p>
        </p:txBody>
      </p:sp>
      <p:sp>
        <p:nvSpPr>
          <p:cNvPr id="13" name="AutoShape 4" descr="http://zeroproject.org/wp-content/uploads/2015/03/Logo_UN-world-conference-on-disaster-risk-reduction.jpg">
            <a:extLst>
              <a:ext uri="{FF2B5EF4-FFF2-40B4-BE49-F238E27FC236}">
                <a16:creationId xmlns:a16="http://schemas.microsoft.com/office/drawing/2014/main" id="{AA5F06B2-F02C-B947-AC30-B5B8491EB7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0115" y="19636"/>
            <a:ext cx="21431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129" tIns="32059" rIns="64129" bIns="32059"/>
          <a:lstStyle/>
          <a:p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31324A-B832-0745-ADB9-9EC8C0005E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252" y="2411674"/>
            <a:ext cx="7204418" cy="40925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833029" y="2411674"/>
            <a:ext cx="422061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UN, SDGs goals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identiﬁed 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 toward a better and more sustainable future and address the global challenges faced by society. 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1498" y="1352463"/>
            <a:ext cx="7651531" cy="954107"/>
          </a:xfrm>
          <a:prstGeom prst="rect">
            <a:avLst/>
          </a:prstGeom>
          <a:noFill/>
          <a:ln w="28575">
            <a:solidFill>
              <a:schemeClr val="bg1">
                <a:lumMod val="95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world met for the first time around a simple and shared agenda of  17 SDGs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21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7197</TotalTime>
  <Words>1741</Words>
  <Application>Microsoft Office PowerPoint</Application>
  <PresentationFormat>Widescreen</PresentationFormat>
  <Paragraphs>205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Times</vt:lpstr>
      <vt:lpstr>Century</vt:lpstr>
      <vt:lpstr>Bradley Hand ITC</vt:lpstr>
      <vt:lpstr>MS PGothic</vt:lpstr>
      <vt:lpstr>Wingdings</vt:lpstr>
      <vt:lpstr>Andalus</vt:lpstr>
      <vt:lpstr>Tahoma</vt:lpstr>
      <vt:lpstr>Arial</vt:lpstr>
      <vt:lpstr>MS PGothic</vt:lpstr>
      <vt:lpstr>Century Schoolbook</vt:lpstr>
      <vt:lpstr>Times New Roman</vt:lpstr>
      <vt:lpstr>Calibri</vt:lpstr>
      <vt:lpstr>Century Gothic</vt:lpstr>
      <vt:lpstr>MS Mincho</vt:lpstr>
      <vt:lpstr>2_Office Theme</vt:lpstr>
      <vt:lpstr>PowerPoint Presentation</vt:lpstr>
      <vt:lpstr>Why do we need Clean, Healthy  sustainable Ocean  </vt:lpstr>
      <vt:lpstr>PowerPoint Presentation</vt:lpstr>
      <vt:lpstr>PowerPoint Presentation</vt:lpstr>
      <vt:lpstr>PowerPoint Presentation</vt:lpstr>
      <vt:lpstr>Our world and the future we want are at risk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UN Decade  of Ocean Science  for Sustainable  Development  (2021-2030)</dc:title>
  <dc:creator>Claire.Montgomery</dc:creator>
  <cp:lastModifiedBy>D.Mohamed</cp:lastModifiedBy>
  <cp:revision>270</cp:revision>
  <cp:lastPrinted>2019-05-08T15:04:24Z</cp:lastPrinted>
  <dcterms:created xsi:type="dcterms:W3CDTF">2019-02-07T21:08:06Z</dcterms:created>
  <dcterms:modified xsi:type="dcterms:W3CDTF">2020-01-20T07:19:16Z</dcterms:modified>
</cp:coreProperties>
</file>